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6.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customXml/itemProps1.xml" ContentType="application/vnd.openxmlformats-officedocument.customXmlProperties+xml"/>
  <Override PartName="/docProps/core.xml" ContentType="application/vnd.openxmlformats-package.core-properties+xml"/>
  <Override PartName="/ppt/revisionInfo.xml" ContentType="application/vnd.ms-powerpoint.revisioninfo+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 id="2147483672" r:id="rId5"/>
    <p:sldMasterId id="2147483675" r:id="rId6"/>
    <p:sldMasterId id="2147483677" r:id="rId7"/>
  </p:sldMasterIdLst>
  <p:notesMasterIdLst>
    <p:notesMasterId r:id="rId21"/>
  </p:notesMasterIdLst>
  <p:handoutMasterIdLst>
    <p:handoutMasterId r:id="rId22"/>
  </p:handoutMasterIdLst>
  <p:sldIdLst>
    <p:sldId id="270" r:id="rId8"/>
    <p:sldId id="280" r:id="rId9"/>
    <p:sldId id="281" r:id="rId10"/>
    <p:sldId id="282" r:id="rId11"/>
    <p:sldId id="283" r:id="rId12"/>
    <p:sldId id="295" r:id="rId13"/>
    <p:sldId id="296" r:id="rId14"/>
    <p:sldId id="297" r:id="rId15"/>
    <p:sldId id="293" r:id="rId16"/>
    <p:sldId id="291" r:id="rId17"/>
    <p:sldId id="288" r:id="rId18"/>
    <p:sldId id="294" r:id="rId19"/>
    <p:sldId id="279" r:id="rId20"/>
  </p:sldIdLst>
  <p:sldSz cx="9144000" cy="6858000" type="screen4x3"/>
  <p:notesSz cx="7035800" cy="9321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ABD"/>
    <a:srgbClr val="C2113A"/>
    <a:srgbClr val="003366"/>
    <a:srgbClr val="002A6C"/>
    <a:srgbClr val="DDDDDD"/>
    <a:srgbClr val="CCCCCC"/>
    <a:srgbClr val="666666"/>
    <a:srgbClr val="E10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9094" autoAdjust="0"/>
  </p:normalViewPr>
  <p:slideViewPr>
    <p:cSldViewPr>
      <p:cViewPr varScale="1">
        <p:scale>
          <a:sx n="53" d="100"/>
          <a:sy n="53" d="100"/>
        </p:scale>
        <p:origin x="166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9538F2B2-D709-44EF-AEE6-904CFAA20A76}"/>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4931" name="Rectangle 3">
            <a:extLst>
              <a:ext uri="{FF2B5EF4-FFF2-40B4-BE49-F238E27FC236}">
                <a16:creationId xmlns:a16="http://schemas.microsoft.com/office/drawing/2014/main" id="{E3DEF580-AC30-4485-ABE5-6F99AA964849}"/>
              </a:ext>
            </a:extLst>
          </p:cNvPr>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4932" name="Rectangle 4">
            <a:extLst>
              <a:ext uri="{FF2B5EF4-FFF2-40B4-BE49-F238E27FC236}">
                <a16:creationId xmlns:a16="http://schemas.microsoft.com/office/drawing/2014/main" id="{22E885E4-F317-4441-AC54-C21E65E3F121}"/>
              </a:ext>
            </a:extLst>
          </p:cNvPr>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4933" name="Rectangle 5">
            <a:extLst>
              <a:ext uri="{FF2B5EF4-FFF2-40B4-BE49-F238E27FC236}">
                <a16:creationId xmlns:a16="http://schemas.microsoft.com/office/drawing/2014/main" id="{472577E3-C8FA-4346-A978-7ADAA5349B0E}"/>
              </a:ext>
            </a:extLst>
          </p:cNvPr>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B6CD68-8397-44AA-8922-D0D15E6F78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23AFF5BC-3DED-489B-BF3E-A70962FB0A4E}"/>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a:extLst>
              <a:ext uri="{FF2B5EF4-FFF2-40B4-BE49-F238E27FC236}">
                <a16:creationId xmlns:a16="http://schemas.microsoft.com/office/drawing/2014/main" id="{7E358301-1E96-4263-ABEE-AB20D07E8239}"/>
              </a:ext>
            </a:extLst>
          </p:cNvPr>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FD22FDC3-C76B-4623-BFEC-DD589E547E71}"/>
              </a:ext>
            </a:extLst>
          </p:cNvPr>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9" name="Rectangle 5">
            <a:extLst>
              <a:ext uri="{FF2B5EF4-FFF2-40B4-BE49-F238E27FC236}">
                <a16:creationId xmlns:a16="http://schemas.microsoft.com/office/drawing/2014/main" id="{555CCB20-5BAE-465F-A443-CEBA79EAF2DB}"/>
              </a:ext>
            </a:extLst>
          </p:cNvPr>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9030" name="Rectangle 6">
            <a:extLst>
              <a:ext uri="{FF2B5EF4-FFF2-40B4-BE49-F238E27FC236}">
                <a16:creationId xmlns:a16="http://schemas.microsoft.com/office/drawing/2014/main" id="{F9255766-1893-4A54-A1A2-CA241F303413}"/>
              </a:ext>
            </a:extLst>
          </p:cNvPr>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a:extLst>
              <a:ext uri="{FF2B5EF4-FFF2-40B4-BE49-F238E27FC236}">
                <a16:creationId xmlns:a16="http://schemas.microsoft.com/office/drawing/2014/main" id="{79AC4914-7281-4279-A20D-E895A9E2DB14}"/>
              </a:ext>
            </a:extLst>
          </p:cNvPr>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AF5F19E-C32E-417D-8873-46CAD81828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7EE3EFC-A656-4B2B-B67D-3B1B01CE439B}"/>
              </a:ext>
            </a:extLst>
          </p:cNvPr>
          <p:cNvSpPr>
            <a:spLocks noGrp="1" noRot="1" noChangeAspect="1" noTextEdit="1"/>
          </p:cNvSpPr>
          <p:nvPr>
            <p:ph type="sldImg"/>
          </p:nvPr>
        </p:nvSpPr>
        <p:spPr>
          <a:ln/>
        </p:spPr>
      </p:sp>
      <p:sp>
        <p:nvSpPr>
          <p:cNvPr id="5123" name="Notes Placeholder 2">
            <a:extLst>
              <a:ext uri="{FF2B5EF4-FFF2-40B4-BE49-F238E27FC236}">
                <a16:creationId xmlns:a16="http://schemas.microsoft.com/office/drawing/2014/main" id="{DB8A11B4-4558-4B16-92CB-4807291A90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Close tablets!</a:t>
            </a:r>
          </a:p>
          <a:p>
            <a:endParaRPr lang="en-US" altLang="en-US" dirty="0"/>
          </a:p>
        </p:txBody>
      </p:sp>
      <p:sp>
        <p:nvSpPr>
          <p:cNvPr id="5124" name="Slide Number Placeholder 3">
            <a:extLst>
              <a:ext uri="{FF2B5EF4-FFF2-40B4-BE49-F238E27FC236}">
                <a16:creationId xmlns:a16="http://schemas.microsoft.com/office/drawing/2014/main" id="{D3E5289A-3C15-4A0F-95F1-98380094BA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0E2C894-BDEC-44CC-BE80-D092D51430D9}" type="slidenum">
              <a:rPr lang="en-US" altLang="en-US" sz="1200" smtClean="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E6A2F3E9-7922-4E47-A43F-605F099EB695}"/>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368588B9-BDC3-4894-89FE-80078A4D4A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Make sure everyone in class knows their FW number – go around the room and have them say it out loud!</a:t>
            </a:r>
          </a:p>
          <a:p>
            <a:r>
              <a:rPr lang="en-US" altLang="en-US" dirty="0"/>
              <a:t>In the field (definitely) and in training (possibly depending on training setup), actual names will appear in this list. This slide is generic </a:t>
            </a:r>
            <a:r>
              <a:rPr lang="en-US" altLang="en-US" dirty="0">
                <a:sym typeface="Wingdings" panose="05000000000000000000" pitchFamily="2" charset="2"/>
              </a:rPr>
              <a:t></a:t>
            </a:r>
          </a:p>
          <a:p>
            <a:endParaRPr lang="en-US" altLang="en-US" dirty="0">
              <a:sym typeface="Wingdings" panose="05000000000000000000" pitchFamily="2" charset="2"/>
            </a:endParaRPr>
          </a:p>
          <a:p>
            <a:r>
              <a:rPr lang="en-US" altLang="en-US" dirty="0">
                <a:sym typeface="Wingdings" panose="05000000000000000000" pitchFamily="2" charset="2"/>
              </a:rPr>
              <a:t>ASK: Why are first two digits all the same?</a:t>
            </a:r>
          </a:p>
          <a:p>
            <a:r>
              <a:rPr lang="en-US" altLang="en-US" dirty="0">
                <a:sym typeface="Wingdings" panose="05000000000000000000" pitchFamily="2" charset="2"/>
              </a:rPr>
              <a:t>Represent the team number</a:t>
            </a:r>
            <a:endParaRPr lang="en-US" altLang="en-US" dirty="0"/>
          </a:p>
        </p:txBody>
      </p:sp>
      <p:sp>
        <p:nvSpPr>
          <p:cNvPr id="21508" name="Slide Number Placeholder 3">
            <a:extLst>
              <a:ext uri="{FF2B5EF4-FFF2-40B4-BE49-F238E27FC236}">
                <a16:creationId xmlns:a16="http://schemas.microsoft.com/office/drawing/2014/main" id="{D7D6CA2F-5A9E-441A-94A5-A1D43793BF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0893CA0C-11FB-42AE-AD6D-1169DB3CC933}" type="slidenum">
              <a:rPr lang="en-US" altLang="en-US" sz="1200" smtClean="0"/>
              <a:pPr/>
              <a:t>10</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8A301DCD-531B-44E2-8EB0-0DCC0A3AB17B}"/>
              </a:ext>
            </a:extLst>
          </p:cNvPr>
          <p:cNvSpPr>
            <a:spLocks noGrp="1" noRot="1" noChangeAspect="1" noTextEdit="1"/>
          </p:cNvSpPr>
          <p:nvPr>
            <p:ph type="sldImg"/>
          </p:nvPr>
        </p:nvSpPr>
        <p:spPr>
          <a:ln/>
        </p:spPr>
      </p:sp>
      <p:sp>
        <p:nvSpPr>
          <p:cNvPr id="27651" name="Notes Placeholder 2">
            <a:extLst>
              <a:ext uri="{FF2B5EF4-FFF2-40B4-BE49-F238E27FC236}">
                <a16:creationId xmlns:a16="http://schemas.microsoft.com/office/drawing/2014/main" id="{9188F6F6-F2F1-43F3-A346-3A6D6DA178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Everything you need to do can be found in these two menus………</a:t>
            </a:r>
          </a:p>
        </p:txBody>
      </p:sp>
      <p:sp>
        <p:nvSpPr>
          <p:cNvPr id="27652" name="Slide Number Placeholder 3">
            <a:extLst>
              <a:ext uri="{FF2B5EF4-FFF2-40B4-BE49-F238E27FC236}">
                <a16:creationId xmlns:a16="http://schemas.microsoft.com/office/drawing/2014/main" id="{0F2A9A9E-D874-4F20-B345-9329437D21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E9AF0DB-B2C8-450B-9938-76CB8EF56166}" type="slidenum">
              <a:rPr lang="en-US" altLang="en-US" sz="1200" smtClean="0"/>
              <a:pPr/>
              <a:t>11</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8A301DCD-531B-44E2-8EB0-0DCC0A3AB17B}"/>
              </a:ext>
            </a:extLst>
          </p:cNvPr>
          <p:cNvSpPr>
            <a:spLocks noGrp="1" noRot="1" noChangeAspect="1" noTextEdit="1"/>
          </p:cNvSpPr>
          <p:nvPr>
            <p:ph type="sldImg"/>
          </p:nvPr>
        </p:nvSpPr>
        <p:spPr>
          <a:ln/>
        </p:spPr>
      </p:sp>
      <p:sp>
        <p:nvSpPr>
          <p:cNvPr id="27651" name="Notes Placeholder 2">
            <a:extLst>
              <a:ext uri="{FF2B5EF4-FFF2-40B4-BE49-F238E27FC236}">
                <a16:creationId xmlns:a16="http://schemas.microsoft.com/office/drawing/2014/main" id="{9188F6F6-F2F1-43F3-A346-3A6D6DA178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Exiting the system must be done through the menu!</a:t>
            </a:r>
          </a:p>
          <a:p>
            <a:endParaRPr lang="en-US" altLang="en-US" dirty="0"/>
          </a:p>
          <a:p>
            <a:r>
              <a:rPr lang="en-US" altLang="en-US" dirty="0"/>
              <a:t>If system freezes, you can use window icon at bottom of tablet and close the app – similar to </a:t>
            </a:r>
            <a:r>
              <a:rPr lang="en-US" altLang="en-US" dirty="0" err="1"/>
              <a:t>ctrl+alt+delete</a:t>
            </a:r>
            <a:r>
              <a:rPr lang="en-US" altLang="en-US" dirty="0"/>
              <a:t>… so not ideal</a:t>
            </a:r>
          </a:p>
        </p:txBody>
      </p:sp>
      <p:sp>
        <p:nvSpPr>
          <p:cNvPr id="27652" name="Slide Number Placeholder 3">
            <a:extLst>
              <a:ext uri="{FF2B5EF4-FFF2-40B4-BE49-F238E27FC236}">
                <a16:creationId xmlns:a16="http://schemas.microsoft.com/office/drawing/2014/main" id="{0F2A9A9E-D874-4F20-B345-9329437D21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E9AF0DB-B2C8-450B-9938-76CB8EF56166}" type="slidenum">
              <a:rPr lang="en-US" altLang="en-US" sz="1200" smtClean="0"/>
              <a:pPr/>
              <a:t>12</a:t>
            </a:fld>
            <a:endParaRPr lang="en-US" altLang="en-US" sz="1200"/>
          </a:p>
        </p:txBody>
      </p:sp>
    </p:spTree>
    <p:extLst>
      <p:ext uri="{BB962C8B-B14F-4D97-AF65-F5344CB8AC3E}">
        <p14:creationId xmlns:p14="http://schemas.microsoft.com/office/powerpoint/2010/main" val="107289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4C5EBFC3-EA82-4E56-9D84-5BD3A19DD6BA}"/>
              </a:ext>
            </a:extLst>
          </p:cNvPr>
          <p:cNvSpPr>
            <a:spLocks noGrp="1" noRot="1" noChangeAspect="1" noTextEdit="1"/>
          </p:cNvSpPr>
          <p:nvPr>
            <p:ph type="sldImg"/>
          </p:nvPr>
        </p:nvSpPr>
        <p:spPr>
          <a:ln/>
        </p:spPr>
      </p:sp>
      <p:sp>
        <p:nvSpPr>
          <p:cNvPr id="7171" name="Notes Placeholder 2">
            <a:extLst>
              <a:ext uri="{FF2B5EF4-FFF2-40B4-BE49-F238E27FC236}">
                <a16:creationId xmlns:a16="http://schemas.microsoft.com/office/drawing/2014/main" id="{61026A9A-B11D-43F1-A193-7890A49C0E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t>“identifiers” for the data – meaning who did the interviewers, which teams they are on, which cluster they are in, which household it is, </a:t>
            </a:r>
            <a:r>
              <a:rPr lang="en-US" altLang="en-US" dirty="0" err="1"/>
              <a:t>etc</a:t>
            </a:r>
            <a:r>
              <a:rPr lang="en-US" altLang="en-US" dirty="0"/>
              <a:t>…</a:t>
            </a:r>
          </a:p>
          <a:p>
            <a:pPr marL="0" indent="0">
              <a:buFont typeface="Arial" panose="020B0604020202020204" pitchFamily="34" charset="0"/>
              <a:buNone/>
            </a:pPr>
            <a:r>
              <a:rPr lang="en-US" altLang="en-US" dirty="0"/>
              <a:t>Note that if supervisors are acting as interviewers, they should access the interviewer menu</a:t>
            </a:r>
          </a:p>
        </p:txBody>
      </p:sp>
      <p:sp>
        <p:nvSpPr>
          <p:cNvPr id="7172" name="Slide Number Placeholder 3">
            <a:extLst>
              <a:ext uri="{FF2B5EF4-FFF2-40B4-BE49-F238E27FC236}">
                <a16:creationId xmlns:a16="http://schemas.microsoft.com/office/drawing/2014/main" id="{A8DA6B34-A8CB-4F80-ACB5-A251876EF3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CDF7199F-8F68-48C8-97B9-7368A2944278}" type="slidenum">
              <a:rPr lang="en-US" altLang="en-US" sz="1200" smtClean="0"/>
              <a:pPr/>
              <a:t>2</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FB40DFF7-5BC2-4CEC-8605-C06CA8933DE3}"/>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263E251E-B6C9-476D-860D-42A691E742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Important to check the cluster number! No work can be done if the wrong cluster number has been selected</a:t>
            </a:r>
          </a:p>
        </p:txBody>
      </p:sp>
      <p:sp>
        <p:nvSpPr>
          <p:cNvPr id="9220" name="Slide Number Placeholder 3">
            <a:extLst>
              <a:ext uri="{FF2B5EF4-FFF2-40B4-BE49-F238E27FC236}">
                <a16:creationId xmlns:a16="http://schemas.microsoft.com/office/drawing/2014/main" id="{5E6A2FCF-EDBF-4E05-8311-B36CC7D767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2B21ED13-BB62-45B9-B6CE-BEDF6279BD45}" type="slidenum">
              <a:rPr lang="en-US" altLang="en-US" sz="1200" smtClean="0"/>
              <a:pPr/>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57BFC62A-28B9-44D8-9AFC-103AC8F47928}"/>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1877766D-439F-4BA3-86EF-E3C9DCF796D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First step – recall how to login from last lecture!</a:t>
            </a:r>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ASK: Why would a supervisor ever use the interviewer menu?</a:t>
            </a:r>
          </a:p>
          <a:p>
            <a:r>
              <a:rPr lang="en-US" altLang="en-US" dirty="0"/>
              <a:t>Supervisors may wish to carry out interviews, they should use their interviewer program to do so</a:t>
            </a:r>
          </a:p>
          <a:p>
            <a:r>
              <a:rPr lang="en-US" altLang="en-US" dirty="0"/>
              <a:t>Help with work load</a:t>
            </a:r>
          </a:p>
        </p:txBody>
      </p:sp>
      <p:sp>
        <p:nvSpPr>
          <p:cNvPr id="11268" name="Slide Number Placeholder 3">
            <a:extLst>
              <a:ext uri="{FF2B5EF4-FFF2-40B4-BE49-F238E27FC236}">
                <a16:creationId xmlns:a16="http://schemas.microsoft.com/office/drawing/2014/main" id="{E8385655-064A-4487-A54B-D922C6D922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30A8613E-2AC1-486B-AD05-D0369FF5EF5C}" type="slidenum">
              <a:rPr lang="en-US" altLang="en-US" sz="1200" smtClean="0"/>
              <a:pPr/>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8E97130C-76CB-4BFC-95E5-B18E943E342C}"/>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C6D376FA-8BB8-4FF5-95F1-C5DEDCFDEB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interviewer names will appear on top of menu as well (just not during practice/training)</a:t>
            </a:r>
          </a:p>
          <a:p>
            <a:endParaRPr lang="en-US" altLang="en-US" dirty="0"/>
          </a:p>
          <a:p>
            <a:r>
              <a:rPr lang="en-US" altLang="en-US" dirty="0"/>
              <a:t>This is an example of the supervisor’s number being used in both interviewer and supervisor menu</a:t>
            </a:r>
          </a:p>
        </p:txBody>
      </p:sp>
      <p:sp>
        <p:nvSpPr>
          <p:cNvPr id="15364" name="Slide Number Placeholder 3">
            <a:extLst>
              <a:ext uri="{FF2B5EF4-FFF2-40B4-BE49-F238E27FC236}">
                <a16:creationId xmlns:a16="http://schemas.microsoft.com/office/drawing/2014/main" id="{9EA12265-291F-4BD2-9188-DBB69E6AA9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82BB2683-6B4A-410D-9253-0D4F616F2918}" type="slidenum">
              <a:rPr lang="en-US" altLang="en-US" sz="1200" smtClean="0"/>
              <a:pPr/>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8E97130C-76CB-4BFC-95E5-B18E943E342C}"/>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C6D376FA-8BB8-4FF5-95F1-C5DEDCFDEB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What if the cluster number IS wrong?? Change it!</a:t>
            </a:r>
          </a:p>
          <a:p>
            <a:endParaRPr lang="en-US" altLang="en-US" dirty="0"/>
          </a:p>
          <a:p>
            <a:endParaRPr lang="en-US" altLang="en-US" dirty="0"/>
          </a:p>
        </p:txBody>
      </p:sp>
      <p:sp>
        <p:nvSpPr>
          <p:cNvPr id="15364" name="Slide Number Placeholder 3">
            <a:extLst>
              <a:ext uri="{FF2B5EF4-FFF2-40B4-BE49-F238E27FC236}">
                <a16:creationId xmlns:a16="http://schemas.microsoft.com/office/drawing/2014/main" id="{9EA12265-291F-4BD2-9188-DBB69E6AA9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82BB2683-6B4A-410D-9253-0D4F616F2918}" type="slidenum">
              <a:rPr lang="en-US" altLang="en-US" sz="1200" smtClean="0"/>
              <a:pPr/>
              <a:t>6</a:t>
            </a:fld>
            <a:endParaRPr lang="en-US" altLang="en-US" sz="1200"/>
          </a:p>
        </p:txBody>
      </p:sp>
    </p:spTree>
    <p:extLst>
      <p:ext uri="{BB962C8B-B14F-4D97-AF65-F5344CB8AC3E}">
        <p14:creationId xmlns:p14="http://schemas.microsoft.com/office/powerpoint/2010/main" val="1162892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8E97130C-76CB-4BFC-95E5-B18E943E342C}"/>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C6D376FA-8BB8-4FF5-95F1-C5DEDCFDEB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Interviewer screen will return to main menu, but supervisor menu requires one additional step…</a:t>
            </a:r>
          </a:p>
          <a:p>
            <a:endParaRPr lang="en-US" altLang="en-US" dirty="0"/>
          </a:p>
        </p:txBody>
      </p:sp>
      <p:sp>
        <p:nvSpPr>
          <p:cNvPr id="15364" name="Slide Number Placeholder 3">
            <a:extLst>
              <a:ext uri="{FF2B5EF4-FFF2-40B4-BE49-F238E27FC236}">
                <a16:creationId xmlns:a16="http://schemas.microsoft.com/office/drawing/2014/main" id="{9EA12265-291F-4BD2-9188-DBB69E6AA9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82BB2683-6B4A-410D-9253-0D4F616F2918}" type="slidenum">
              <a:rPr lang="en-US" altLang="en-US" sz="1200" smtClean="0"/>
              <a:pPr/>
              <a:t>7</a:t>
            </a:fld>
            <a:endParaRPr lang="en-US" altLang="en-US" sz="1200"/>
          </a:p>
        </p:txBody>
      </p:sp>
    </p:spTree>
    <p:extLst>
      <p:ext uri="{BB962C8B-B14F-4D97-AF65-F5344CB8AC3E}">
        <p14:creationId xmlns:p14="http://schemas.microsoft.com/office/powerpoint/2010/main" val="1110371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8E97130C-76CB-4BFC-95E5-B18E943E342C}"/>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C6D376FA-8BB8-4FF5-95F1-C5DEDCFDEB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Supervisors are in charge of the cluster, so when changing cluster numbers, they must first “open” the cluster. That is, tell CAPI that the team will now be working in that cluster, and to open it for data collection. Click yes and the screen will return to supervisor main menu </a:t>
            </a:r>
            <a:r>
              <a:rPr lang="en-US" altLang="en-US" dirty="0">
                <a:sym typeface="Wingdings" panose="05000000000000000000" pitchFamily="2" charset="2"/>
              </a:rPr>
              <a:t></a:t>
            </a:r>
          </a:p>
          <a:p>
            <a:endParaRPr lang="en-US" altLang="en-US" dirty="0">
              <a:sym typeface="Wingdings" panose="05000000000000000000" pitchFamily="2" charset="2"/>
            </a:endParaRPr>
          </a:p>
          <a:p>
            <a:r>
              <a:rPr lang="en-US" altLang="en-US" dirty="0">
                <a:sym typeface="Wingdings" panose="05000000000000000000" pitchFamily="2" charset="2"/>
              </a:rPr>
              <a:t>If cluster has already been opened, you will not see this step – and likely our tablet will already be in correct cluster. Rarely should more than one cluster be open…</a:t>
            </a:r>
            <a:endParaRPr lang="en-US" altLang="en-US" dirty="0"/>
          </a:p>
          <a:p>
            <a:endParaRPr lang="en-US" altLang="en-US" dirty="0"/>
          </a:p>
          <a:p>
            <a:r>
              <a:rPr lang="en-US" altLang="en-US" dirty="0"/>
              <a:t>Yes, we will have to close clusters, but that will come later!</a:t>
            </a:r>
          </a:p>
          <a:p>
            <a:endParaRPr lang="en-US" altLang="en-US" dirty="0"/>
          </a:p>
          <a:p>
            <a:endParaRPr lang="en-US" altLang="en-US" dirty="0"/>
          </a:p>
          <a:p>
            <a:endParaRPr lang="en-US" altLang="en-US" dirty="0"/>
          </a:p>
          <a:p>
            <a:endParaRPr lang="en-US" altLang="en-US" dirty="0"/>
          </a:p>
        </p:txBody>
      </p:sp>
      <p:sp>
        <p:nvSpPr>
          <p:cNvPr id="15364" name="Slide Number Placeholder 3">
            <a:extLst>
              <a:ext uri="{FF2B5EF4-FFF2-40B4-BE49-F238E27FC236}">
                <a16:creationId xmlns:a16="http://schemas.microsoft.com/office/drawing/2014/main" id="{9EA12265-291F-4BD2-9188-DBB69E6AA9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82BB2683-6B4A-410D-9253-0D4F616F2918}" type="slidenum">
              <a:rPr lang="en-US" altLang="en-US" sz="1200" smtClean="0"/>
              <a:pPr/>
              <a:t>8</a:t>
            </a:fld>
            <a:endParaRPr lang="en-US" altLang="en-US" sz="1200"/>
          </a:p>
        </p:txBody>
      </p:sp>
    </p:spTree>
    <p:extLst>
      <p:ext uri="{BB962C8B-B14F-4D97-AF65-F5344CB8AC3E}">
        <p14:creationId xmlns:p14="http://schemas.microsoft.com/office/powerpoint/2010/main" val="3116984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8E97130C-76CB-4BFC-95E5-B18E943E342C}"/>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C6D376FA-8BB8-4FF5-95F1-C5DEDCFDEB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Back to the main menus….</a:t>
            </a:r>
          </a:p>
          <a:p>
            <a:endParaRPr lang="en-US" altLang="en-US" dirty="0"/>
          </a:p>
          <a:p>
            <a:r>
              <a:rPr lang="en-US" altLang="en-US" dirty="0"/>
              <a:t>Note that interviewer names will appear on top of menu as well (just not during practice/training)</a:t>
            </a:r>
          </a:p>
          <a:p>
            <a:endParaRPr lang="en-US" altLang="en-US" dirty="0"/>
          </a:p>
          <a:p>
            <a:r>
              <a:rPr lang="en-US" altLang="en-US" dirty="0"/>
              <a:t>This is an example of the supervisor’s number being used in both interviewer and supervisor menu</a:t>
            </a:r>
          </a:p>
          <a:p>
            <a:endParaRPr lang="en-US" altLang="en-US" dirty="0"/>
          </a:p>
          <a:p>
            <a:r>
              <a:rPr lang="en-US" altLang="en-US" dirty="0"/>
              <a:t>What is the interviewer number is wrong?? You likely have the wrong tablet! Otherwise contact supervisor, who will contact ICDM… shouldn’t be a problem though because FW numbers are assigned to a tablet.</a:t>
            </a:r>
          </a:p>
        </p:txBody>
      </p:sp>
      <p:sp>
        <p:nvSpPr>
          <p:cNvPr id="15364" name="Slide Number Placeholder 3">
            <a:extLst>
              <a:ext uri="{FF2B5EF4-FFF2-40B4-BE49-F238E27FC236}">
                <a16:creationId xmlns:a16="http://schemas.microsoft.com/office/drawing/2014/main" id="{9EA12265-291F-4BD2-9188-DBB69E6AA9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82BB2683-6B4A-410D-9253-0D4F616F2918}" type="slidenum">
              <a:rPr lang="en-US" altLang="en-US" sz="1200" smtClean="0"/>
              <a:pPr/>
              <a:t>9</a:t>
            </a:fld>
            <a:endParaRPr lang="en-US" altLang="en-US" sz="1200"/>
          </a:p>
        </p:txBody>
      </p:sp>
    </p:spTree>
    <p:extLst>
      <p:ext uri="{BB962C8B-B14F-4D97-AF65-F5344CB8AC3E}">
        <p14:creationId xmlns:p14="http://schemas.microsoft.com/office/powerpoint/2010/main" val="401222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595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0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722044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1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087563"/>
            <a:ext cx="8101013" cy="3291840"/>
          </a:xfrm>
          <a:prstGeom prst="rect">
            <a:avLst/>
          </a:prstGeom>
        </p:spPr>
        <p:txBody>
          <a:bodyPr/>
          <a:lstStyle>
            <a:lvl1pPr marL="0" indent="0">
              <a:buNone/>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47071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1375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298007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01663" y="2205038"/>
            <a:ext cx="4368800" cy="3840162"/>
          </a:xfrm>
          <a:prstGeom prst="rect">
            <a:avLst/>
          </a:prstGeom>
        </p:spPr>
        <p:txBody>
          <a:bodyPr/>
          <a:lstStyle>
            <a:lvl1pPr>
              <a:defRPr sz="1800">
                <a:latin typeface="Arial" panose="020B0604020202020204" pitchFamily="34" charset="0"/>
                <a:cs typeface="Arial" panose="020B0604020202020204" pitchFamily="34" charset="0"/>
              </a:defRPr>
            </a:lvl1pPr>
          </a:lstStyle>
          <a:p>
            <a:pPr lvl="0"/>
            <a:r>
              <a:rPr lang="en-US"/>
              <a:t>Edit Master text styles</a:t>
            </a:r>
          </a:p>
        </p:txBody>
      </p:sp>
      <p:sp>
        <p:nvSpPr>
          <p:cNvPr id="10" name="Picture Placeholder 9"/>
          <p:cNvSpPr>
            <a:spLocks noGrp="1"/>
          </p:cNvSpPr>
          <p:nvPr>
            <p:ph type="pic" sz="quarter" idx="11"/>
          </p:nvPr>
        </p:nvSpPr>
        <p:spPr>
          <a:xfrm>
            <a:off x="5325018" y="2204869"/>
            <a:ext cx="3344862" cy="3679564"/>
          </a:xfrm>
          <a:prstGeom prst="rect">
            <a:avLst/>
          </a:prstGeom>
        </p:spPr>
        <p:txBody>
          <a:bodyPr/>
          <a:lstStyle/>
          <a:p>
            <a:r>
              <a:rPr lang="en-US"/>
              <a:t>Click icon to add picture</a:t>
            </a:r>
            <a:endParaRPr lang="en-US" dirty="0"/>
          </a:p>
        </p:txBody>
      </p:sp>
    </p:spTree>
    <p:extLst>
      <p:ext uri="{BB962C8B-B14F-4D97-AF65-F5344CB8AC3E}">
        <p14:creationId xmlns:p14="http://schemas.microsoft.com/office/powerpoint/2010/main" val="62540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612775" y="2388787"/>
            <a:ext cx="8101013" cy="3291840"/>
          </a:xfrm>
          <a:prstGeom prst="rect">
            <a:avLst/>
          </a:prstGeom>
        </p:spPr>
        <p:txBody>
          <a:bodyPr/>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12" name="Text Placeholder 13"/>
          <p:cNvSpPr>
            <a:spLocks noGrp="1"/>
          </p:cNvSpPr>
          <p:nvPr>
            <p:ph type="body" sz="quarter" idx="11" hasCustomPrompt="1"/>
          </p:nvPr>
        </p:nvSpPr>
        <p:spPr>
          <a:xfrm>
            <a:off x="516477" y="1699709"/>
            <a:ext cx="8153400" cy="398033"/>
          </a:xfrm>
          <a:prstGeom prst="rect">
            <a:avLst/>
          </a:prstGeom>
        </p:spPr>
        <p:txBody>
          <a:bodyPr/>
          <a:lstStyle>
            <a:lvl1pPr marL="0" marR="0" indent="0" algn="ctr" defTabSz="457200" rtl="0" eaLnBrk="1" fontAlgn="auto" latinLnBrk="0" hangingPunct="1">
              <a:lnSpc>
                <a:spcPts val="2350"/>
              </a:lnSpc>
              <a:spcBef>
                <a:spcPts val="0"/>
              </a:spcBef>
              <a:spcAft>
                <a:spcPts val="0"/>
              </a:spcAft>
              <a:buClrTx/>
              <a:buSzTx/>
              <a:buFontTx/>
              <a:buNone/>
              <a:tabLst/>
              <a:defRPr sz="2100" b="1" baseline="0">
                <a:solidFill>
                  <a:srgbClr val="D37D28"/>
                </a:solidFill>
                <a:latin typeface="Arial" panose="020B0604020202020204" pitchFamily="34" charset="0"/>
                <a:cs typeface="Arial" panose="020B0604020202020204" pitchFamily="34" charset="0"/>
              </a:defRPr>
            </a:lvl1pPr>
          </a:lstStyle>
          <a:p>
            <a:pPr marL="0" marR="0" lvl="0" indent="0" algn="ctr" defTabSz="457200" rtl="0" eaLnBrk="1" fontAlgn="auto" latinLnBrk="0" hangingPunct="1">
              <a:lnSpc>
                <a:spcPts val="235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37D28"/>
                </a:solidFill>
                <a:effectLst/>
                <a:uLnTx/>
                <a:uFillTx/>
                <a:latin typeface="Arial"/>
                <a:ea typeface="+mn-ea"/>
                <a:cs typeface="Arial"/>
              </a:rPr>
              <a:t>(Parentheses Under Header)</a:t>
            </a:r>
          </a:p>
        </p:txBody>
      </p:sp>
      <p:sp>
        <p:nvSpPr>
          <p:cNvPr id="1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402303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60121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FFCD7E0-9323-4912-8B64-12EFBFF3A97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31FDEC4-393E-49EB-886D-AEA7974E67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B971DCD-56B2-4400-BFD4-8AAB45AC15FE}"/>
              </a:ext>
            </a:extLst>
          </p:cNvPr>
          <p:cNvSpPr>
            <a:spLocks noGrp="1" noChangeArrowheads="1"/>
          </p:cNvSpPr>
          <p:nvPr>
            <p:ph type="sldNum" sz="quarter" idx="12"/>
          </p:nvPr>
        </p:nvSpPr>
        <p:spPr>
          <a:ln/>
        </p:spPr>
        <p:txBody>
          <a:bodyPr/>
          <a:lstStyle>
            <a:lvl1pPr>
              <a:defRPr/>
            </a:lvl1pPr>
          </a:lstStyle>
          <a:p>
            <a:pPr>
              <a:defRPr/>
            </a:pPr>
            <a:fld id="{206EA95F-AE34-49D4-898F-F3A8C4F62052}" type="slidenum">
              <a:rPr lang="en-US" altLang="en-US"/>
              <a:pPr>
                <a:defRPr/>
              </a:pPr>
              <a:t>‹#›</a:t>
            </a:fld>
            <a:endParaRPr lang="en-US" altLang="en-US"/>
          </a:p>
        </p:txBody>
      </p:sp>
    </p:spTree>
    <p:extLst>
      <p:ext uri="{BB962C8B-B14F-4D97-AF65-F5344CB8AC3E}">
        <p14:creationId xmlns:p14="http://schemas.microsoft.com/office/powerpoint/2010/main" val="161662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Box 9"/>
          <p:cNvSpPr txBox="1"/>
          <p:nvPr userDrawn="1"/>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a:solidFill>
                  <a:schemeClr val="bg1"/>
                </a:solidFill>
                <a:latin typeface="Arial"/>
                <a:cs typeface="Arial"/>
              </a:rPr>
              <a:t>Photo</a:t>
            </a:r>
            <a:r>
              <a:rPr lang="en-US" sz="900" b="0" i="1" baseline="0" dirty="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203402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emf"/><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12.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5" name="Picture 4" descr="Horizontal_RGB_600.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7" name="Rectangle 6"/>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412229198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horizontal RGB whit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3554137749"/>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1466555904"/>
      </p:ext>
    </p:extLst>
  </p:cSld>
  <p:clrMap bg1="lt1" tx1="dk1" bg2="lt2" tx2="dk2" accent1="accent1" accent2="accent2" accent3="accent3" accent4="accent4" accent5="accent5" accent6="accent6" hlink="hlink" folHlink="folHlink"/>
  <p:sldLayoutIdLst>
    <p:sldLayoutId id="2147483676"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p:nvSpPr>
        <p:spPr>
          <a:xfrm>
            <a:off x="472786" y="5256486"/>
            <a:ext cx="8214013" cy="1099863"/>
          </a:xfrm>
          <a:prstGeom prst="rect">
            <a:avLst/>
          </a:prstGeom>
        </p:spPr>
        <p:txBody>
          <a:bodyPr anchor="t"/>
          <a:lstStyle/>
          <a:p>
            <a:pPr marL="231775" lvl="2" indent="-231775" algn="ctr">
              <a:lnSpc>
                <a:spcPts val="2000"/>
              </a:lnSpc>
            </a:pPr>
            <a:r>
              <a:rPr lang="en-US" sz="2000" dirty="0" err="1">
                <a:solidFill>
                  <a:schemeClr val="bg1"/>
                </a:solidFill>
                <a:latin typeface="Gill Sans MT"/>
                <a:cs typeface="Gill Sans MT"/>
              </a:rPr>
              <a:t>www.feedthefuture.gov</a:t>
            </a:r>
            <a:endParaRPr lang="en-US" sz="2000" dirty="0">
              <a:solidFill>
                <a:schemeClr val="bg1"/>
              </a:solidFill>
              <a:latin typeface="Gill Sans MT"/>
              <a:cs typeface="Gill Sans MT"/>
            </a:endParaRPr>
          </a:p>
        </p:txBody>
      </p:sp>
      <p:pic>
        <p:nvPicPr>
          <p:cNvPr id="3" name="Picture 2" descr="vertical RGB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1454093646"/>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E9DA1FB-66FA-4973-8537-8F6246A7DBF4}"/>
              </a:ext>
            </a:extLst>
          </p:cNvPr>
          <p:cNvSpPr>
            <a:spLocks noGrp="1"/>
          </p:cNvSpPr>
          <p:nvPr>
            <p:ph type="title"/>
          </p:nvPr>
        </p:nvSpPr>
        <p:spPr>
          <a:xfrm>
            <a:off x="301625" y="1219200"/>
            <a:ext cx="8456613" cy="609600"/>
          </a:xfrm>
        </p:spPr>
        <p:txBody>
          <a:bodyPr/>
          <a:lstStyle/>
          <a:p>
            <a:pPr algn="ctr"/>
            <a:r>
              <a:rPr lang="en-US" altLang="en-US" sz="4800" dirty="0">
                <a:solidFill>
                  <a:schemeClr val="accent6"/>
                </a:solidFill>
              </a:rPr>
              <a:t>CAPI Menus</a:t>
            </a:r>
          </a:p>
        </p:txBody>
      </p:sp>
      <p:sp>
        <p:nvSpPr>
          <p:cNvPr id="4099" name="Rectangle 5">
            <a:extLst>
              <a:ext uri="{FF2B5EF4-FFF2-40B4-BE49-F238E27FC236}">
                <a16:creationId xmlns:a16="http://schemas.microsoft.com/office/drawing/2014/main" id="{AE78E4D7-5E45-4417-B8DC-58F2610F528B}"/>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4100" name="Picture 4" descr="http://www.performancemagazine.org/wp-content/uploads/Calvin_Hobbes_Data_Quality.gif">
            <a:extLst>
              <a:ext uri="{FF2B5EF4-FFF2-40B4-BE49-F238E27FC236}">
                <a16:creationId xmlns:a16="http://schemas.microsoft.com/office/drawing/2014/main" id="{975C4710-F53A-42CD-B3CF-A5C0AB305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112" y="2362200"/>
            <a:ext cx="83772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060EA07-9701-41C4-9185-BB0B0B8B58A6}"/>
              </a:ext>
            </a:extLst>
          </p:cNvPr>
          <p:cNvSpPr txBox="1"/>
          <p:nvPr/>
        </p:nvSpPr>
        <p:spPr>
          <a:xfrm>
            <a:off x="322263" y="5437188"/>
            <a:ext cx="8516937" cy="584775"/>
          </a:xfrm>
          <a:prstGeom prst="rect">
            <a:avLst/>
          </a:prstGeom>
          <a:noFill/>
          <a:ln>
            <a:solidFill>
              <a:schemeClr val="accent6"/>
            </a:solidFill>
          </a:ln>
        </p:spPr>
        <p:txBody>
          <a:bodyPr>
            <a:spAutoFit/>
          </a:bodyPr>
          <a:lstStyle/>
          <a:p>
            <a:pPr algn="ctr">
              <a:defRPr/>
            </a:pPr>
            <a:r>
              <a:rPr lang="en-US" sz="3200" dirty="0">
                <a:latin typeface="+mn-lt"/>
              </a:rPr>
              <a:t>Supervisors and Interviewers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265BEB-0C26-4B9F-AEDD-7EC84C1192D9}"/>
              </a:ext>
            </a:extLst>
          </p:cNvPr>
          <p:cNvPicPr>
            <a:picLocks noChangeAspect="1"/>
          </p:cNvPicPr>
          <p:nvPr/>
        </p:nvPicPr>
        <p:blipFill>
          <a:blip r:embed="rId3"/>
          <a:stretch>
            <a:fillRect/>
          </a:stretch>
        </p:blipFill>
        <p:spPr>
          <a:xfrm>
            <a:off x="2797175" y="1739041"/>
            <a:ext cx="3625850" cy="2832959"/>
          </a:xfrm>
          <a:prstGeom prst="rect">
            <a:avLst/>
          </a:prstGeom>
        </p:spPr>
      </p:pic>
      <p:sp>
        <p:nvSpPr>
          <p:cNvPr id="20482" name="Title 1">
            <a:extLst>
              <a:ext uri="{FF2B5EF4-FFF2-40B4-BE49-F238E27FC236}">
                <a16:creationId xmlns:a16="http://schemas.microsoft.com/office/drawing/2014/main" id="{CFB3A7E3-7B17-4E2E-BB99-9E7BC61C28A1}"/>
              </a:ext>
            </a:extLst>
          </p:cNvPr>
          <p:cNvSpPr>
            <a:spLocks noGrp="1"/>
          </p:cNvSpPr>
          <p:nvPr>
            <p:ph type="title"/>
          </p:nvPr>
        </p:nvSpPr>
        <p:spPr>
          <a:xfrm>
            <a:off x="685006" y="990600"/>
            <a:ext cx="7772400" cy="609600"/>
          </a:xfrm>
        </p:spPr>
        <p:txBody>
          <a:bodyPr/>
          <a:lstStyle/>
          <a:p>
            <a:pPr algn="ctr"/>
            <a:r>
              <a:rPr lang="en-US" altLang="en-US" sz="4000" dirty="0">
                <a:solidFill>
                  <a:schemeClr val="accent6"/>
                </a:solidFill>
              </a:rPr>
              <a:t>Fieldworker Numbers</a:t>
            </a:r>
          </a:p>
        </p:txBody>
      </p:sp>
      <p:sp>
        <p:nvSpPr>
          <p:cNvPr id="20483" name="Rectangle 5">
            <a:extLst>
              <a:ext uri="{FF2B5EF4-FFF2-40B4-BE49-F238E27FC236}">
                <a16:creationId xmlns:a16="http://schemas.microsoft.com/office/drawing/2014/main" id="{D6F31635-1B4F-4F74-8603-D666CAE57041}"/>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20485" name="Picture 4" descr="http://www.byui.edu/Images/disability_services/step2-resized200x209.png">
            <a:extLst>
              <a:ext uri="{FF2B5EF4-FFF2-40B4-BE49-F238E27FC236}">
                <a16:creationId xmlns:a16="http://schemas.microsoft.com/office/drawing/2014/main" id="{CF99A981-2CBD-470E-91AD-385C4E0D6B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0063" y="62916"/>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Oval 4">
            <a:extLst>
              <a:ext uri="{FF2B5EF4-FFF2-40B4-BE49-F238E27FC236}">
                <a16:creationId xmlns:a16="http://schemas.microsoft.com/office/drawing/2014/main" id="{1F7BFFE0-66DB-413A-88E1-05F9CEB2F6D7}"/>
              </a:ext>
            </a:extLst>
          </p:cNvPr>
          <p:cNvSpPr>
            <a:spLocks noChangeArrowheads="1"/>
          </p:cNvSpPr>
          <p:nvPr/>
        </p:nvSpPr>
        <p:spPr bwMode="auto">
          <a:xfrm>
            <a:off x="2797174" y="1676400"/>
            <a:ext cx="1098550" cy="28956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8" name="TextBox 17">
            <a:extLst>
              <a:ext uri="{FF2B5EF4-FFF2-40B4-BE49-F238E27FC236}">
                <a16:creationId xmlns:a16="http://schemas.microsoft.com/office/drawing/2014/main" id="{6F879F87-71BB-4124-9E73-CA84C27D3017}"/>
              </a:ext>
            </a:extLst>
          </p:cNvPr>
          <p:cNvSpPr txBox="1"/>
          <p:nvPr/>
        </p:nvSpPr>
        <p:spPr>
          <a:xfrm>
            <a:off x="533400" y="4800600"/>
            <a:ext cx="8153400" cy="1200150"/>
          </a:xfrm>
          <a:prstGeom prst="rect">
            <a:avLst/>
          </a:prstGeom>
          <a:noFill/>
          <a:ln w="38100">
            <a:solidFill>
              <a:schemeClr val="accent3"/>
            </a:solidFill>
          </a:ln>
        </p:spPr>
        <p:txBody>
          <a:bodyPr>
            <a:spAutoFit/>
          </a:bodyPr>
          <a:lstStyle/>
          <a:p>
            <a:pPr algn="ctr">
              <a:defRPr/>
            </a:pPr>
            <a:r>
              <a:rPr lang="en-US" sz="3600" dirty="0">
                <a:latin typeface="+mn-lt"/>
              </a:rPr>
              <a:t>Fieldworker number…. </a:t>
            </a:r>
          </a:p>
          <a:p>
            <a:pPr algn="ctr">
              <a:defRPr/>
            </a:pPr>
            <a:r>
              <a:rPr lang="en-US" sz="3600" dirty="0">
                <a:solidFill>
                  <a:srgbClr val="C00000"/>
                </a:solidFill>
                <a:latin typeface="+mn-lt"/>
              </a:rPr>
              <a:t>MEMORIZE IT. LOVE IT. KNOW IT.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FD84709-02E6-463F-9F4A-6B14B4E61403}"/>
              </a:ext>
            </a:extLst>
          </p:cNvPr>
          <p:cNvSpPr>
            <a:spLocks noGrp="1"/>
          </p:cNvSpPr>
          <p:nvPr>
            <p:ph type="title"/>
          </p:nvPr>
        </p:nvSpPr>
        <p:spPr>
          <a:xfrm>
            <a:off x="381000" y="971037"/>
            <a:ext cx="7772400" cy="609600"/>
          </a:xfrm>
        </p:spPr>
        <p:txBody>
          <a:bodyPr/>
          <a:lstStyle/>
          <a:p>
            <a:pPr algn="ctr"/>
            <a:r>
              <a:rPr lang="en-US" altLang="en-US" sz="4400" dirty="0">
                <a:solidFill>
                  <a:schemeClr val="accent6"/>
                </a:solidFill>
              </a:rPr>
              <a:t>Begin work!</a:t>
            </a:r>
          </a:p>
        </p:txBody>
      </p:sp>
      <p:sp>
        <p:nvSpPr>
          <p:cNvPr id="26627" name="Rectangle 5">
            <a:extLst>
              <a:ext uri="{FF2B5EF4-FFF2-40B4-BE49-F238E27FC236}">
                <a16:creationId xmlns:a16="http://schemas.microsoft.com/office/drawing/2014/main" id="{2D064754-0EF8-4289-A987-C887274D7961}"/>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a:extLst>
              <a:ext uri="{FF2B5EF4-FFF2-40B4-BE49-F238E27FC236}">
                <a16:creationId xmlns:a16="http://schemas.microsoft.com/office/drawing/2014/main" id="{85B13FDF-BD67-49E2-8507-9676A3935830}"/>
              </a:ext>
            </a:extLst>
          </p:cNvPr>
          <p:cNvSpPr txBox="1"/>
          <p:nvPr/>
        </p:nvSpPr>
        <p:spPr>
          <a:xfrm rot="16200000">
            <a:off x="2408331" y="3480216"/>
            <a:ext cx="3124200" cy="523220"/>
          </a:xfrm>
          <a:prstGeom prst="rect">
            <a:avLst/>
          </a:prstGeom>
          <a:noFill/>
        </p:spPr>
        <p:txBody>
          <a:bodyPr>
            <a:spAutoFit/>
          </a:bodyPr>
          <a:lstStyle/>
          <a:p>
            <a:pPr>
              <a:defRPr/>
            </a:pPr>
            <a:r>
              <a:rPr lang="en-US" sz="2800" dirty="0">
                <a:latin typeface="+mn-lt"/>
              </a:rPr>
              <a:t>Interviewer menu</a:t>
            </a:r>
          </a:p>
        </p:txBody>
      </p:sp>
      <p:pic>
        <p:nvPicPr>
          <p:cNvPr id="26632" name="Picture 6" descr="http://www.byui.edu/Images/disability_services/step3-resized200x209.png">
            <a:extLst>
              <a:ext uri="{FF2B5EF4-FFF2-40B4-BE49-F238E27FC236}">
                <a16:creationId xmlns:a16="http://schemas.microsoft.com/office/drawing/2014/main" id="{FD8D4947-2DFA-4E24-B652-EE9028322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96491"/>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C30A1B06-097C-4701-A56C-974356CC0186}"/>
              </a:ext>
            </a:extLst>
          </p:cNvPr>
          <p:cNvPicPr>
            <a:picLocks noChangeAspect="1"/>
          </p:cNvPicPr>
          <p:nvPr/>
        </p:nvPicPr>
        <p:blipFill rotWithShape="1">
          <a:blip r:embed="rId4"/>
          <a:srcRect b="24764"/>
          <a:stretch/>
        </p:blipFill>
        <p:spPr>
          <a:xfrm>
            <a:off x="134544" y="1713464"/>
            <a:ext cx="3649475" cy="4198720"/>
          </a:xfrm>
          <a:prstGeom prst="rect">
            <a:avLst/>
          </a:prstGeom>
        </p:spPr>
      </p:pic>
      <p:sp>
        <p:nvSpPr>
          <p:cNvPr id="6" name="TextBox 5">
            <a:extLst>
              <a:ext uri="{FF2B5EF4-FFF2-40B4-BE49-F238E27FC236}">
                <a16:creationId xmlns:a16="http://schemas.microsoft.com/office/drawing/2014/main" id="{B258A709-71AA-4311-8CA6-2F376F358920}"/>
              </a:ext>
            </a:extLst>
          </p:cNvPr>
          <p:cNvSpPr txBox="1"/>
          <p:nvPr/>
        </p:nvSpPr>
        <p:spPr>
          <a:xfrm rot="5400000">
            <a:off x="3766839" y="3696660"/>
            <a:ext cx="2691312" cy="523220"/>
          </a:xfrm>
          <a:prstGeom prst="rect">
            <a:avLst/>
          </a:prstGeom>
          <a:noFill/>
        </p:spPr>
        <p:txBody>
          <a:bodyPr wrap="square">
            <a:spAutoFit/>
          </a:bodyPr>
          <a:lstStyle/>
          <a:p>
            <a:pPr>
              <a:defRPr/>
            </a:pPr>
            <a:r>
              <a:rPr lang="en-US" sz="2800" dirty="0">
                <a:latin typeface="+mn-lt"/>
              </a:rPr>
              <a:t>Supervisor menu</a:t>
            </a:r>
          </a:p>
        </p:txBody>
      </p:sp>
      <p:pic>
        <p:nvPicPr>
          <p:cNvPr id="10" name="Picture 9">
            <a:extLst>
              <a:ext uri="{FF2B5EF4-FFF2-40B4-BE49-F238E27FC236}">
                <a16:creationId xmlns:a16="http://schemas.microsoft.com/office/drawing/2014/main" id="{30C9E2EA-C95A-4C57-A72C-77B5997EAFDA}"/>
              </a:ext>
            </a:extLst>
          </p:cNvPr>
          <p:cNvPicPr>
            <a:picLocks noChangeAspect="1"/>
          </p:cNvPicPr>
          <p:nvPr/>
        </p:nvPicPr>
        <p:blipFill rotWithShape="1">
          <a:blip r:embed="rId5"/>
          <a:srcRect b="46605"/>
          <a:stretch/>
        </p:blipFill>
        <p:spPr>
          <a:xfrm>
            <a:off x="5334000" y="1713464"/>
            <a:ext cx="3657600" cy="41666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FD84709-02E6-463F-9F4A-6B14B4E61403}"/>
              </a:ext>
            </a:extLst>
          </p:cNvPr>
          <p:cNvSpPr>
            <a:spLocks noGrp="1"/>
          </p:cNvSpPr>
          <p:nvPr>
            <p:ph type="title"/>
          </p:nvPr>
        </p:nvSpPr>
        <p:spPr>
          <a:xfrm>
            <a:off x="381000" y="971037"/>
            <a:ext cx="7772400" cy="609600"/>
          </a:xfrm>
        </p:spPr>
        <p:txBody>
          <a:bodyPr/>
          <a:lstStyle/>
          <a:p>
            <a:pPr algn="ctr"/>
            <a:r>
              <a:rPr lang="en-US" altLang="en-US" dirty="0">
                <a:solidFill>
                  <a:schemeClr val="accent6"/>
                </a:solidFill>
              </a:rPr>
              <a:t>Exiting the system</a:t>
            </a:r>
            <a:endParaRPr lang="en-US" altLang="en-US" sz="4400" dirty="0">
              <a:solidFill>
                <a:schemeClr val="accent6"/>
              </a:solidFill>
            </a:endParaRPr>
          </a:p>
        </p:txBody>
      </p:sp>
      <p:sp>
        <p:nvSpPr>
          <p:cNvPr id="26627" name="Rectangle 5">
            <a:extLst>
              <a:ext uri="{FF2B5EF4-FFF2-40B4-BE49-F238E27FC236}">
                <a16:creationId xmlns:a16="http://schemas.microsoft.com/office/drawing/2014/main" id="{2D064754-0EF8-4289-A987-C887274D7961}"/>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26632" name="Picture 6" descr="http://www.byui.edu/Images/disability_services/step3-resized200x209.png">
            <a:extLst>
              <a:ext uri="{FF2B5EF4-FFF2-40B4-BE49-F238E27FC236}">
                <a16:creationId xmlns:a16="http://schemas.microsoft.com/office/drawing/2014/main" id="{FD8D4947-2DFA-4E24-B652-EE9028322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96491"/>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A9EDC643-EFB0-41D4-88B0-E3F033F6D57A}"/>
              </a:ext>
            </a:extLst>
          </p:cNvPr>
          <p:cNvPicPr>
            <a:picLocks noChangeAspect="1"/>
          </p:cNvPicPr>
          <p:nvPr/>
        </p:nvPicPr>
        <p:blipFill>
          <a:blip r:embed="rId4"/>
          <a:stretch>
            <a:fillRect/>
          </a:stretch>
        </p:blipFill>
        <p:spPr>
          <a:xfrm>
            <a:off x="381000" y="1680589"/>
            <a:ext cx="2675541" cy="4199511"/>
          </a:xfrm>
          <a:prstGeom prst="rect">
            <a:avLst/>
          </a:prstGeom>
        </p:spPr>
      </p:pic>
      <p:pic>
        <p:nvPicPr>
          <p:cNvPr id="7" name="Picture 6">
            <a:extLst>
              <a:ext uri="{FF2B5EF4-FFF2-40B4-BE49-F238E27FC236}">
                <a16:creationId xmlns:a16="http://schemas.microsoft.com/office/drawing/2014/main" id="{3C4C5A31-349A-4524-A005-510076B226D3}"/>
              </a:ext>
            </a:extLst>
          </p:cNvPr>
          <p:cNvPicPr>
            <a:picLocks noChangeAspect="1"/>
          </p:cNvPicPr>
          <p:nvPr/>
        </p:nvPicPr>
        <p:blipFill rotWithShape="1">
          <a:blip r:embed="rId4"/>
          <a:srcRect l="1745" t="91111" r="63376" b="1111"/>
          <a:stretch/>
        </p:blipFill>
        <p:spPr>
          <a:xfrm>
            <a:off x="4441031" y="3780344"/>
            <a:ext cx="4191000" cy="1466850"/>
          </a:xfrm>
          <a:prstGeom prst="rect">
            <a:avLst/>
          </a:prstGeom>
          <a:ln w="57150">
            <a:solidFill>
              <a:schemeClr val="tx1">
                <a:lumMod val="85000"/>
                <a:lumOff val="15000"/>
              </a:schemeClr>
            </a:solidFill>
          </a:ln>
        </p:spPr>
      </p:pic>
      <p:sp>
        <p:nvSpPr>
          <p:cNvPr id="11" name="TextBox 10">
            <a:extLst>
              <a:ext uri="{FF2B5EF4-FFF2-40B4-BE49-F238E27FC236}">
                <a16:creationId xmlns:a16="http://schemas.microsoft.com/office/drawing/2014/main" id="{240D7958-818A-4551-B7AB-0002B234C64F}"/>
              </a:ext>
            </a:extLst>
          </p:cNvPr>
          <p:cNvSpPr txBox="1"/>
          <p:nvPr/>
        </p:nvSpPr>
        <p:spPr>
          <a:xfrm>
            <a:off x="4114800" y="2148549"/>
            <a:ext cx="4745831" cy="1077218"/>
          </a:xfrm>
          <a:prstGeom prst="rect">
            <a:avLst/>
          </a:prstGeom>
          <a:blipFill dpi="0" rotWithShape="1">
            <a:blip r:embed="rId5">
              <a:alphaModFix amt="15000"/>
            </a:blip>
            <a:srcRect/>
            <a:stretch>
              <a:fillRect/>
            </a:stretch>
          </a:blipFill>
        </p:spPr>
        <p:txBody>
          <a:bodyPr wrap="square">
            <a:spAutoFit/>
          </a:bodyPr>
          <a:lstStyle/>
          <a:p>
            <a:pPr algn="ctr">
              <a:defRPr/>
            </a:pPr>
            <a:r>
              <a:rPr lang="en-US" sz="3200" dirty="0">
                <a:latin typeface="+mn-lt"/>
              </a:rPr>
              <a:t>Always exit using the last option on the menu!</a:t>
            </a:r>
          </a:p>
        </p:txBody>
      </p:sp>
      <p:sp>
        <p:nvSpPr>
          <p:cNvPr id="14" name="Oval 4">
            <a:extLst>
              <a:ext uri="{FF2B5EF4-FFF2-40B4-BE49-F238E27FC236}">
                <a16:creationId xmlns:a16="http://schemas.microsoft.com/office/drawing/2014/main" id="{E3689A70-26AB-46F8-8D53-18C74EA90DEF}"/>
              </a:ext>
            </a:extLst>
          </p:cNvPr>
          <p:cNvSpPr>
            <a:spLocks noChangeArrowheads="1"/>
          </p:cNvSpPr>
          <p:nvPr/>
        </p:nvSpPr>
        <p:spPr bwMode="auto">
          <a:xfrm rot="5400000">
            <a:off x="669925" y="4902223"/>
            <a:ext cx="488950" cy="15240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15" name="Elbow Connector 8">
            <a:extLst>
              <a:ext uri="{FF2B5EF4-FFF2-40B4-BE49-F238E27FC236}">
                <a16:creationId xmlns:a16="http://schemas.microsoft.com/office/drawing/2014/main" id="{A1093A09-7ED2-40BD-920B-522BD0C7C4BA}"/>
              </a:ext>
            </a:extLst>
          </p:cNvPr>
          <p:cNvCxnSpPr>
            <a:cxnSpLocks noChangeShapeType="1"/>
            <a:stCxn id="14" idx="0"/>
            <a:endCxn id="7" idx="1"/>
          </p:cNvCxnSpPr>
          <p:nvPr/>
        </p:nvCxnSpPr>
        <p:spPr bwMode="auto">
          <a:xfrm flipV="1">
            <a:off x="1676400" y="4513769"/>
            <a:ext cx="2764631" cy="1150454"/>
          </a:xfrm>
          <a:prstGeom prst="bentConnector3">
            <a:avLst>
              <a:gd name="adj1" fmla="val 56963"/>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0463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58075AB-FF36-417F-A11B-0C495B176676}"/>
              </a:ext>
            </a:extLst>
          </p:cNvPr>
          <p:cNvSpPr>
            <a:spLocks noGrp="1"/>
          </p:cNvSpPr>
          <p:nvPr>
            <p:ph type="title"/>
          </p:nvPr>
        </p:nvSpPr>
        <p:spPr>
          <a:xfrm>
            <a:off x="762836" y="1061244"/>
            <a:ext cx="7089775" cy="609600"/>
          </a:xfrm>
        </p:spPr>
        <p:txBody>
          <a:bodyPr/>
          <a:lstStyle/>
          <a:p>
            <a:pPr algn="ctr"/>
            <a:r>
              <a:rPr lang="en-US" altLang="en-US" sz="4000" dirty="0">
                <a:solidFill>
                  <a:schemeClr val="accent6"/>
                </a:solidFill>
              </a:rPr>
              <a:t>Practice time!</a:t>
            </a:r>
          </a:p>
        </p:txBody>
      </p:sp>
      <p:sp>
        <p:nvSpPr>
          <p:cNvPr id="15" name="TextBox 14">
            <a:extLst>
              <a:ext uri="{FF2B5EF4-FFF2-40B4-BE49-F238E27FC236}">
                <a16:creationId xmlns:a16="http://schemas.microsoft.com/office/drawing/2014/main" id="{7D7102DD-57BE-4306-9F23-1BBE8D6F609F}"/>
              </a:ext>
            </a:extLst>
          </p:cNvPr>
          <p:cNvSpPr txBox="1"/>
          <p:nvPr/>
        </p:nvSpPr>
        <p:spPr>
          <a:xfrm>
            <a:off x="0" y="1716881"/>
            <a:ext cx="9144000" cy="1015663"/>
          </a:xfrm>
          <a:prstGeom prst="rect">
            <a:avLst/>
          </a:prstGeom>
          <a:noFill/>
        </p:spPr>
        <p:txBody>
          <a:bodyPr>
            <a:spAutoFit/>
          </a:bodyPr>
          <a:lstStyle/>
          <a:p>
            <a:pPr algn="ctr">
              <a:defRPr/>
            </a:pPr>
            <a:r>
              <a:rPr lang="en-US" sz="3000" dirty="0">
                <a:latin typeface="+mn-lt"/>
              </a:rPr>
              <a:t>Access the appropriate menu, check interviewer and cluster number… then Exit properly!</a:t>
            </a:r>
          </a:p>
        </p:txBody>
      </p:sp>
      <p:sp>
        <p:nvSpPr>
          <p:cNvPr id="11" name="TextBox 10">
            <a:extLst>
              <a:ext uri="{FF2B5EF4-FFF2-40B4-BE49-F238E27FC236}">
                <a16:creationId xmlns:a16="http://schemas.microsoft.com/office/drawing/2014/main" id="{E68D4AD5-6906-4A25-A783-07FA832591BF}"/>
              </a:ext>
            </a:extLst>
          </p:cNvPr>
          <p:cNvSpPr txBox="1"/>
          <p:nvPr/>
        </p:nvSpPr>
        <p:spPr>
          <a:xfrm>
            <a:off x="381000" y="3287633"/>
            <a:ext cx="4321175" cy="2400657"/>
          </a:xfrm>
          <a:prstGeom prst="rect">
            <a:avLst/>
          </a:prstGeom>
          <a:noFill/>
        </p:spPr>
        <p:txBody>
          <a:bodyPr>
            <a:spAutoFit/>
          </a:bodyPr>
          <a:lstStyle/>
          <a:p>
            <a:pPr>
              <a:defRPr/>
            </a:pPr>
            <a:r>
              <a:rPr lang="en-US" sz="3000" dirty="0">
                <a:latin typeface="+mn-lt"/>
              </a:rPr>
              <a:t>Team  1 = Cluster 001</a:t>
            </a:r>
          </a:p>
          <a:p>
            <a:pPr>
              <a:defRPr/>
            </a:pPr>
            <a:r>
              <a:rPr lang="en-US" sz="3000" dirty="0">
                <a:latin typeface="+mn-lt"/>
              </a:rPr>
              <a:t>Team  2 = Cluster 002</a:t>
            </a:r>
          </a:p>
          <a:p>
            <a:pPr>
              <a:defRPr/>
            </a:pPr>
            <a:r>
              <a:rPr lang="en-US" sz="3000" dirty="0">
                <a:latin typeface="+mn-lt"/>
              </a:rPr>
              <a:t>Team  3 = Cluster 003…</a:t>
            </a:r>
          </a:p>
          <a:p>
            <a:pPr>
              <a:defRPr/>
            </a:pPr>
            <a:endParaRPr lang="en-US" sz="3000" dirty="0"/>
          </a:p>
          <a:p>
            <a:pPr>
              <a:defRPr/>
            </a:pPr>
            <a:r>
              <a:rPr lang="en-US" sz="3000" dirty="0"/>
              <a:t>Team 10 = Cluster 010…</a:t>
            </a:r>
            <a:endParaRPr lang="en-US" sz="3000" dirty="0">
              <a:latin typeface="+mn-lt"/>
            </a:endParaRPr>
          </a:p>
        </p:txBody>
      </p:sp>
      <p:sp>
        <p:nvSpPr>
          <p:cNvPr id="20" name="TextBox 19">
            <a:extLst>
              <a:ext uri="{FF2B5EF4-FFF2-40B4-BE49-F238E27FC236}">
                <a16:creationId xmlns:a16="http://schemas.microsoft.com/office/drawing/2014/main" id="{219689DE-2176-4881-A296-DF8A1749FB78}"/>
              </a:ext>
            </a:extLst>
          </p:cNvPr>
          <p:cNvSpPr txBox="1"/>
          <p:nvPr/>
        </p:nvSpPr>
        <p:spPr>
          <a:xfrm>
            <a:off x="5105400" y="3518465"/>
            <a:ext cx="3200400" cy="1938992"/>
          </a:xfrm>
          <a:prstGeom prst="rect">
            <a:avLst/>
          </a:prstGeom>
          <a:noFill/>
        </p:spPr>
        <p:txBody>
          <a:bodyPr wrap="square">
            <a:spAutoFit/>
          </a:bodyPr>
          <a:lstStyle/>
          <a:p>
            <a:pPr algn="ctr">
              <a:defRPr/>
            </a:pPr>
            <a:r>
              <a:rPr lang="en-US" sz="4000" b="1" dirty="0">
                <a:latin typeface="+mn-lt"/>
              </a:rPr>
              <a:t>Write FW code and cluster down!</a:t>
            </a:r>
          </a:p>
        </p:txBody>
      </p:sp>
      <p:sp>
        <p:nvSpPr>
          <p:cNvPr id="28680" name="Rectangle 2">
            <a:extLst>
              <a:ext uri="{FF2B5EF4-FFF2-40B4-BE49-F238E27FC236}">
                <a16:creationId xmlns:a16="http://schemas.microsoft.com/office/drawing/2014/main" id="{F340FB29-30AB-4456-B134-51BBBF866327}"/>
              </a:ext>
            </a:extLst>
          </p:cNvPr>
          <p:cNvSpPr>
            <a:spLocks noChangeArrowheads="1"/>
          </p:cNvSpPr>
          <p:nvPr/>
        </p:nvSpPr>
        <p:spPr bwMode="auto">
          <a:xfrm>
            <a:off x="5068887" y="3108522"/>
            <a:ext cx="3273425" cy="2758878"/>
          </a:xfrm>
          <a:prstGeom prst="rect">
            <a:avLst/>
          </a:prstGeom>
          <a:blipFill dpi="0" rotWithShape="1">
            <a:blip r:embed="rId2">
              <a:alphaModFix amt="30000"/>
            </a:blip>
            <a:srcRect/>
            <a:stretch>
              <a:fillRect/>
            </a:stretch>
          </a:blipFill>
          <a:ln w="9525" algn="ctr">
            <a:solidFill>
              <a:srgbClr val="FFC000"/>
            </a:solidFill>
            <a:round/>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a:extLst>
              <a:ext uri="{FF2B5EF4-FFF2-40B4-BE49-F238E27FC236}">
                <a16:creationId xmlns:a16="http://schemas.microsoft.com/office/drawing/2014/main" id="{24573FB0-8261-4427-966F-155E239127EB}"/>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6147" name="Title 1">
            <a:extLst>
              <a:ext uri="{FF2B5EF4-FFF2-40B4-BE49-F238E27FC236}">
                <a16:creationId xmlns:a16="http://schemas.microsoft.com/office/drawing/2014/main" id="{C69B5E20-2230-4661-92A5-C9FE29E3A566}"/>
              </a:ext>
            </a:extLst>
          </p:cNvPr>
          <p:cNvSpPr>
            <a:spLocks noGrp="1"/>
          </p:cNvSpPr>
          <p:nvPr>
            <p:ph type="title"/>
          </p:nvPr>
        </p:nvSpPr>
        <p:spPr>
          <a:xfrm>
            <a:off x="228600" y="961064"/>
            <a:ext cx="8686800" cy="609600"/>
          </a:xfrm>
        </p:spPr>
        <p:txBody>
          <a:bodyPr/>
          <a:lstStyle/>
          <a:p>
            <a:pPr algn="ctr"/>
            <a:r>
              <a:rPr lang="en-US" altLang="en-US" sz="3600" dirty="0">
                <a:solidFill>
                  <a:schemeClr val="accent6"/>
                </a:solidFill>
              </a:rPr>
              <a:t>CAPI Menus</a:t>
            </a:r>
          </a:p>
        </p:txBody>
      </p:sp>
      <p:sp>
        <p:nvSpPr>
          <p:cNvPr id="7" name="TextBox 6">
            <a:extLst>
              <a:ext uri="{FF2B5EF4-FFF2-40B4-BE49-F238E27FC236}">
                <a16:creationId xmlns:a16="http://schemas.microsoft.com/office/drawing/2014/main" id="{801CA82F-C004-490B-B3C1-70FE08D0EF69}"/>
              </a:ext>
            </a:extLst>
          </p:cNvPr>
          <p:cNvSpPr txBox="1"/>
          <p:nvPr/>
        </p:nvSpPr>
        <p:spPr>
          <a:xfrm>
            <a:off x="473242" y="1570664"/>
            <a:ext cx="1371600" cy="4380686"/>
          </a:xfrm>
          <a:prstGeom prst="rect">
            <a:avLst/>
          </a:prstGeom>
          <a:noFill/>
        </p:spPr>
        <p:txBody>
          <a:bodyPr>
            <a:spAutoFit/>
          </a:bodyPr>
          <a:lstStyle/>
          <a:p>
            <a:pPr>
              <a:spcAft>
                <a:spcPts val="400"/>
              </a:spcAft>
              <a:defRPr/>
            </a:pPr>
            <a:r>
              <a:rPr lang="en-US" sz="2800" dirty="0">
                <a:solidFill>
                  <a:schemeClr val="accent6"/>
                </a:solidFill>
                <a:latin typeface="+mn-lt"/>
              </a:rPr>
              <a:t>What?</a:t>
            </a:r>
          </a:p>
          <a:p>
            <a:pPr>
              <a:spcAft>
                <a:spcPts val="400"/>
              </a:spcAft>
              <a:defRPr/>
            </a:pPr>
            <a:endParaRPr lang="en-US" sz="2800" dirty="0">
              <a:solidFill>
                <a:schemeClr val="accent6"/>
              </a:solidFill>
              <a:latin typeface="+mn-lt"/>
            </a:endParaRPr>
          </a:p>
          <a:p>
            <a:pPr>
              <a:spcAft>
                <a:spcPts val="400"/>
              </a:spcAft>
              <a:defRPr/>
            </a:pPr>
            <a:r>
              <a:rPr lang="en-US" sz="2800" dirty="0">
                <a:solidFill>
                  <a:schemeClr val="accent6"/>
                </a:solidFill>
                <a:latin typeface="+mn-lt"/>
              </a:rPr>
              <a:t>Why?</a:t>
            </a:r>
          </a:p>
          <a:p>
            <a:pPr>
              <a:spcAft>
                <a:spcPts val="400"/>
              </a:spcAft>
              <a:defRPr/>
            </a:pPr>
            <a:endParaRPr lang="en-US" sz="2800" dirty="0">
              <a:solidFill>
                <a:schemeClr val="accent6"/>
              </a:solidFill>
              <a:latin typeface="+mn-lt"/>
            </a:endParaRPr>
          </a:p>
          <a:p>
            <a:pPr>
              <a:spcAft>
                <a:spcPts val="400"/>
              </a:spcAft>
              <a:defRPr/>
            </a:pPr>
            <a:r>
              <a:rPr lang="en-US" sz="2800" dirty="0">
                <a:solidFill>
                  <a:schemeClr val="accent6"/>
                </a:solidFill>
                <a:latin typeface="+mn-lt"/>
              </a:rPr>
              <a:t>When?</a:t>
            </a:r>
          </a:p>
          <a:p>
            <a:pPr>
              <a:spcAft>
                <a:spcPts val="400"/>
              </a:spcAft>
              <a:defRPr/>
            </a:pPr>
            <a:endParaRPr lang="en-US" sz="2800" dirty="0">
              <a:solidFill>
                <a:schemeClr val="accent6"/>
              </a:solidFill>
              <a:latin typeface="+mn-lt"/>
            </a:endParaRPr>
          </a:p>
          <a:p>
            <a:pPr>
              <a:spcAft>
                <a:spcPts val="400"/>
              </a:spcAft>
              <a:defRPr/>
            </a:pPr>
            <a:r>
              <a:rPr lang="en-US" sz="2800" dirty="0">
                <a:solidFill>
                  <a:schemeClr val="accent6"/>
                </a:solidFill>
                <a:latin typeface="+mn-lt"/>
              </a:rPr>
              <a:t>Who?</a:t>
            </a:r>
          </a:p>
          <a:p>
            <a:pPr>
              <a:spcAft>
                <a:spcPts val="400"/>
              </a:spcAft>
              <a:defRPr/>
            </a:pPr>
            <a:endParaRPr lang="en-US" sz="2800" dirty="0">
              <a:solidFill>
                <a:schemeClr val="accent6"/>
              </a:solidFill>
              <a:latin typeface="+mn-lt"/>
            </a:endParaRPr>
          </a:p>
          <a:p>
            <a:pPr>
              <a:spcAft>
                <a:spcPts val="400"/>
              </a:spcAft>
              <a:defRPr/>
            </a:pPr>
            <a:r>
              <a:rPr lang="en-US" sz="2800" dirty="0">
                <a:solidFill>
                  <a:schemeClr val="accent6"/>
                </a:solidFill>
                <a:latin typeface="+mn-lt"/>
              </a:rPr>
              <a:t>How? </a:t>
            </a:r>
          </a:p>
        </p:txBody>
      </p:sp>
      <p:sp>
        <p:nvSpPr>
          <p:cNvPr id="8" name="TextBox 7">
            <a:extLst>
              <a:ext uri="{FF2B5EF4-FFF2-40B4-BE49-F238E27FC236}">
                <a16:creationId xmlns:a16="http://schemas.microsoft.com/office/drawing/2014/main" id="{F500166F-DB81-40CE-8FF1-39C21F27E5DA}"/>
              </a:ext>
            </a:extLst>
          </p:cNvPr>
          <p:cNvSpPr txBox="1"/>
          <p:nvPr/>
        </p:nvSpPr>
        <p:spPr>
          <a:xfrm>
            <a:off x="1836821" y="1570664"/>
            <a:ext cx="6621379" cy="4811574"/>
          </a:xfrm>
          <a:prstGeom prst="rect">
            <a:avLst/>
          </a:prstGeom>
          <a:noFill/>
        </p:spPr>
        <p:txBody>
          <a:bodyPr wrap="square">
            <a:spAutoFit/>
          </a:bodyPr>
          <a:lstStyle/>
          <a:p>
            <a:pPr marL="457200" indent="-457200">
              <a:spcAft>
                <a:spcPts val="800"/>
              </a:spcAft>
              <a:buFont typeface="Arial" panose="020B0604020202020204" pitchFamily="34" charset="0"/>
              <a:buChar char="•"/>
              <a:defRPr/>
            </a:pPr>
            <a:r>
              <a:rPr lang="en-US" sz="2800" dirty="0">
                <a:latin typeface="+mn-lt"/>
              </a:rPr>
              <a:t>Accessing tablets and all CAPI functions through a menu system</a:t>
            </a:r>
          </a:p>
          <a:p>
            <a:pPr marL="457200" indent="-457200">
              <a:spcAft>
                <a:spcPts val="800"/>
              </a:spcAft>
              <a:buFont typeface="Arial" panose="020B0604020202020204" pitchFamily="34" charset="0"/>
              <a:buChar char="•"/>
              <a:defRPr/>
            </a:pPr>
            <a:r>
              <a:rPr lang="en-US" sz="2800" dirty="0">
                <a:latin typeface="+mn-lt"/>
              </a:rPr>
              <a:t>Simplify work, set up identifiers for the data</a:t>
            </a:r>
          </a:p>
          <a:p>
            <a:pPr marL="457200" indent="-457200">
              <a:spcAft>
                <a:spcPts val="800"/>
              </a:spcAft>
              <a:buFont typeface="Arial" panose="020B0604020202020204" pitchFamily="34" charset="0"/>
              <a:buChar char="•"/>
              <a:defRPr/>
            </a:pPr>
            <a:r>
              <a:rPr lang="en-US" sz="2800" dirty="0">
                <a:latin typeface="+mn-lt"/>
              </a:rPr>
              <a:t>Before performing any survey activities, access the menu</a:t>
            </a:r>
          </a:p>
          <a:p>
            <a:pPr marL="457200" indent="-457200">
              <a:spcAft>
                <a:spcPts val="800"/>
              </a:spcAft>
              <a:buFont typeface="Arial" panose="020B0604020202020204" pitchFamily="34" charset="0"/>
              <a:buChar char="•"/>
              <a:defRPr/>
            </a:pPr>
            <a:r>
              <a:rPr lang="en-US" sz="2800" dirty="0">
                <a:latin typeface="+mn-lt"/>
              </a:rPr>
              <a:t>Everybody! Supervisors and interviewers each have menus</a:t>
            </a:r>
          </a:p>
          <a:p>
            <a:pPr marL="457200" indent="-457200">
              <a:spcAft>
                <a:spcPts val="800"/>
              </a:spcAft>
              <a:buFont typeface="Arial" panose="020B0604020202020204" pitchFamily="34" charset="0"/>
              <a:buChar char="•"/>
              <a:defRPr/>
            </a:pPr>
            <a:r>
              <a:rPr lang="en-US" sz="2800" dirty="0">
                <a:latin typeface="+mn-lt"/>
              </a:rPr>
              <a:t>Use passwords and find the link to the menu on the desktop</a:t>
            </a:r>
          </a:p>
        </p:txBody>
      </p:sp>
      <p:cxnSp>
        <p:nvCxnSpPr>
          <p:cNvPr id="3" name="Straight Connector 2">
            <a:extLst>
              <a:ext uri="{FF2B5EF4-FFF2-40B4-BE49-F238E27FC236}">
                <a16:creationId xmlns:a16="http://schemas.microsoft.com/office/drawing/2014/main" id="{569423AC-FF87-4061-BB1B-4189A30DC5C0}"/>
              </a:ext>
            </a:extLst>
          </p:cNvPr>
          <p:cNvCxnSpPr/>
          <p:nvPr/>
        </p:nvCxnSpPr>
        <p:spPr>
          <a:xfrm>
            <a:off x="228600" y="1570664"/>
            <a:ext cx="8686800" cy="0"/>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DBA501C-9B56-4820-BCCB-52C0AA4FF216}"/>
              </a:ext>
            </a:extLst>
          </p:cNvPr>
          <p:cNvSpPr>
            <a:spLocks noGrp="1"/>
          </p:cNvSpPr>
          <p:nvPr>
            <p:ph type="title"/>
          </p:nvPr>
        </p:nvSpPr>
        <p:spPr>
          <a:xfrm>
            <a:off x="265113" y="980825"/>
            <a:ext cx="8461375" cy="609600"/>
          </a:xfrm>
        </p:spPr>
        <p:txBody>
          <a:bodyPr/>
          <a:lstStyle/>
          <a:p>
            <a:pPr algn="ctr"/>
            <a:r>
              <a:rPr lang="en-US" altLang="en-US" sz="4000" dirty="0">
                <a:solidFill>
                  <a:schemeClr val="accent6"/>
                </a:solidFill>
              </a:rPr>
              <a:t>Steps in accessing the CAPI menus</a:t>
            </a:r>
          </a:p>
        </p:txBody>
      </p:sp>
      <p:sp>
        <p:nvSpPr>
          <p:cNvPr id="8195" name="Rectangle 5">
            <a:extLst>
              <a:ext uri="{FF2B5EF4-FFF2-40B4-BE49-F238E27FC236}">
                <a16:creationId xmlns:a16="http://schemas.microsoft.com/office/drawing/2014/main" id="{FBDC9445-2866-417B-8921-DE48EAE25F85}"/>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a:extLst>
              <a:ext uri="{FF2B5EF4-FFF2-40B4-BE49-F238E27FC236}">
                <a16:creationId xmlns:a16="http://schemas.microsoft.com/office/drawing/2014/main" id="{FCA30917-3082-4DB2-AF47-B2A0F6EFBCC8}"/>
              </a:ext>
            </a:extLst>
          </p:cNvPr>
          <p:cNvSpPr txBox="1"/>
          <p:nvPr/>
        </p:nvSpPr>
        <p:spPr>
          <a:xfrm>
            <a:off x="1242262" y="1976437"/>
            <a:ext cx="7488237" cy="4113947"/>
          </a:xfrm>
          <a:prstGeom prst="rect">
            <a:avLst/>
          </a:prstGeom>
          <a:noFill/>
        </p:spPr>
        <p:txBody>
          <a:bodyPr>
            <a:spAutoFit/>
          </a:bodyPr>
          <a:lstStyle/>
          <a:p>
            <a:pPr>
              <a:spcBef>
                <a:spcPts val="1800"/>
              </a:spcBef>
              <a:spcAft>
                <a:spcPts val="0"/>
              </a:spcAft>
              <a:defRPr/>
            </a:pPr>
            <a:r>
              <a:rPr lang="en-US" sz="3200" dirty="0">
                <a:latin typeface="+mn-lt"/>
              </a:rPr>
              <a:t>From the home screen, click on the </a:t>
            </a:r>
            <a:r>
              <a:rPr lang="en-US" sz="3200" dirty="0" err="1">
                <a:latin typeface="+mn-lt"/>
              </a:rPr>
              <a:t>CSEntry</a:t>
            </a:r>
            <a:r>
              <a:rPr lang="en-US" sz="3200" dirty="0">
                <a:latin typeface="+mn-lt"/>
              </a:rPr>
              <a:t> icon and choose Interviewer/Supervisor</a:t>
            </a:r>
          </a:p>
          <a:p>
            <a:pPr>
              <a:spcAft>
                <a:spcPts val="800"/>
              </a:spcAft>
              <a:defRPr/>
            </a:pPr>
            <a:endParaRPr lang="en-US" sz="3200" dirty="0">
              <a:latin typeface="+mn-lt"/>
            </a:endParaRPr>
          </a:p>
          <a:p>
            <a:pPr>
              <a:spcAft>
                <a:spcPts val="800"/>
              </a:spcAft>
              <a:defRPr/>
            </a:pPr>
            <a:r>
              <a:rPr lang="en-US" sz="3200" dirty="0">
                <a:latin typeface="+mn-lt"/>
              </a:rPr>
              <a:t>Check cluster number, Interviewer number</a:t>
            </a:r>
          </a:p>
          <a:p>
            <a:pPr>
              <a:spcAft>
                <a:spcPts val="800"/>
              </a:spcAft>
              <a:defRPr/>
            </a:pPr>
            <a:endParaRPr lang="en-US" sz="2000" dirty="0">
              <a:latin typeface="+mn-lt"/>
            </a:endParaRPr>
          </a:p>
          <a:p>
            <a:pPr>
              <a:spcAft>
                <a:spcPts val="800"/>
              </a:spcAft>
              <a:defRPr/>
            </a:pPr>
            <a:endParaRPr lang="en-US" sz="2000" dirty="0">
              <a:latin typeface="+mn-lt"/>
            </a:endParaRPr>
          </a:p>
          <a:p>
            <a:pPr>
              <a:spcBef>
                <a:spcPts val="1200"/>
              </a:spcBef>
              <a:spcAft>
                <a:spcPts val="800"/>
              </a:spcAft>
              <a:defRPr/>
            </a:pPr>
            <a:r>
              <a:rPr lang="en-US" sz="3200" dirty="0">
                <a:latin typeface="+mn-lt"/>
              </a:rPr>
              <a:t>Begin work! Exit properly!</a:t>
            </a:r>
          </a:p>
          <a:p>
            <a:pPr>
              <a:spcAft>
                <a:spcPts val="800"/>
              </a:spcAft>
              <a:defRPr/>
            </a:pPr>
            <a:endParaRPr lang="en-US" dirty="0">
              <a:latin typeface="+mn-lt"/>
            </a:endParaRPr>
          </a:p>
        </p:txBody>
      </p:sp>
      <p:pic>
        <p:nvPicPr>
          <p:cNvPr id="8197" name="Picture 4" descr="http://www.ccbhomes.com/wp-content/uploads/2014/09/step1.png">
            <a:extLst>
              <a:ext uri="{FF2B5EF4-FFF2-40B4-BE49-F238E27FC236}">
                <a16:creationId xmlns:a16="http://schemas.microsoft.com/office/drawing/2014/main" id="{22ED30B7-B4DD-4A14-AE58-EE25DD4D9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2114760"/>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descr="http://www.byui.edu/Images/disability_services/step2-resized200x209.png">
            <a:extLst>
              <a:ext uri="{FF2B5EF4-FFF2-40B4-BE49-F238E27FC236}">
                <a16:creationId xmlns:a16="http://schemas.microsoft.com/office/drawing/2014/main" id="{E1D26C53-A74C-4B75-BCE9-8977584E8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63" y="35814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6" descr="http://www.byui.edu/Images/disability_services/step3-resized200x209.png">
            <a:extLst>
              <a:ext uri="{FF2B5EF4-FFF2-40B4-BE49-F238E27FC236}">
                <a16:creationId xmlns:a16="http://schemas.microsoft.com/office/drawing/2014/main" id="{2E2BE0AE-5BA1-469E-AF0B-4B4B532DD9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749" y="5029200"/>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9AA8491-8AD0-48EA-86D7-B5EAD0D374E0}"/>
              </a:ext>
            </a:extLst>
          </p:cNvPr>
          <p:cNvSpPr>
            <a:spLocks noGrp="1"/>
          </p:cNvSpPr>
          <p:nvPr>
            <p:ph type="title"/>
          </p:nvPr>
        </p:nvSpPr>
        <p:spPr>
          <a:xfrm>
            <a:off x="1163387" y="1049134"/>
            <a:ext cx="6854825" cy="609600"/>
          </a:xfrm>
        </p:spPr>
        <p:txBody>
          <a:bodyPr/>
          <a:lstStyle/>
          <a:p>
            <a:pPr algn="ctr"/>
            <a:r>
              <a:rPr lang="en-US" altLang="en-US" sz="4000" dirty="0">
                <a:solidFill>
                  <a:schemeClr val="accent6"/>
                </a:solidFill>
              </a:rPr>
              <a:t>Find the </a:t>
            </a:r>
            <a:r>
              <a:rPr lang="en-US" altLang="en-US" sz="4000" dirty="0" err="1">
                <a:solidFill>
                  <a:schemeClr val="accent6"/>
                </a:solidFill>
              </a:rPr>
              <a:t>CSEntry</a:t>
            </a:r>
            <a:r>
              <a:rPr lang="en-US" altLang="en-US" sz="4000" dirty="0">
                <a:solidFill>
                  <a:schemeClr val="accent6"/>
                </a:solidFill>
              </a:rPr>
              <a:t> icon</a:t>
            </a:r>
          </a:p>
        </p:txBody>
      </p:sp>
      <p:pic>
        <p:nvPicPr>
          <p:cNvPr id="17" name="Picture 16" descr="C:\Users\gdupuis.ENGL\AppData\Local\Microsoft\Windows\INetCache\Content.Word\Screenshot_20171219-134042.png">
            <a:extLst>
              <a:ext uri="{FF2B5EF4-FFF2-40B4-BE49-F238E27FC236}">
                <a16:creationId xmlns:a16="http://schemas.microsoft.com/office/drawing/2014/main" id="{23D2CE8E-4BD9-4FB5-A747-1C88B16F26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1054" y="1933074"/>
            <a:ext cx="3063875" cy="3975100"/>
          </a:xfrm>
          <a:prstGeom prst="rect">
            <a:avLst/>
          </a:prstGeom>
          <a:noFill/>
          <a:ln>
            <a:noFill/>
          </a:ln>
        </p:spPr>
      </p:pic>
      <p:sp>
        <p:nvSpPr>
          <p:cNvPr id="10243" name="Rectangle 5">
            <a:extLst>
              <a:ext uri="{FF2B5EF4-FFF2-40B4-BE49-F238E27FC236}">
                <a16:creationId xmlns:a16="http://schemas.microsoft.com/office/drawing/2014/main" id="{B97FDCE5-5332-4C6D-94B5-D26CBB77DF00}"/>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10250" name="Straight Connector 18">
            <a:extLst>
              <a:ext uri="{FF2B5EF4-FFF2-40B4-BE49-F238E27FC236}">
                <a16:creationId xmlns:a16="http://schemas.microsoft.com/office/drawing/2014/main" id="{FA75B328-D5A3-49BA-A8A7-73849B240874}"/>
              </a:ext>
            </a:extLst>
          </p:cNvPr>
          <p:cNvCxnSpPr>
            <a:cxnSpLocks noChangeShapeType="1"/>
          </p:cNvCxnSpPr>
          <p:nvPr/>
        </p:nvCxnSpPr>
        <p:spPr bwMode="auto">
          <a:xfrm>
            <a:off x="4419600" y="1933074"/>
            <a:ext cx="0" cy="4599489"/>
          </a:xfrm>
          <a:prstGeom prst="line">
            <a:avLst/>
          </a:prstGeom>
          <a:noFill/>
          <a:ln w="28575" algn="ctr">
            <a:solidFill>
              <a:schemeClr val="accent3">
                <a:lumMod val="75000"/>
              </a:schemeClr>
            </a:solidFill>
            <a:round/>
            <a:headEnd/>
            <a:tailEnd/>
          </a:ln>
          <a:extLst>
            <a:ext uri="{909E8E84-426E-40DD-AFC4-6F175D3DCCD1}">
              <a14:hiddenFill xmlns:a14="http://schemas.microsoft.com/office/drawing/2010/main">
                <a:noFill/>
              </a14:hiddenFill>
            </a:ext>
          </a:extLst>
        </p:spPr>
      </p:cxnSp>
      <p:sp>
        <p:nvSpPr>
          <p:cNvPr id="20" name="TextBox 19">
            <a:extLst>
              <a:ext uri="{FF2B5EF4-FFF2-40B4-BE49-F238E27FC236}">
                <a16:creationId xmlns:a16="http://schemas.microsoft.com/office/drawing/2014/main" id="{49C7B5D9-6D4E-41A7-9AFB-BFB62EEB5F71}"/>
              </a:ext>
            </a:extLst>
          </p:cNvPr>
          <p:cNvSpPr txBox="1"/>
          <p:nvPr/>
        </p:nvSpPr>
        <p:spPr>
          <a:xfrm>
            <a:off x="6400800" y="1921042"/>
            <a:ext cx="2438400" cy="1815882"/>
          </a:xfrm>
          <a:prstGeom prst="rect">
            <a:avLst/>
          </a:prstGeom>
          <a:noFill/>
        </p:spPr>
        <p:txBody>
          <a:bodyPr wrap="square">
            <a:spAutoFit/>
          </a:bodyPr>
          <a:lstStyle/>
          <a:p>
            <a:pPr algn="ctr">
              <a:defRPr/>
            </a:pPr>
            <a:r>
              <a:rPr lang="en-US" sz="2800" dirty="0">
                <a:latin typeface="+mn-lt"/>
              </a:rPr>
              <a:t>Click on </a:t>
            </a:r>
            <a:r>
              <a:rPr lang="en-US" sz="2800" dirty="0" err="1">
                <a:latin typeface="+mn-lt"/>
              </a:rPr>
              <a:t>CSEntry</a:t>
            </a:r>
            <a:r>
              <a:rPr lang="en-US" sz="2800" dirty="0">
                <a:latin typeface="+mn-lt"/>
              </a:rPr>
              <a:t> icon from the home screen:</a:t>
            </a:r>
          </a:p>
        </p:txBody>
      </p:sp>
      <p:pic>
        <p:nvPicPr>
          <p:cNvPr id="10252" name="Picture 4" descr="http://www.ccbhomes.com/wp-content/uploads/2014/09/step1.png">
            <a:extLst>
              <a:ext uri="{FF2B5EF4-FFF2-40B4-BE49-F238E27FC236}">
                <a16:creationId xmlns:a16="http://schemas.microsoft.com/office/drawing/2014/main" id="{9C2CAA29-B852-4F16-BA35-95CA96B96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4307" y="139664"/>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C:\Users\gdupuis.ENGL\AppData\Local\Microsoft\Windows\INetCache\Content.Word\Screenshot_20171219-134042.png">
            <a:extLst>
              <a:ext uri="{FF2B5EF4-FFF2-40B4-BE49-F238E27FC236}">
                <a16:creationId xmlns:a16="http://schemas.microsoft.com/office/drawing/2014/main" id="{12DA1E16-88E5-4820-8F31-C9D94BA8F250}"/>
              </a:ext>
            </a:extLst>
          </p:cNvPr>
          <p:cNvPicPr>
            <a:picLocks noChangeAspect="1"/>
          </p:cNvPicPr>
          <p:nvPr/>
        </p:nvPicPr>
        <p:blipFill rotWithShape="1">
          <a:blip r:embed="rId3">
            <a:extLst>
              <a:ext uri="{28A0092B-C50C-407E-A947-70E740481C1C}">
                <a14:useLocalDpi xmlns:a14="http://schemas.microsoft.com/office/drawing/2010/main" val="0"/>
              </a:ext>
            </a:extLst>
          </a:blip>
          <a:srcRect l="35126" t="18045" r="48907" b="65486"/>
          <a:stretch/>
        </p:blipFill>
        <p:spPr bwMode="auto">
          <a:xfrm>
            <a:off x="5110664" y="2064808"/>
            <a:ext cx="1060284" cy="1458254"/>
          </a:xfrm>
          <a:prstGeom prst="rect">
            <a:avLst/>
          </a:prstGeom>
          <a:noFill/>
          <a:ln>
            <a:noFill/>
          </a:ln>
        </p:spPr>
      </p:pic>
      <p:pic>
        <p:nvPicPr>
          <p:cNvPr id="16" name="Picture 15">
            <a:extLst>
              <a:ext uri="{FF2B5EF4-FFF2-40B4-BE49-F238E27FC236}">
                <a16:creationId xmlns:a16="http://schemas.microsoft.com/office/drawing/2014/main" id="{B8FC7AB0-2035-4DCF-81F8-33B4BEE4D760}"/>
              </a:ext>
            </a:extLst>
          </p:cNvPr>
          <p:cNvPicPr>
            <a:picLocks noChangeAspect="1"/>
          </p:cNvPicPr>
          <p:nvPr/>
        </p:nvPicPr>
        <p:blipFill>
          <a:blip r:embed="rId5"/>
          <a:stretch>
            <a:fillRect/>
          </a:stretch>
        </p:blipFill>
        <p:spPr>
          <a:xfrm>
            <a:off x="6400800" y="3920624"/>
            <a:ext cx="2607574" cy="1803476"/>
          </a:xfrm>
          <a:prstGeom prst="rect">
            <a:avLst/>
          </a:prstGeom>
          <a:ln>
            <a:solidFill>
              <a:schemeClr val="accent3">
                <a:lumMod val="75000"/>
              </a:schemeClr>
            </a:solidFill>
          </a:ln>
        </p:spPr>
      </p:pic>
      <p:sp>
        <p:nvSpPr>
          <p:cNvPr id="18" name="Oval 4">
            <a:extLst>
              <a:ext uri="{FF2B5EF4-FFF2-40B4-BE49-F238E27FC236}">
                <a16:creationId xmlns:a16="http://schemas.microsoft.com/office/drawing/2014/main" id="{BCD51B61-3896-4CFE-AE5C-16A0799B0C2B}"/>
              </a:ext>
            </a:extLst>
          </p:cNvPr>
          <p:cNvSpPr>
            <a:spLocks noChangeArrowheads="1"/>
          </p:cNvSpPr>
          <p:nvPr/>
        </p:nvSpPr>
        <p:spPr bwMode="auto">
          <a:xfrm>
            <a:off x="1305717" y="2688070"/>
            <a:ext cx="627062" cy="566738"/>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dirty="0">
              <a:latin typeface="Times" panose="02020603050405020304" pitchFamily="18" charset="0"/>
            </a:endParaRPr>
          </a:p>
        </p:txBody>
      </p:sp>
      <p:cxnSp>
        <p:nvCxnSpPr>
          <p:cNvPr id="19" name="Elbow Connector 8">
            <a:extLst>
              <a:ext uri="{FF2B5EF4-FFF2-40B4-BE49-F238E27FC236}">
                <a16:creationId xmlns:a16="http://schemas.microsoft.com/office/drawing/2014/main" id="{84AE190C-4040-4683-87D8-728DFD595B15}"/>
              </a:ext>
            </a:extLst>
          </p:cNvPr>
          <p:cNvCxnSpPr>
            <a:cxnSpLocks noChangeShapeType="1"/>
          </p:cNvCxnSpPr>
          <p:nvPr/>
        </p:nvCxnSpPr>
        <p:spPr bwMode="auto">
          <a:xfrm flipV="1">
            <a:off x="1822666" y="2932511"/>
            <a:ext cx="3130334" cy="283369"/>
          </a:xfrm>
          <a:prstGeom prst="bentConnector3">
            <a:avLst>
              <a:gd name="adj1" fmla="val 50000"/>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3" name="TextBox 22">
            <a:extLst>
              <a:ext uri="{FF2B5EF4-FFF2-40B4-BE49-F238E27FC236}">
                <a16:creationId xmlns:a16="http://schemas.microsoft.com/office/drawing/2014/main" id="{2E8C21EB-7CA9-4032-B8EA-ABB71A1F3599}"/>
              </a:ext>
            </a:extLst>
          </p:cNvPr>
          <p:cNvSpPr txBox="1"/>
          <p:nvPr/>
        </p:nvSpPr>
        <p:spPr>
          <a:xfrm>
            <a:off x="4383505" y="4129864"/>
            <a:ext cx="2119312" cy="1384995"/>
          </a:xfrm>
          <a:prstGeom prst="rect">
            <a:avLst/>
          </a:prstGeom>
          <a:noFill/>
        </p:spPr>
        <p:txBody>
          <a:bodyPr wrap="square">
            <a:spAutoFit/>
          </a:bodyPr>
          <a:lstStyle/>
          <a:p>
            <a:pPr algn="ctr">
              <a:defRPr/>
            </a:pPr>
            <a:r>
              <a:rPr lang="en-US" sz="2800" dirty="0">
                <a:latin typeface="+mn-lt"/>
              </a:rPr>
              <a:t>Choose the appropriate option: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a:extLst>
              <a:ext uri="{FF2B5EF4-FFF2-40B4-BE49-F238E27FC236}">
                <a16:creationId xmlns:a16="http://schemas.microsoft.com/office/drawing/2014/main" id="{C473302C-2AF3-4484-920D-A26644E40C15}"/>
              </a:ext>
            </a:extLst>
          </p:cNvPr>
          <p:cNvSpPr>
            <a:spLocks noGrp="1"/>
          </p:cNvSpPr>
          <p:nvPr>
            <p:ph type="title"/>
          </p:nvPr>
        </p:nvSpPr>
        <p:spPr>
          <a:xfrm>
            <a:off x="533400" y="990600"/>
            <a:ext cx="7772400" cy="609600"/>
          </a:xfrm>
        </p:spPr>
        <p:txBody>
          <a:bodyPr/>
          <a:lstStyle/>
          <a:p>
            <a:pPr algn="ctr"/>
            <a:r>
              <a:rPr lang="en-US" altLang="en-US" sz="4000" dirty="0">
                <a:solidFill>
                  <a:schemeClr val="accent6"/>
                </a:solidFill>
              </a:rPr>
              <a:t>Check identifiers</a:t>
            </a:r>
          </a:p>
        </p:txBody>
      </p:sp>
      <p:sp>
        <p:nvSpPr>
          <p:cNvPr id="14340" name="Rectangle 5">
            <a:extLst>
              <a:ext uri="{FF2B5EF4-FFF2-40B4-BE49-F238E27FC236}">
                <a16:creationId xmlns:a16="http://schemas.microsoft.com/office/drawing/2014/main" id="{3E311959-80A1-4B8C-8761-37A13DCFDF89}"/>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4344" name="Picture 4" descr="http://www.byui.edu/Images/disability_services/step2-resized200x209.png">
            <a:extLst>
              <a:ext uri="{FF2B5EF4-FFF2-40B4-BE49-F238E27FC236}">
                <a16:creationId xmlns:a16="http://schemas.microsoft.com/office/drawing/2014/main" id="{EBF10C72-24C3-4264-90C2-524E552B5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1" y="3284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92CB89FF-9958-4B8A-AB7C-DF450B33B23F}"/>
              </a:ext>
            </a:extLst>
          </p:cNvPr>
          <p:cNvPicPr>
            <a:picLocks noChangeAspect="1"/>
          </p:cNvPicPr>
          <p:nvPr/>
        </p:nvPicPr>
        <p:blipFill rotWithShape="1">
          <a:blip r:embed="rId4"/>
          <a:srcRect b="55119"/>
          <a:stretch/>
        </p:blipFill>
        <p:spPr>
          <a:xfrm>
            <a:off x="4516260" y="2234405"/>
            <a:ext cx="4506909" cy="2566196"/>
          </a:xfrm>
          <a:prstGeom prst="rect">
            <a:avLst/>
          </a:prstGeom>
        </p:spPr>
      </p:pic>
      <p:pic>
        <p:nvPicPr>
          <p:cNvPr id="3" name="Picture 2">
            <a:extLst>
              <a:ext uri="{FF2B5EF4-FFF2-40B4-BE49-F238E27FC236}">
                <a16:creationId xmlns:a16="http://schemas.microsoft.com/office/drawing/2014/main" id="{0677E41D-20B0-4D9D-BA93-EB67F2CF5839}"/>
              </a:ext>
            </a:extLst>
          </p:cNvPr>
          <p:cNvPicPr>
            <a:picLocks noChangeAspect="1"/>
          </p:cNvPicPr>
          <p:nvPr/>
        </p:nvPicPr>
        <p:blipFill rotWithShape="1">
          <a:blip r:embed="rId5"/>
          <a:srcRect b="45594"/>
          <a:stretch/>
        </p:blipFill>
        <p:spPr>
          <a:xfrm>
            <a:off x="76200" y="2234405"/>
            <a:ext cx="4297543" cy="2749551"/>
          </a:xfrm>
          <a:prstGeom prst="rect">
            <a:avLst/>
          </a:prstGeom>
        </p:spPr>
      </p:pic>
      <p:cxnSp>
        <p:nvCxnSpPr>
          <p:cNvPr id="14342" name="Elbow Connector 8">
            <a:extLst>
              <a:ext uri="{FF2B5EF4-FFF2-40B4-BE49-F238E27FC236}">
                <a16:creationId xmlns:a16="http://schemas.microsoft.com/office/drawing/2014/main" id="{E1108C6E-C065-4D5C-BB94-FEF5D4417ED7}"/>
              </a:ext>
            </a:extLst>
          </p:cNvPr>
          <p:cNvCxnSpPr>
            <a:cxnSpLocks noChangeShapeType="1"/>
            <a:stCxn id="17" idx="4"/>
            <a:endCxn id="15" idx="0"/>
          </p:cNvCxnSpPr>
          <p:nvPr/>
        </p:nvCxnSpPr>
        <p:spPr bwMode="auto">
          <a:xfrm rot="16200000" flipH="1">
            <a:off x="1455645" y="2470850"/>
            <a:ext cx="2217739" cy="3710172"/>
          </a:xfrm>
          <a:prstGeom prst="bentConnector3">
            <a:avLst>
              <a:gd name="adj1" fmla="val 50000"/>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BB1A79B5-291F-4BC6-B5CA-EDC2094CA151}"/>
              </a:ext>
            </a:extLst>
          </p:cNvPr>
          <p:cNvSpPr txBox="1"/>
          <p:nvPr/>
        </p:nvSpPr>
        <p:spPr>
          <a:xfrm>
            <a:off x="2949683" y="5434806"/>
            <a:ext cx="2939834" cy="584775"/>
          </a:xfrm>
          <a:prstGeom prst="rect">
            <a:avLst/>
          </a:prstGeom>
          <a:noFill/>
        </p:spPr>
        <p:txBody>
          <a:bodyPr wrap="square">
            <a:spAutoFit/>
          </a:bodyPr>
          <a:lstStyle/>
          <a:p>
            <a:pPr>
              <a:defRPr/>
            </a:pPr>
            <a:r>
              <a:rPr lang="en-US" sz="3200" dirty="0">
                <a:latin typeface="+mn-lt"/>
              </a:rPr>
              <a:t>Cluster number</a:t>
            </a:r>
          </a:p>
        </p:txBody>
      </p:sp>
      <p:sp>
        <p:nvSpPr>
          <p:cNvPr id="17" name="Oval 4">
            <a:extLst>
              <a:ext uri="{FF2B5EF4-FFF2-40B4-BE49-F238E27FC236}">
                <a16:creationId xmlns:a16="http://schemas.microsoft.com/office/drawing/2014/main" id="{5F86A638-8261-4F3F-B47F-D36DA4FBAD80}"/>
              </a:ext>
            </a:extLst>
          </p:cNvPr>
          <p:cNvSpPr>
            <a:spLocks noChangeArrowheads="1"/>
          </p:cNvSpPr>
          <p:nvPr/>
        </p:nvSpPr>
        <p:spPr bwMode="auto">
          <a:xfrm>
            <a:off x="47255" y="2607467"/>
            <a:ext cx="1324345" cy="6096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8" name="Oval 4">
            <a:extLst>
              <a:ext uri="{FF2B5EF4-FFF2-40B4-BE49-F238E27FC236}">
                <a16:creationId xmlns:a16="http://schemas.microsoft.com/office/drawing/2014/main" id="{D3F9228A-7DB0-4360-8139-CAC2A314878F}"/>
              </a:ext>
            </a:extLst>
          </p:cNvPr>
          <p:cNvSpPr>
            <a:spLocks noChangeArrowheads="1"/>
          </p:cNvSpPr>
          <p:nvPr/>
        </p:nvSpPr>
        <p:spPr bwMode="auto">
          <a:xfrm>
            <a:off x="4301573" y="2670237"/>
            <a:ext cx="2209800" cy="6096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21" name="Elbow Connector 8">
            <a:extLst>
              <a:ext uri="{FF2B5EF4-FFF2-40B4-BE49-F238E27FC236}">
                <a16:creationId xmlns:a16="http://schemas.microsoft.com/office/drawing/2014/main" id="{9B03AB41-5D8A-4105-874D-E707BEE2C30D}"/>
              </a:ext>
            </a:extLst>
          </p:cNvPr>
          <p:cNvCxnSpPr>
            <a:cxnSpLocks noChangeShapeType="1"/>
            <a:stCxn id="18" idx="4"/>
            <a:endCxn id="15" idx="3"/>
          </p:cNvCxnSpPr>
          <p:nvPr/>
        </p:nvCxnSpPr>
        <p:spPr bwMode="auto">
          <a:xfrm rot="16200000" flipH="1">
            <a:off x="4424317" y="4261993"/>
            <a:ext cx="2447357" cy="483044"/>
          </a:xfrm>
          <a:prstGeom prst="bentConnector4">
            <a:avLst>
              <a:gd name="adj1" fmla="val 57300"/>
              <a:gd name="adj2" fmla="val 276062"/>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3" name="TextBox 32">
            <a:extLst>
              <a:ext uri="{FF2B5EF4-FFF2-40B4-BE49-F238E27FC236}">
                <a16:creationId xmlns:a16="http://schemas.microsoft.com/office/drawing/2014/main" id="{AF428C47-A24D-406A-9ED6-10B82C797B5A}"/>
              </a:ext>
            </a:extLst>
          </p:cNvPr>
          <p:cNvSpPr txBox="1"/>
          <p:nvPr/>
        </p:nvSpPr>
        <p:spPr>
          <a:xfrm>
            <a:off x="569495" y="1764395"/>
            <a:ext cx="3505200" cy="461665"/>
          </a:xfrm>
          <a:prstGeom prst="rect">
            <a:avLst/>
          </a:prstGeom>
          <a:noFill/>
        </p:spPr>
        <p:txBody>
          <a:bodyPr wrap="square">
            <a:spAutoFit/>
          </a:bodyPr>
          <a:lstStyle/>
          <a:p>
            <a:pPr>
              <a:defRPr/>
            </a:pPr>
            <a:r>
              <a:rPr lang="en-US" sz="2400" dirty="0">
                <a:latin typeface="+mn-lt"/>
              </a:rPr>
              <a:t>Interviewer main menu</a:t>
            </a:r>
          </a:p>
        </p:txBody>
      </p:sp>
      <p:sp>
        <p:nvSpPr>
          <p:cNvPr id="34" name="TextBox 33">
            <a:extLst>
              <a:ext uri="{FF2B5EF4-FFF2-40B4-BE49-F238E27FC236}">
                <a16:creationId xmlns:a16="http://schemas.microsoft.com/office/drawing/2014/main" id="{2687E464-A750-4B40-A9F6-82297E6C35EB}"/>
              </a:ext>
            </a:extLst>
          </p:cNvPr>
          <p:cNvSpPr txBox="1"/>
          <p:nvPr/>
        </p:nvSpPr>
        <p:spPr>
          <a:xfrm>
            <a:off x="5406473" y="1768406"/>
            <a:ext cx="3148263" cy="461665"/>
          </a:xfrm>
          <a:prstGeom prst="rect">
            <a:avLst/>
          </a:prstGeom>
          <a:noFill/>
        </p:spPr>
        <p:txBody>
          <a:bodyPr wrap="square">
            <a:spAutoFit/>
          </a:bodyPr>
          <a:lstStyle/>
          <a:p>
            <a:pPr>
              <a:defRPr/>
            </a:pPr>
            <a:r>
              <a:rPr lang="en-US" sz="2400" dirty="0">
                <a:latin typeface="+mn-lt"/>
              </a:rPr>
              <a:t>Supervisor main menu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a:extLst>
              <a:ext uri="{FF2B5EF4-FFF2-40B4-BE49-F238E27FC236}">
                <a16:creationId xmlns:a16="http://schemas.microsoft.com/office/drawing/2014/main" id="{C473302C-2AF3-4484-920D-A26644E40C15}"/>
              </a:ext>
            </a:extLst>
          </p:cNvPr>
          <p:cNvSpPr>
            <a:spLocks noGrp="1"/>
          </p:cNvSpPr>
          <p:nvPr>
            <p:ph type="title"/>
          </p:nvPr>
        </p:nvSpPr>
        <p:spPr>
          <a:xfrm>
            <a:off x="533400" y="990600"/>
            <a:ext cx="7772400" cy="609600"/>
          </a:xfrm>
        </p:spPr>
        <p:txBody>
          <a:bodyPr/>
          <a:lstStyle/>
          <a:p>
            <a:pPr algn="ctr"/>
            <a:r>
              <a:rPr lang="en-US" altLang="en-US" sz="4000" dirty="0">
                <a:solidFill>
                  <a:schemeClr val="accent6"/>
                </a:solidFill>
              </a:rPr>
              <a:t>Change cluster number</a:t>
            </a:r>
          </a:p>
        </p:txBody>
      </p:sp>
      <p:sp>
        <p:nvSpPr>
          <p:cNvPr id="14340" name="Rectangle 5">
            <a:extLst>
              <a:ext uri="{FF2B5EF4-FFF2-40B4-BE49-F238E27FC236}">
                <a16:creationId xmlns:a16="http://schemas.microsoft.com/office/drawing/2014/main" id="{3E311959-80A1-4B8C-8761-37A13DCFDF89}"/>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4344" name="Picture 4" descr="http://www.byui.edu/Images/disability_services/step2-resized200x209.png">
            <a:extLst>
              <a:ext uri="{FF2B5EF4-FFF2-40B4-BE49-F238E27FC236}">
                <a16:creationId xmlns:a16="http://schemas.microsoft.com/office/drawing/2014/main" id="{EBF10C72-24C3-4264-90C2-524E552B5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1" y="3284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92CB89FF-9958-4B8A-AB7C-DF450B33B23F}"/>
              </a:ext>
            </a:extLst>
          </p:cNvPr>
          <p:cNvPicPr>
            <a:picLocks noChangeAspect="1"/>
          </p:cNvPicPr>
          <p:nvPr/>
        </p:nvPicPr>
        <p:blipFill rotWithShape="1">
          <a:blip r:embed="rId4"/>
          <a:srcRect b="55119"/>
          <a:stretch/>
        </p:blipFill>
        <p:spPr>
          <a:xfrm>
            <a:off x="4551946" y="2234405"/>
            <a:ext cx="4506909" cy="2566196"/>
          </a:xfrm>
          <a:prstGeom prst="rect">
            <a:avLst/>
          </a:prstGeom>
        </p:spPr>
      </p:pic>
      <p:pic>
        <p:nvPicPr>
          <p:cNvPr id="3" name="Picture 2">
            <a:extLst>
              <a:ext uri="{FF2B5EF4-FFF2-40B4-BE49-F238E27FC236}">
                <a16:creationId xmlns:a16="http://schemas.microsoft.com/office/drawing/2014/main" id="{0677E41D-20B0-4D9D-BA93-EB67F2CF5839}"/>
              </a:ext>
            </a:extLst>
          </p:cNvPr>
          <p:cNvPicPr>
            <a:picLocks noChangeAspect="1"/>
          </p:cNvPicPr>
          <p:nvPr/>
        </p:nvPicPr>
        <p:blipFill rotWithShape="1">
          <a:blip r:embed="rId5"/>
          <a:srcRect b="34145"/>
          <a:stretch/>
        </p:blipFill>
        <p:spPr>
          <a:xfrm>
            <a:off x="76200" y="2234405"/>
            <a:ext cx="4297543" cy="3328195"/>
          </a:xfrm>
          <a:prstGeom prst="rect">
            <a:avLst/>
          </a:prstGeom>
        </p:spPr>
      </p:pic>
      <p:sp>
        <p:nvSpPr>
          <p:cNvPr id="15" name="TextBox 14">
            <a:extLst>
              <a:ext uri="{FF2B5EF4-FFF2-40B4-BE49-F238E27FC236}">
                <a16:creationId xmlns:a16="http://schemas.microsoft.com/office/drawing/2014/main" id="{BB1A79B5-291F-4BC6-B5CA-EDC2094CA151}"/>
              </a:ext>
            </a:extLst>
          </p:cNvPr>
          <p:cNvSpPr txBox="1"/>
          <p:nvPr/>
        </p:nvSpPr>
        <p:spPr>
          <a:xfrm>
            <a:off x="2507041" y="5751837"/>
            <a:ext cx="4334454" cy="954107"/>
          </a:xfrm>
          <a:prstGeom prst="rect">
            <a:avLst/>
          </a:prstGeom>
          <a:noFill/>
          <a:ln>
            <a:solidFill>
              <a:schemeClr val="accent4"/>
            </a:solidFill>
          </a:ln>
        </p:spPr>
        <p:txBody>
          <a:bodyPr wrap="square">
            <a:spAutoFit/>
          </a:bodyPr>
          <a:lstStyle/>
          <a:p>
            <a:pPr algn="ctr">
              <a:defRPr/>
            </a:pPr>
            <a:r>
              <a:rPr lang="en-US" sz="2800" dirty="0">
                <a:latin typeface="+mn-lt"/>
              </a:rPr>
              <a:t>Notice options are different for interviewers/supervisors</a:t>
            </a:r>
          </a:p>
        </p:txBody>
      </p:sp>
      <p:sp>
        <p:nvSpPr>
          <p:cNvPr id="17" name="Oval 4">
            <a:extLst>
              <a:ext uri="{FF2B5EF4-FFF2-40B4-BE49-F238E27FC236}">
                <a16:creationId xmlns:a16="http://schemas.microsoft.com/office/drawing/2014/main" id="{5F86A638-8261-4F3F-B47F-D36DA4FBAD80}"/>
              </a:ext>
            </a:extLst>
          </p:cNvPr>
          <p:cNvSpPr>
            <a:spLocks noChangeArrowheads="1"/>
          </p:cNvSpPr>
          <p:nvPr/>
        </p:nvSpPr>
        <p:spPr bwMode="auto">
          <a:xfrm>
            <a:off x="64324" y="4961345"/>
            <a:ext cx="1640204" cy="6096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8" name="Oval 4">
            <a:extLst>
              <a:ext uri="{FF2B5EF4-FFF2-40B4-BE49-F238E27FC236}">
                <a16:creationId xmlns:a16="http://schemas.microsoft.com/office/drawing/2014/main" id="{D3F9228A-7DB0-4360-8139-CAC2A314878F}"/>
              </a:ext>
            </a:extLst>
          </p:cNvPr>
          <p:cNvSpPr>
            <a:spLocks noChangeArrowheads="1"/>
          </p:cNvSpPr>
          <p:nvPr/>
        </p:nvSpPr>
        <p:spPr bwMode="auto">
          <a:xfrm>
            <a:off x="4523872" y="3433553"/>
            <a:ext cx="2209800" cy="6096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33" name="TextBox 32">
            <a:extLst>
              <a:ext uri="{FF2B5EF4-FFF2-40B4-BE49-F238E27FC236}">
                <a16:creationId xmlns:a16="http://schemas.microsoft.com/office/drawing/2014/main" id="{AF428C47-A24D-406A-9ED6-10B82C797B5A}"/>
              </a:ext>
            </a:extLst>
          </p:cNvPr>
          <p:cNvSpPr txBox="1"/>
          <p:nvPr/>
        </p:nvSpPr>
        <p:spPr>
          <a:xfrm>
            <a:off x="569495" y="1764395"/>
            <a:ext cx="3505200" cy="461665"/>
          </a:xfrm>
          <a:prstGeom prst="rect">
            <a:avLst/>
          </a:prstGeom>
          <a:noFill/>
        </p:spPr>
        <p:txBody>
          <a:bodyPr wrap="square">
            <a:spAutoFit/>
          </a:bodyPr>
          <a:lstStyle/>
          <a:p>
            <a:pPr>
              <a:defRPr/>
            </a:pPr>
            <a:r>
              <a:rPr lang="en-US" sz="2400" dirty="0">
                <a:latin typeface="+mn-lt"/>
              </a:rPr>
              <a:t>Interviewer main menu</a:t>
            </a:r>
          </a:p>
        </p:txBody>
      </p:sp>
      <p:sp>
        <p:nvSpPr>
          <p:cNvPr id="34" name="TextBox 33">
            <a:extLst>
              <a:ext uri="{FF2B5EF4-FFF2-40B4-BE49-F238E27FC236}">
                <a16:creationId xmlns:a16="http://schemas.microsoft.com/office/drawing/2014/main" id="{2687E464-A750-4B40-A9F6-82297E6C35EB}"/>
              </a:ext>
            </a:extLst>
          </p:cNvPr>
          <p:cNvSpPr txBox="1"/>
          <p:nvPr/>
        </p:nvSpPr>
        <p:spPr>
          <a:xfrm>
            <a:off x="5406473" y="1768406"/>
            <a:ext cx="3148263" cy="461665"/>
          </a:xfrm>
          <a:prstGeom prst="rect">
            <a:avLst/>
          </a:prstGeom>
          <a:noFill/>
        </p:spPr>
        <p:txBody>
          <a:bodyPr wrap="square">
            <a:spAutoFit/>
          </a:bodyPr>
          <a:lstStyle/>
          <a:p>
            <a:pPr>
              <a:defRPr/>
            </a:pPr>
            <a:r>
              <a:rPr lang="en-US" sz="2400" dirty="0">
                <a:latin typeface="+mn-lt"/>
              </a:rPr>
              <a:t>Supervisor main menu</a:t>
            </a:r>
          </a:p>
        </p:txBody>
      </p:sp>
      <p:pic>
        <p:nvPicPr>
          <p:cNvPr id="8" name="Picture 7">
            <a:extLst>
              <a:ext uri="{FF2B5EF4-FFF2-40B4-BE49-F238E27FC236}">
                <a16:creationId xmlns:a16="http://schemas.microsoft.com/office/drawing/2014/main" id="{8E2D3DD0-6A2E-4E82-AB38-182794AE7C54}"/>
              </a:ext>
            </a:extLst>
          </p:cNvPr>
          <p:cNvPicPr>
            <a:picLocks noChangeAspect="1"/>
          </p:cNvPicPr>
          <p:nvPr/>
        </p:nvPicPr>
        <p:blipFill>
          <a:blip r:embed="rId6"/>
          <a:stretch>
            <a:fillRect/>
          </a:stretch>
        </p:blipFill>
        <p:spPr>
          <a:xfrm>
            <a:off x="6733672" y="5038707"/>
            <a:ext cx="674231" cy="845646"/>
          </a:xfrm>
          <a:prstGeom prst="rect">
            <a:avLst/>
          </a:prstGeom>
          <a:ln>
            <a:solidFill>
              <a:schemeClr val="accent4"/>
            </a:solidFill>
          </a:ln>
        </p:spPr>
      </p:pic>
    </p:spTree>
    <p:extLst>
      <p:ext uri="{BB962C8B-B14F-4D97-AF65-F5344CB8AC3E}">
        <p14:creationId xmlns:p14="http://schemas.microsoft.com/office/powerpoint/2010/main" val="233251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a:extLst>
              <a:ext uri="{FF2B5EF4-FFF2-40B4-BE49-F238E27FC236}">
                <a16:creationId xmlns:a16="http://schemas.microsoft.com/office/drawing/2014/main" id="{C473302C-2AF3-4484-920D-A26644E40C15}"/>
              </a:ext>
            </a:extLst>
          </p:cNvPr>
          <p:cNvSpPr>
            <a:spLocks noGrp="1"/>
          </p:cNvSpPr>
          <p:nvPr>
            <p:ph type="title"/>
          </p:nvPr>
        </p:nvSpPr>
        <p:spPr>
          <a:xfrm>
            <a:off x="533400" y="990600"/>
            <a:ext cx="7772400" cy="609600"/>
          </a:xfrm>
        </p:spPr>
        <p:txBody>
          <a:bodyPr/>
          <a:lstStyle/>
          <a:p>
            <a:pPr algn="ctr"/>
            <a:r>
              <a:rPr lang="en-US" altLang="en-US" sz="4000" dirty="0">
                <a:solidFill>
                  <a:schemeClr val="accent6"/>
                </a:solidFill>
              </a:rPr>
              <a:t>Change cluster number</a:t>
            </a:r>
          </a:p>
        </p:txBody>
      </p:sp>
      <p:sp>
        <p:nvSpPr>
          <p:cNvPr id="14340" name="Rectangle 5">
            <a:extLst>
              <a:ext uri="{FF2B5EF4-FFF2-40B4-BE49-F238E27FC236}">
                <a16:creationId xmlns:a16="http://schemas.microsoft.com/office/drawing/2014/main" id="{3E311959-80A1-4B8C-8761-37A13DCFDF89}"/>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4344" name="Picture 4" descr="http://www.byui.edu/Images/disability_services/step2-resized200x209.png">
            <a:extLst>
              <a:ext uri="{FF2B5EF4-FFF2-40B4-BE49-F238E27FC236}">
                <a16:creationId xmlns:a16="http://schemas.microsoft.com/office/drawing/2014/main" id="{EBF10C72-24C3-4264-90C2-524E552B5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1" y="3284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BB1A79B5-291F-4BC6-B5CA-EDC2094CA151}"/>
              </a:ext>
            </a:extLst>
          </p:cNvPr>
          <p:cNvSpPr txBox="1"/>
          <p:nvPr/>
        </p:nvSpPr>
        <p:spPr>
          <a:xfrm>
            <a:off x="4455695" y="2168616"/>
            <a:ext cx="4334454" cy="954107"/>
          </a:xfrm>
          <a:prstGeom prst="rect">
            <a:avLst/>
          </a:prstGeom>
          <a:noFill/>
          <a:ln>
            <a:solidFill>
              <a:schemeClr val="accent4"/>
            </a:solidFill>
          </a:ln>
        </p:spPr>
        <p:txBody>
          <a:bodyPr wrap="square">
            <a:spAutoFit/>
          </a:bodyPr>
          <a:lstStyle/>
          <a:p>
            <a:pPr algn="ctr">
              <a:defRPr/>
            </a:pPr>
            <a:r>
              <a:rPr lang="en-US" sz="2800" dirty="0">
                <a:latin typeface="+mn-lt"/>
              </a:rPr>
              <a:t>Type in new cluster number, then click “Next”!</a:t>
            </a:r>
          </a:p>
        </p:txBody>
      </p:sp>
      <p:grpSp>
        <p:nvGrpSpPr>
          <p:cNvPr id="20" name="Group 19">
            <a:extLst>
              <a:ext uri="{FF2B5EF4-FFF2-40B4-BE49-F238E27FC236}">
                <a16:creationId xmlns:a16="http://schemas.microsoft.com/office/drawing/2014/main" id="{674816C6-F294-491C-8CE3-4217155B8FDE}"/>
              </a:ext>
            </a:extLst>
          </p:cNvPr>
          <p:cNvGrpSpPr/>
          <p:nvPr/>
        </p:nvGrpSpPr>
        <p:grpSpPr>
          <a:xfrm>
            <a:off x="685800" y="1828800"/>
            <a:ext cx="3429000" cy="3822700"/>
            <a:chOff x="0" y="0"/>
            <a:chExt cx="2122805" cy="2229485"/>
          </a:xfrm>
        </p:grpSpPr>
        <p:pic>
          <p:nvPicPr>
            <p:cNvPr id="23" name="Picture 22">
              <a:extLst>
                <a:ext uri="{FF2B5EF4-FFF2-40B4-BE49-F238E27FC236}">
                  <a16:creationId xmlns:a16="http://schemas.microsoft.com/office/drawing/2014/main" id="{579CED2C-2350-49BE-A873-3711A2476EE2}"/>
                </a:ext>
              </a:extLst>
            </p:cNvPr>
            <p:cNvPicPr>
              <a:picLocks noChangeAspect="1"/>
            </p:cNvPicPr>
            <p:nvPr/>
          </p:nvPicPr>
          <p:blipFill>
            <a:blip r:embed="rId4"/>
            <a:stretch>
              <a:fillRect/>
            </a:stretch>
          </p:blipFill>
          <p:spPr>
            <a:xfrm>
              <a:off x="0" y="0"/>
              <a:ext cx="2122805" cy="742950"/>
            </a:xfrm>
            <a:prstGeom prst="rect">
              <a:avLst/>
            </a:prstGeom>
          </p:spPr>
        </p:pic>
        <p:pic>
          <p:nvPicPr>
            <p:cNvPr id="24" name="Picture 23">
              <a:extLst>
                <a:ext uri="{FF2B5EF4-FFF2-40B4-BE49-F238E27FC236}">
                  <a16:creationId xmlns:a16="http://schemas.microsoft.com/office/drawing/2014/main" id="{3F7C5337-D98D-4206-A36C-527011C26654}"/>
                </a:ext>
              </a:extLst>
            </p:cNvPr>
            <p:cNvPicPr>
              <a:picLocks noChangeAspect="1"/>
            </p:cNvPicPr>
            <p:nvPr/>
          </p:nvPicPr>
          <p:blipFill>
            <a:blip r:embed="rId5"/>
            <a:stretch>
              <a:fillRect/>
            </a:stretch>
          </p:blipFill>
          <p:spPr>
            <a:xfrm>
              <a:off x="0" y="742950"/>
              <a:ext cx="2114550" cy="1486535"/>
            </a:xfrm>
            <a:prstGeom prst="rect">
              <a:avLst/>
            </a:prstGeom>
          </p:spPr>
        </p:pic>
      </p:grpSp>
      <p:pic>
        <p:nvPicPr>
          <p:cNvPr id="4" name="Picture 3">
            <a:extLst>
              <a:ext uri="{FF2B5EF4-FFF2-40B4-BE49-F238E27FC236}">
                <a16:creationId xmlns:a16="http://schemas.microsoft.com/office/drawing/2014/main" id="{3E08272E-21E9-4245-A4A4-6437F54ED942}"/>
              </a:ext>
            </a:extLst>
          </p:cNvPr>
          <p:cNvPicPr>
            <a:picLocks noChangeAspect="1"/>
          </p:cNvPicPr>
          <p:nvPr/>
        </p:nvPicPr>
        <p:blipFill>
          <a:blip r:embed="rId6"/>
          <a:stretch>
            <a:fillRect/>
          </a:stretch>
        </p:blipFill>
        <p:spPr>
          <a:xfrm>
            <a:off x="4536947" y="3467447"/>
            <a:ext cx="4171950" cy="1819275"/>
          </a:xfrm>
          <a:prstGeom prst="rect">
            <a:avLst/>
          </a:prstGeom>
        </p:spPr>
      </p:pic>
      <p:sp>
        <p:nvSpPr>
          <p:cNvPr id="5" name="Rectangle: Rounded Corners 4">
            <a:extLst>
              <a:ext uri="{FF2B5EF4-FFF2-40B4-BE49-F238E27FC236}">
                <a16:creationId xmlns:a16="http://schemas.microsoft.com/office/drawing/2014/main" id="{0C38645D-8408-43C6-8234-D4A0F94356E6}"/>
              </a:ext>
            </a:extLst>
          </p:cNvPr>
          <p:cNvSpPr/>
          <p:nvPr/>
        </p:nvSpPr>
        <p:spPr>
          <a:xfrm>
            <a:off x="3124200" y="3733801"/>
            <a:ext cx="901066" cy="643284"/>
          </a:xfrm>
          <a:prstGeom prst="roundRect">
            <a:avLst/>
          </a:prstGeom>
          <a:noFill/>
          <a:ln w="28575">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006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a:extLst>
              <a:ext uri="{FF2B5EF4-FFF2-40B4-BE49-F238E27FC236}">
                <a16:creationId xmlns:a16="http://schemas.microsoft.com/office/drawing/2014/main" id="{C473302C-2AF3-4484-920D-A26644E40C15}"/>
              </a:ext>
            </a:extLst>
          </p:cNvPr>
          <p:cNvSpPr>
            <a:spLocks noGrp="1"/>
          </p:cNvSpPr>
          <p:nvPr>
            <p:ph type="title"/>
          </p:nvPr>
        </p:nvSpPr>
        <p:spPr>
          <a:xfrm>
            <a:off x="533400" y="990600"/>
            <a:ext cx="7772400" cy="609600"/>
          </a:xfrm>
        </p:spPr>
        <p:txBody>
          <a:bodyPr/>
          <a:lstStyle/>
          <a:p>
            <a:pPr algn="ctr"/>
            <a:r>
              <a:rPr lang="en-US" altLang="en-US" sz="4000" dirty="0">
                <a:solidFill>
                  <a:schemeClr val="accent6"/>
                </a:solidFill>
              </a:rPr>
              <a:t>Change cluster number</a:t>
            </a:r>
          </a:p>
        </p:txBody>
      </p:sp>
      <p:sp>
        <p:nvSpPr>
          <p:cNvPr id="14340" name="Rectangle 5">
            <a:extLst>
              <a:ext uri="{FF2B5EF4-FFF2-40B4-BE49-F238E27FC236}">
                <a16:creationId xmlns:a16="http://schemas.microsoft.com/office/drawing/2014/main" id="{3E311959-80A1-4B8C-8761-37A13DCFDF89}"/>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4344" name="Picture 4" descr="http://www.byui.edu/Images/disability_services/step2-resized200x209.png">
            <a:extLst>
              <a:ext uri="{FF2B5EF4-FFF2-40B4-BE49-F238E27FC236}">
                <a16:creationId xmlns:a16="http://schemas.microsoft.com/office/drawing/2014/main" id="{EBF10C72-24C3-4264-90C2-524E552B5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1" y="3284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BB1A79B5-291F-4BC6-B5CA-EDC2094CA151}"/>
              </a:ext>
            </a:extLst>
          </p:cNvPr>
          <p:cNvSpPr txBox="1"/>
          <p:nvPr/>
        </p:nvSpPr>
        <p:spPr>
          <a:xfrm>
            <a:off x="1066800" y="1667623"/>
            <a:ext cx="6705600" cy="954107"/>
          </a:xfrm>
          <a:prstGeom prst="rect">
            <a:avLst/>
          </a:prstGeom>
          <a:noFill/>
          <a:ln>
            <a:solidFill>
              <a:schemeClr val="accent4"/>
            </a:solidFill>
          </a:ln>
        </p:spPr>
        <p:txBody>
          <a:bodyPr wrap="square">
            <a:spAutoFit/>
          </a:bodyPr>
          <a:lstStyle/>
          <a:p>
            <a:pPr algn="ctr">
              <a:defRPr/>
            </a:pPr>
            <a:r>
              <a:rPr lang="en-US" sz="2800" dirty="0">
                <a:latin typeface="+mn-lt"/>
              </a:rPr>
              <a:t>First time in the cluster?</a:t>
            </a:r>
            <a:endParaRPr lang="en-US" sz="2800" dirty="0"/>
          </a:p>
          <a:p>
            <a:pPr algn="ctr">
              <a:defRPr/>
            </a:pPr>
            <a:r>
              <a:rPr lang="en-US" sz="2800" dirty="0">
                <a:latin typeface="+mn-lt"/>
              </a:rPr>
              <a:t> Supervisors – you must OPEN the cluster!</a:t>
            </a:r>
          </a:p>
        </p:txBody>
      </p:sp>
      <p:pic>
        <p:nvPicPr>
          <p:cNvPr id="4" name="Picture 3">
            <a:extLst>
              <a:ext uri="{FF2B5EF4-FFF2-40B4-BE49-F238E27FC236}">
                <a16:creationId xmlns:a16="http://schemas.microsoft.com/office/drawing/2014/main" id="{03DF0722-64DA-4199-A330-E1B3EE434C1B}"/>
              </a:ext>
            </a:extLst>
          </p:cNvPr>
          <p:cNvPicPr>
            <a:picLocks noChangeAspect="1"/>
          </p:cNvPicPr>
          <p:nvPr/>
        </p:nvPicPr>
        <p:blipFill>
          <a:blip r:embed="rId4"/>
          <a:stretch>
            <a:fillRect/>
          </a:stretch>
        </p:blipFill>
        <p:spPr>
          <a:xfrm>
            <a:off x="1461378" y="2819399"/>
            <a:ext cx="5916444" cy="3060701"/>
          </a:xfrm>
          <a:prstGeom prst="rect">
            <a:avLst/>
          </a:prstGeom>
        </p:spPr>
      </p:pic>
    </p:spTree>
    <p:extLst>
      <p:ext uri="{BB962C8B-B14F-4D97-AF65-F5344CB8AC3E}">
        <p14:creationId xmlns:p14="http://schemas.microsoft.com/office/powerpoint/2010/main" val="287222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a:extLst>
              <a:ext uri="{FF2B5EF4-FFF2-40B4-BE49-F238E27FC236}">
                <a16:creationId xmlns:a16="http://schemas.microsoft.com/office/drawing/2014/main" id="{C473302C-2AF3-4484-920D-A26644E40C15}"/>
              </a:ext>
            </a:extLst>
          </p:cNvPr>
          <p:cNvSpPr>
            <a:spLocks noGrp="1"/>
          </p:cNvSpPr>
          <p:nvPr>
            <p:ph type="title"/>
          </p:nvPr>
        </p:nvSpPr>
        <p:spPr>
          <a:xfrm>
            <a:off x="533400" y="990600"/>
            <a:ext cx="7772400" cy="609600"/>
          </a:xfrm>
        </p:spPr>
        <p:txBody>
          <a:bodyPr/>
          <a:lstStyle/>
          <a:p>
            <a:pPr algn="ctr"/>
            <a:r>
              <a:rPr lang="en-US" altLang="en-US" sz="4000" dirty="0">
                <a:solidFill>
                  <a:schemeClr val="accent6"/>
                </a:solidFill>
              </a:rPr>
              <a:t>Check identifiers</a:t>
            </a:r>
          </a:p>
        </p:txBody>
      </p:sp>
      <p:sp>
        <p:nvSpPr>
          <p:cNvPr id="14340" name="Rectangle 5">
            <a:extLst>
              <a:ext uri="{FF2B5EF4-FFF2-40B4-BE49-F238E27FC236}">
                <a16:creationId xmlns:a16="http://schemas.microsoft.com/office/drawing/2014/main" id="{3E311959-80A1-4B8C-8761-37A13DCFDF89}"/>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4344" name="Picture 4" descr="http://www.byui.edu/Images/disability_services/step2-resized200x209.png">
            <a:extLst>
              <a:ext uri="{FF2B5EF4-FFF2-40B4-BE49-F238E27FC236}">
                <a16:creationId xmlns:a16="http://schemas.microsoft.com/office/drawing/2014/main" id="{EBF10C72-24C3-4264-90C2-524E552B5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1" y="3284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92CB89FF-9958-4B8A-AB7C-DF450B33B23F}"/>
              </a:ext>
            </a:extLst>
          </p:cNvPr>
          <p:cNvPicPr>
            <a:picLocks noChangeAspect="1"/>
          </p:cNvPicPr>
          <p:nvPr/>
        </p:nvPicPr>
        <p:blipFill rotWithShape="1">
          <a:blip r:embed="rId4"/>
          <a:srcRect b="55119"/>
          <a:stretch/>
        </p:blipFill>
        <p:spPr>
          <a:xfrm>
            <a:off x="4516260" y="2234405"/>
            <a:ext cx="4506909" cy="2566196"/>
          </a:xfrm>
          <a:prstGeom prst="rect">
            <a:avLst/>
          </a:prstGeom>
        </p:spPr>
      </p:pic>
      <p:pic>
        <p:nvPicPr>
          <p:cNvPr id="3" name="Picture 2">
            <a:extLst>
              <a:ext uri="{FF2B5EF4-FFF2-40B4-BE49-F238E27FC236}">
                <a16:creationId xmlns:a16="http://schemas.microsoft.com/office/drawing/2014/main" id="{0677E41D-20B0-4D9D-BA93-EB67F2CF5839}"/>
              </a:ext>
            </a:extLst>
          </p:cNvPr>
          <p:cNvPicPr>
            <a:picLocks noChangeAspect="1"/>
          </p:cNvPicPr>
          <p:nvPr/>
        </p:nvPicPr>
        <p:blipFill rotWithShape="1">
          <a:blip r:embed="rId5"/>
          <a:srcRect b="45594"/>
          <a:stretch/>
        </p:blipFill>
        <p:spPr>
          <a:xfrm>
            <a:off x="76200" y="2234405"/>
            <a:ext cx="4297543" cy="2749551"/>
          </a:xfrm>
          <a:prstGeom prst="rect">
            <a:avLst/>
          </a:prstGeom>
        </p:spPr>
      </p:pic>
      <p:cxnSp>
        <p:nvCxnSpPr>
          <p:cNvPr id="14342" name="Elbow Connector 8">
            <a:extLst>
              <a:ext uri="{FF2B5EF4-FFF2-40B4-BE49-F238E27FC236}">
                <a16:creationId xmlns:a16="http://schemas.microsoft.com/office/drawing/2014/main" id="{E1108C6E-C065-4D5C-BB94-FEF5D4417ED7}"/>
              </a:ext>
            </a:extLst>
          </p:cNvPr>
          <p:cNvCxnSpPr>
            <a:cxnSpLocks noChangeShapeType="1"/>
            <a:stCxn id="17" idx="4"/>
            <a:endCxn id="15" idx="0"/>
          </p:cNvCxnSpPr>
          <p:nvPr/>
        </p:nvCxnSpPr>
        <p:spPr bwMode="auto">
          <a:xfrm rot="16200000" flipH="1">
            <a:off x="2213132" y="3560179"/>
            <a:ext cx="2611178" cy="1138076"/>
          </a:xfrm>
          <a:prstGeom prst="bentConnector3">
            <a:avLst>
              <a:gd name="adj1" fmla="val 50000"/>
            </a:avLst>
          </a:prstGeom>
          <a:noFill/>
          <a:ln w="38100" algn="ctr">
            <a:solidFill>
              <a:srgbClr val="7030A0"/>
            </a:solidFill>
            <a:round/>
            <a:headEnd/>
            <a:tailEnd type="triangle" w="med" len="med"/>
          </a:ln>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BB1A79B5-291F-4BC6-B5CA-EDC2094CA151}"/>
              </a:ext>
            </a:extLst>
          </p:cNvPr>
          <p:cNvSpPr txBox="1"/>
          <p:nvPr/>
        </p:nvSpPr>
        <p:spPr>
          <a:xfrm>
            <a:off x="2286000" y="5434806"/>
            <a:ext cx="3603517" cy="1077218"/>
          </a:xfrm>
          <a:prstGeom prst="rect">
            <a:avLst/>
          </a:prstGeom>
          <a:noFill/>
        </p:spPr>
        <p:txBody>
          <a:bodyPr wrap="square">
            <a:spAutoFit/>
          </a:bodyPr>
          <a:lstStyle/>
          <a:p>
            <a:pPr algn="ctr">
              <a:defRPr/>
            </a:pPr>
            <a:r>
              <a:rPr lang="en-US" sz="3200" dirty="0">
                <a:latin typeface="+mn-lt"/>
              </a:rPr>
              <a:t>Fieldworker number, assigned to tablet</a:t>
            </a:r>
          </a:p>
        </p:txBody>
      </p:sp>
      <p:sp>
        <p:nvSpPr>
          <p:cNvPr id="17" name="Oval 4">
            <a:extLst>
              <a:ext uri="{FF2B5EF4-FFF2-40B4-BE49-F238E27FC236}">
                <a16:creationId xmlns:a16="http://schemas.microsoft.com/office/drawing/2014/main" id="{5F86A638-8261-4F3F-B47F-D36DA4FBAD80}"/>
              </a:ext>
            </a:extLst>
          </p:cNvPr>
          <p:cNvSpPr>
            <a:spLocks noChangeArrowheads="1"/>
          </p:cNvSpPr>
          <p:nvPr/>
        </p:nvSpPr>
        <p:spPr bwMode="auto">
          <a:xfrm>
            <a:off x="2568596" y="2214028"/>
            <a:ext cx="762173" cy="609600"/>
          </a:xfrm>
          <a:prstGeom prst="ellipse">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8" name="Oval 4">
            <a:extLst>
              <a:ext uri="{FF2B5EF4-FFF2-40B4-BE49-F238E27FC236}">
                <a16:creationId xmlns:a16="http://schemas.microsoft.com/office/drawing/2014/main" id="{D3F9228A-7DB0-4360-8139-CAC2A314878F}"/>
              </a:ext>
            </a:extLst>
          </p:cNvPr>
          <p:cNvSpPr>
            <a:spLocks noChangeArrowheads="1"/>
          </p:cNvSpPr>
          <p:nvPr/>
        </p:nvSpPr>
        <p:spPr bwMode="auto">
          <a:xfrm>
            <a:off x="6980261" y="2226060"/>
            <a:ext cx="762001" cy="609600"/>
          </a:xfrm>
          <a:prstGeom prst="ellipse">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21" name="Elbow Connector 8">
            <a:extLst>
              <a:ext uri="{FF2B5EF4-FFF2-40B4-BE49-F238E27FC236}">
                <a16:creationId xmlns:a16="http://schemas.microsoft.com/office/drawing/2014/main" id="{9B03AB41-5D8A-4105-874D-E707BEE2C30D}"/>
              </a:ext>
            </a:extLst>
          </p:cNvPr>
          <p:cNvCxnSpPr>
            <a:cxnSpLocks noChangeShapeType="1"/>
            <a:stCxn id="18" idx="4"/>
            <a:endCxn id="15" idx="3"/>
          </p:cNvCxnSpPr>
          <p:nvPr/>
        </p:nvCxnSpPr>
        <p:spPr bwMode="auto">
          <a:xfrm rot="5400000">
            <a:off x="5056513" y="3668665"/>
            <a:ext cx="3137755" cy="1471745"/>
          </a:xfrm>
          <a:prstGeom prst="bentConnector2">
            <a:avLst/>
          </a:prstGeom>
          <a:noFill/>
          <a:ln w="38100" algn="ctr">
            <a:solidFill>
              <a:srgbClr val="7030A0"/>
            </a:solidFill>
            <a:round/>
            <a:headEnd/>
            <a:tailEnd type="triangle" w="med" len="med"/>
          </a:ln>
          <a:extLst>
            <a:ext uri="{909E8E84-426E-40DD-AFC4-6F175D3DCCD1}">
              <a14:hiddenFill xmlns:a14="http://schemas.microsoft.com/office/drawing/2010/main">
                <a:noFill/>
              </a14:hiddenFill>
            </a:ext>
          </a:extLst>
        </p:spPr>
      </p:cxnSp>
      <p:sp>
        <p:nvSpPr>
          <p:cNvPr id="33" name="TextBox 32">
            <a:extLst>
              <a:ext uri="{FF2B5EF4-FFF2-40B4-BE49-F238E27FC236}">
                <a16:creationId xmlns:a16="http://schemas.microsoft.com/office/drawing/2014/main" id="{AF428C47-A24D-406A-9ED6-10B82C797B5A}"/>
              </a:ext>
            </a:extLst>
          </p:cNvPr>
          <p:cNvSpPr txBox="1"/>
          <p:nvPr/>
        </p:nvSpPr>
        <p:spPr>
          <a:xfrm>
            <a:off x="569495" y="1764395"/>
            <a:ext cx="3505200" cy="461665"/>
          </a:xfrm>
          <a:prstGeom prst="rect">
            <a:avLst/>
          </a:prstGeom>
          <a:noFill/>
        </p:spPr>
        <p:txBody>
          <a:bodyPr wrap="square">
            <a:spAutoFit/>
          </a:bodyPr>
          <a:lstStyle/>
          <a:p>
            <a:pPr>
              <a:defRPr/>
            </a:pPr>
            <a:r>
              <a:rPr lang="en-US" sz="2400" dirty="0">
                <a:latin typeface="+mn-lt"/>
              </a:rPr>
              <a:t>Interviewer main menu</a:t>
            </a:r>
          </a:p>
        </p:txBody>
      </p:sp>
      <p:sp>
        <p:nvSpPr>
          <p:cNvPr id="34" name="TextBox 33">
            <a:extLst>
              <a:ext uri="{FF2B5EF4-FFF2-40B4-BE49-F238E27FC236}">
                <a16:creationId xmlns:a16="http://schemas.microsoft.com/office/drawing/2014/main" id="{2687E464-A750-4B40-A9F6-82297E6C35EB}"/>
              </a:ext>
            </a:extLst>
          </p:cNvPr>
          <p:cNvSpPr txBox="1"/>
          <p:nvPr/>
        </p:nvSpPr>
        <p:spPr>
          <a:xfrm>
            <a:off x="5406473" y="1768406"/>
            <a:ext cx="3148263" cy="461665"/>
          </a:xfrm>
          <a:prstGeom prst="rect">
            <a:avLst/>
          </a:prstGeom>
          <a:noFill/>
        </p:spPr>
        <p:txBody>
          <a:bodyPr wrap="square">
            <a:spAutoFit/>
          </a:bodyPr>
          <a:lstStyle/>
          <a:p>
            <a:pPr>
              <a:defRPr/>
            </a:pPr>
            <a:r>
              <a:rPr lang="en-US" sz="2400" dirty="0">
                <a:latin typeface="+mn-lt"/>
              </a:rPr>
              <a:t>Supervisor main menu</a:t>
            </a:r>
          </a:p>
        </p:txBody>
      </p:sp>
    </p:spTree>
    <p:extLst>
      <p:ext uri="{BB962C8B-B14F-4D97-AF65-F5344CB8AC3E}">
        <p14:creationId xmlns:p14="http://schemas.microsoft.com/office/powerpoint/2010/main" val="980545785"/>
      </p:ext>
    </p:extLst>
  </p:cSld>
  <p:clrMapOvr>
    <a:masterClrMapping/>
  </p:clrMapOvr>
</p:sld>
</file>

<file path=ppt/theme/theme1.xml><?xml version="1.0" encoding="utf-8"?>
<a:theme xmlns:a="http://schemas.openxmlformats.org/drawingml/2006/main" name="Content Slides">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eed the Future-only branded blank">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A3E5F9AA6593439116F79CA10376F1" ma:contentTypeVersion="20" ma:contentTypeDescription="Create a new document." ma:contentTypeScope="" ma:versionID="c539d889cc762f8a68e59efe92c7ac5c">
  <xsd:schema xmlns:xsd="http://www.w3.org/2001/XMLSchema" xmlns:xs="http://www.w3.org/2001/XMLSchema" xmlns:p="http://schemas.microsoft.com/office/2006/metadata/properties" xmlns:ns2="0d58e8a2-dff7-4492-a987-8cd66a35f019" xmlns:ns3="a7a5a0b0-47c5-4056-9505-4cb74804ae11" xmlns:ns4="fa6a9aea-fb0f-4ddd-aff8-712634b7d5fe" targetNamespace="http://schemas.microsoft.com/office/2006/metadata/properties" ma:root="true" ma:fieldsID="e6927e648849a75e1e0218eea730e19d" ns2:_="" ns3:_="" ns4:_="">
    <xsd:import namespace="0d58e8a2-dff7-4492-a987-8cd66a35f019"/>
    <xsd:import namespace="a7a5a0b0-47c5-4056-9505-4cb74804ae11"/>
    <xsd:import namespace="fa6a9aea-fb0f-4ddd-aff8-712634b7d5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TaxCatchAll"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2:DLV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8e8a2-dff7-4492-a987-8cd66a35f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856f2ee-118d-42e8-91de-064c9a66b685" ma:termSetId="09814cd3-568e-fe90-9814-8d621ff8fb84" ma:anchorId="fba54fb3-c3e1-fe81-a776-ca4b69148c4d" ma:open="true" ma:isKeyword="false">
      <xsd:complexType>
        <xsd:sequence>
          <xsd:element ref="pc:Terms" minOccurs="0" maxOccurs="1"/>
        </xsd:sequence>
      </xsd:complexType>
    </xsd:element>
    <xsd:element name="DLVStatus" ma:index="21" nillable="true" ma:displayName="DLV Status" ma:format="Dropdown" ma:internalName="DLVStatus">
      <xsd:simpleType>
        <xsd:restriction base="dms:Choice">
          <xsd:enumeration value="Old Draft"/>
          <xsd:enumeration value="Working Draft"/>
          <xsd:enumeration value="Submitted"/>
          <xsd:enumeration value="USAID Comments"/>
          <xsd:enumeration value="USAID Approved"/>
        </xsd:restriction>
      </xsd:simpleType>
    </xsd:element>
  </xsd:schema>
  <xsd:schema xmlns:xsd="http://www.w3.org/2001/XMLSchema" xmlns:xs="http://www.w3.org/2001/XMLSchema" xmlns:dms="http://schemas.microsoft.com/office/2006/documentManagement/types" xmlns:pc="http://schemas.microsoft.com/office/infopath/2007/PartnerControls" targetNamespace="a7a5a0b0-47c5-4056-9505-4cb74804ae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6a9aea-fb0f-4ddd-aff8-712634b7d5f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7cdfd5d-0bb3-4f95-b84e-d82436353bd1}" ma:internalName="TaxCatchAll" ma:showField="CatchAllData" ma:web="a7a5a0b0-47c5-4056-9505-4cb74804ae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a6a9aea-fb0f-4ddd-aff8-712634b7d5fe" xsi:nil="true"/>
    <lcf76f155ced4ddcb4097134ff3c332f xmlns="0d58e8a2-dff7-4492-a987-8cd66a35f019">
      <Terms xmlns="http://schemas.microsoft.com/office/infopath/2007/PartnerControls"/>
    </lcf76f155ced4ddcb4097134ff3c332f>
    <DLVStatus xmlns="0d58e8a2-dff7-4492-a987-8cd66a35f019" xsi:nil="true"/>
  </documentManagement>
</p:properties>
</file>

<file path=customXml/itemProps1.xml><?xml version="1.0" encoding="utf-8"?>
<ds:datastoreItem xmlns:ds="http://schemas.openxmlformats.org/officeDocument/2006/customXml" ds:itemID="{1E043292-5B42-4119-96E1-1A9FDC150E02}">
  <ds:schemaRefs>
    <ds:schemaRef ds:uri="http://schemas.microsoft.com/sharepoint/v3/contenttype/forms"/>
  </ds:schemaRefs>
</ds:datastoreItem>
</file>

<file path=customXml/itemProps2.xml><?xml version="1.0" encoding="utf-8"?>
<ds:datastoreItem xmlns:ds="http://schemas.openxmlformats.org/officeDocument/2006/customXml" ds:itemID="{333DA498-4DD8-410D-9864-019734790D0C}"/>
</file>

<file path=customXml/itemProps3.xml><?xml version="1.0" encoding="utf-8"?>
<ds:datastoreItem xmlns:ds="http://schemas.openxmlformats.org/officeDocument/2006/customXml" ds:itemID="{EA1BCD9E-3E14-417D-BF8A-F0028B34D4D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Feed_the_Future_Assistance_Presentation_Template (3)</Template>
  <TotalTime>1811</TotalTime>
  <Words>765</Words>
  <Application>Microsoft Office PowerPoint</Application>
  <PresentationFormat>On-screen Show (4:3)</PresentationFormat>
  <Paragraphs>109</Paragraphs>
  <Slides>13</Slides>
  <Notes>12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13</vt:i4>
      </vt:variant>
    </vt:vector>
  </HeadingPairs>
  <TitlesOfParts>
    <vt:vector size="22" baseType="lpstr">
      <vt:lpstr>Arial</vt:lpstr>
      <vt:lpstr>Calibri</vt:lpstr>
      <vt:lpstr>Gill Sans MT</vt:lpstr>
      <vt:lpstr>Times</vt:lpstr>
      <vt:lpstr>Wingdings</vt:lpstr>
      <vt:lpstr>Content Slides</vt:lpstr>
      <vt:lpstr>Title Slide</vt:lpstr>
      <vt:lpstr>Feed the Future-only branded blank</vt:lpstr>
      <vt:lpstr>Closing Slides</vt:lpstr>
      <vt:lpstr>CAPI Menus</vt:lpstr>
      <vt:lpstr>CAPI Menus</vt:lpstr>
      <vt:lpstr>Steps in accessing the CAPI menus</vt:lpstr>
      <vt:lpstr>Find the CSEntry icon</vt:lpstr>
      <vt:lpstr>Check identifiers</vt:lpstr>
      <vt:lpstr>Change cluster number</vt:lpstr>
      <vt:lpstr>Change cluster number</vt:lpstr>
      <vt:lpstr>Change cluster number</vt:lpstr>
      <vt:lpstr>Check identifiers</vt:lpstr>
      <vt:lpstr>Fieldworker Numbers</vt:lpstr>
      <vt:lpstr>Begin work!</vt:lpstr>
      <vt:lpstr>Exiting the system</vt:lpstr>
      <vt:lpstr>Practice time!</vt:lpstr>
    </vt:vector>
  </TitlesOfParts>
  <Company>JDG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Genevieve Dupuis</cp:lastModifiedBy>
  <cp:revision>201</cp:revision>
  <cp:lastPrinted>2004-09-30T16:41:33Z</cp:lastPrinted>
  <dcterms:created xsi:type="dcterms:W3CDTF">2004-09-17T20:07:42Z</dcterms:created>
  <dcterms:modified xsi:type="dcterms:W3CDTF">2018-01-03T21:04:36Z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0x01010011A3E5F9AA6593439116F79CA10376F1</vt:lpwstr>
  </property>
</Properties>
</file>