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4"/>
    <p:sldMasterId id="2147483674" r:id="rId5"/>
    <p:sldMasterId id="2147483677" r:id="rId6"/>
    <p:sldMasterId id="2147483679" r:id="rId7"/>
  </p:sldMasterIdLst>
  <p:notesMasterIdLst>
    <p:notesMasterId r:id="rId23"/>
  </p:notesMasterIdLst>
  <p:handoutMasterIdLst>
    <p:handoutMasterId r:id="rId24"/>
  </p:handoutMasterIdLst>
  <p:sldIdLst>
    <p:sldId id="270" r:id="rId8"/>
    <p:sldId id="266" r:id="rId9"/>
    <p:sldId id="274" r:id="rId10"/>
    <p:sldId id="293" r:id="rId11"/>
    <p:sldId id="268" r:id="rId12"/>
    <p:sldId id="271" r:id="rId13"/>
    <p:sldId id="272" r:id="rId14"/>
    <p:sldId id="273" r:id="rId15"/>
    <p:sldId id="267" r:id="rId16"/>
    <p:sldId id="294" r:id="rId17"/>
    <p:sldId id="275" r:id="rId18"/>
    <p:sldId id="269" r:id="rId19"/>
    <p:sldId id="278" r:id="rId20"/>
    <p:sldId id="276" r:id="rId21"/>
    <p:sldId id="279" r:id="rId22"/>
  </p:sldIdLst>
  <p:sldSz cx="9144000" cy="6858000" type="screen4x3"/>
  <p:notesSz cx="70358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040"/>
    <a:srgbClr val="1E4ABD"/>
    <a:srgbClr val="C2113A"/>
    <a:srgbClr val="003366"/>
    <a:srgbClr val="002A6C"/>
    <a:srgbClr val="DDDDDD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2095" autoAdjust="0"/>
  </p:normalViewPr>
  <p:slideViewPr>
    <p:cSldViewPr>
      <p:cViewPr varScale="1">
        <p:scale>
          <a:sx n="95" d="100"/>
          <a:sy n="95" d="100"/>
        </p:scale>
        <p:origin x="206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9FE74AC8-3400-4D30-B3F9-85CCF5B967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B257ED1-99FB-4A0A-BDBF-007A9E22A9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611E8EF4-30FF-440B-98B3-88FA8149A1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42A77FFB-2DF7-4A77-8B47-FC0E1CEF79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2A9294-31EB-4B78-B6AA-89026909BB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727DFF7D-D6A3-4B3E-A91C-C062EEEEEB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0267CA67-0B04-479F-B54D-08526BAF306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0D4883C-6CAE-4B03-A97C-D3B06F6309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50BB2832-7AC4-43B5-8D3A-20B80EFB07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92C09DAF-604C-44B2-B4A3-10549078B6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994F7698-97DD-4C20-9BA2-3070DFA46E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54E7D5-F910-42FB-B389-F3D607CD1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7CE44D2D-DDC1-4FA2-BF36-7F06A5DE68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44D6666B-776A-46D9-9D33-7403CB13B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Close tablets!</a:t>
            </a:r>
          </a:p>
          <a:p>
            <a:r>
              <a:rPr lang="en-US" altLang="en-US"/>
              <a:t>PLAN:</a:t>
            </a:r>
          </a:p>
          <a:p>
            <a:r>
              <a:rPr lang="en-US" altLang="en-US"/>
              <a:t>Go thru power point with tablets closed</a:t>
            </a:r>
          </a:p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4739C67-CCDD-4B9E-BE42-0AEF55332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B05883F-A253-418F-B011-EB4944D56A97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BA1BD5EC-FCA1-4571-BCE6-FB00C66D58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C140A3EE-D46F-4BF7-BAD4-71D3397EF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What three possible reasons are there for not pairing? </a:t>
            </a:r>
          </a:p>
          <a:p>
            <a:r>
              <a:rPr lang="en-US" altLang="en-US" dirty="0"/>
              <a:t>Answer – interviewers are not trying to receive assignment; or Bluetooth did not make connection (so troubleshoot – check if it’s on, or try again); or interviewer was not listening/prepared to receive when supervisor started sending.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7FECDA7A-D6BF-4B57-B461-F51F623FA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1A77021-2A3A-45C9-A0DE-34D37FE26D43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interviewer number for this list of households?</a:t>
            </a:r>
          </a:p>
          <a:p>
            <a:r>
              <a:rPr lang="en-US" dirty="0"/>
              <a:t>Which households were assigned?</a:t>
            </a:r>
          </a:p>
          <a:p>
            <a:r>
              <a:rPr lang="en-US" dirty="0"/>
              <a:t>What is </a:t>
            </a:r>
            <a:r>
              <a:rPr lang="en-US" dirty="0" err="1"/>
              <a:t>Resp</a:t>
            </a:r>
            <a:r>
              <a:rPr lang="en-US" dirty="0"/>
              <a:t> HH Member?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4E7D5-F910-42FB-B389-F3D607CD1EE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410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7BF08FEA-51F9-45D5-9EA2-E7F2E58825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99C720D-EDA0-434B-99EB-6272C69F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Make sure all teams know their cluster number!</a:t>
            </a:r>
          </a:p>
          <a:p>
            <a:r>
              <a:rPr lang="en-US" altLang="en-US" dirty="0"/>
              <a:t>Interviewers should confirm assignment was successful!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595C1E8D-B756-4B4F-B2D7-82E7ACC5D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3AFEE43-3B09-4117-819A-5D7E11771CAA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EE30FFFA-DE26-41CB-87A1-8CF172DC4E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639FDC6-D5C7-4470-807E-697B41A8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Quick look at the flow of field work from start to finish in a cluster – training will refer back to this chart regularly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8E12E78-E621-4716-884F-AE12EA7D7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54F00EC-FAC4-48A3-B51D-93A6551B624F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9760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A8B12453-5ED4-44AD-B679-42F68B29DC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E9A2A80A-0573-42F4-96E8-245FDEC40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Note:</a:t>
            </a:r>
          </a:p>
          <a:p>
            <a:r>
              <a:rPr lang="en-US" altLang="en-US"/>
              <a:t>Cluster number must be correct; number of households in cluster depends on sample</a:t>
            </a:r>
          </a:p>
          <a:p>
            <a:r>
              <a:rPr lang="en-US" altLang="en-US"/>
              <a:t>Household numbers, Building numbers (structure), Addresses, Names, Result code, and currently assigned interviewer. </a:t>
            </a:r>
          </a:p>
          <a:p>
            <a:r>
              <a:rPr lang="en-US" altLang="en-US"/>
              <a:t>If interviewer should change, that can be done. </a:t>
            </a:r>
          </a:p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B3F472E-EA85-4A75-8F3F-0E656980A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D00A7FF-0994-495E-8EA2-572E0EDA1B8E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 for each household you want to assign!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4E7D5-F910-42FB-B389-F3D607CD1EE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449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57411A2-EB15-485D-A835-A6893C873C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48DC10DF-6C2D-4685-BB92-F2333A1D1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Which households were skipped for now?</a:t>
            </a:r>
          </a:p>
          <a:p>
            <a:r>
              <a:rPr lang="en-US" altLang="en-US" dirty="0"/>
              <a:t>Which household does Interviewer 1 have?</a:t>
            </a:r>
          </a:p>
          <a:p>
            <a:r>
              <a:rPr lang="en-US" altLang="en-US" dirty="0"/>
              <a:t>When done, choose “return to main menu” and system returns the system to the main menu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477C19BA-B2E4-4973-A23E-A67E3FDAE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1B927B3-93AA-4A14-8FE2-EEB25C301F5E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0523C179-A205-48BC-8126-2390105663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5CCD143-8AF7-46A4-9E8F-B72D349B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7D7BC11A-4272-4313-A0DD-C718DB5A7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EDC58DC-482B-4035-AD10-69FB53453E1E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0523C179-A205-48BC-8126-2390105663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5CCD143-8AF7-46A4-9E8F-B72D349B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After first pairing, won’t really see this confirmation step (perhaps occasionally). Click ok if numbers match! </a:t>
            </a:r>
          </a:p>
          <a:p>
            <a:endParaRPr lang="en-US" altLang="en-US" dirty="0"/>
          </a:p>
          <a:p>
            <a:r>
              <a:rPr lang="en-US" altLang="en-US" dirty="0"/>
              <a:t>First time pairing, do one tablet at a time!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7D7BC11A-4272-4313-A0DD-C718DB5A7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EDC58DC-482B-4035-AD10-69FB53453E1E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8407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interviewer sees Bluetooth box searching, tell supervisors they are ready to receive.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4E7D5-F910-42FB-B389-F3D607CD1EE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086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Supervisors will use this option anytime programs, files, assignments are changed!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4E7D5-F910-42FB-B389-F3D607CD1EE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64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-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2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8758" y="6611159"/>
            <a:ext cx="7226024" cy="230832"/>
          </a:xfrm>
          <a:prstGeom prst="rect">
            <a:avLst/>
          </a:prstGeom>
          <a:noFill/>
          <a:ln w="12700" cap="sq" cmpd="sng">
            <a:noFill/>
            <a:prstDash val="solid"/>
          </a:ln>
        </p:spPr>
        <p:txBody>
          <a:bodyPr wrap="square" rtlCol="0" anchor="t" anchorCtr="0">
            <a:spAutoFit/>
          </a:bodyPr>
          <a:lstStyle/>
          <a:p>
            <a:r>
              <a:rPr lang="en-US" sz="900" b="0" i="1" dirty="0">
                <a:solidFill>
                  <a:schemeClr val="bg1"/>
                </a:solidFill>
                <a:latin typeface="Arial"/>
                <a:cs typeface="Arial"/>
              </a:rPr>
              <a:t>Photo</a:t>
            </a:r>
            <a:r>
              <a:rPr lang="en-US" sz="900" b="0" i="1" baseline="0" dirty="0">
                <a:solidFill>
                  <a:schemeClr val="bg1"/>
                </a:solidFill>
                <a:latin typeface="Arial"/>
                <a:cs typeface="Arial"/>
              </a:rPr>
              <a:t> Credit Goes Here</a:t>
            </a:r>
            <a:endParaRPr lang="en-US" sz="900" b="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62856" y="5723098"/>
            <a:ext cx="502285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Photo credit: Name/Organization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8" y="5175081"/>
            <a:ext cx="8186737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021842" y="3829050"/>
            <a:ext cx="7089775" cy="1195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PRESENTATION GOES HERE AND HERE</a:t>
            </a:r>
          </a:p>
        </p:txBody>
      </p:sp>
    </p:spTree>
    <p:extLst>
      <p:ext uri="{BB962C8B-B14F-4D97-AF65-F5344CB8AC3E}">
        <p14:creationId xmlns:p14="http://schemas.microsoft.com/office/powerpoint/2010/main" val="86851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40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12295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36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Left Just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113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629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903413"/>
            <a:ext cx="8153400" cy="45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67334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bulleted lis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1663" y="2205038"/>
            <a:ext cx="4368800" cy="384016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25018" y="2204869"/>
            <a:ext cx="3344862" cy="36795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2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 in parens,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699709"/>
            <a:ext cx="8153400" cy="39803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37D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(Parentheses Under Header)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393161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111034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21CAFC-AD33-448F-BEB3-4531F707C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33DE4A-A499-4AA3-AB12-8DCF1CB90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06B1AB-F493-4620-A727-32B6663EDC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CE81B-FE4A-4398-B733-2323CE7161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0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88C8C3-AC90-4290-ACE5-8AC2E9DF85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8656F6B-C7C5-46D6-A9F4-0711701859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843A8DC-A561-477B-A14B-54B1A3FA6E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2E1DE-310C-4339-AF30-FE51F18C1B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08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emf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  <p:pic>
        <p:nvPicPr>
          <p:cNvPr id="5" name="Picture 4" descr="Horizontal_RGB_600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378290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02420"/>
            <a:ext cx="9144000" cy="846688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70957" y="6059727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horizontal RGB 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06417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72786" y="5256486"/>
            <a:ext cx="8214013" cy="1099863"/>
          </a:xfrm>
          <a:prstGeom prst="rect">
            <a:avLst/>
          </a:prstGeom>
        </p:spPr>
        <p:txBody>
          <a:bodyPr anchor="t"/>
          <a:lstStyle/>
          <a:p>
            <a:pPr marL="231775" lvl="2" indent="-231775" algn="ctr">
              <a:lnSpc>
                <a:spcPts val="2000"/>
              </a:lnSpc>
            </a:pPr>
            <a:r>
              <a:rPr lang="en-US" sz="2000" dirty="0" err="1">
                <a:solidFill>
                  <a:schemeClr val="bg1"/>
                </a:solidFill>
                <a:latin typeface="Gill Sans MT"/>
                <a:cs typeface="Gill Sans MT"/>
              </a:rPr>
              <a:t>www.feedthefuture.gov</a:t>
            </a:r>
            <a:endParaRPr lang="en-US" sz="2000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pic>
        <p:nvPicPr>
          <p:cNvPr id="3" name="Picture 2" descr="vertic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68" y="1580049"/>
            <a:ext cx="4945209" cy="2302837"/>
          </a:xfrm>
          <a:prstGeom prst="rect">
            <a:avLst/>
          </a:prstGeom>
        </p:spPr>
      </p:pic>
      <p:pic>
        <p:nvPicPr>
          <p:cNvPr id="9" name="Picture 8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61034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D64F5E8-2916-4AAD-B342-0B2B9AE3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0" y="1015206"/>
            <a:ext cx="8456613" cy="609600"/>
          </a:xfrm>
        </p:spPr>
        <p:txBody>
          <a:bodyPr/>
          <a:lstStyle/>
          <a:p>
            <a:pPr algn="ctr"/>
            <a:r>
              <a:rPr lang="en-US" altLang="en-US" sz="3400" dirty="0">
                <a:solidFill>
                  <a:schemeClr val="accent6"/>
                </a:solidFill>
              </a:rPr>
              <a:t>Assigning Households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5354AD52-EFAC-4A50-B27E-4B2DF654B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D0106-A0E6-4711-8690-4B8250F1A7FE}"/>
              </a:ext>
            </a:extLst>
          </p:cNvPr>
          <p:cNvSpPr txBox="1"/>
          <p:nvPr/>
        </p:nvSpPr>
        <p:spPr>
          <a:xfrm>
            <a:off x="322263" y="5562600"/>
            <a:ext cx="8516937" cy="430212"/>
          </a:xfrm>
          <a:prstGeom prst="rect">
            <a:avLst/>
          </a:prstGeom>
          <a:noFill/>
          <a:ln>
            <a:solidFill>
              <a:srgbClr val="C2113A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dirty="0">
                <a:latin typeface="+mn-lt"/>
              </a:rPr>
              <a:t>Supervisor (</a:t>
            </a:r>
            <a:r>
              <a:rPr lang="en-US" sz="2200" i="1" dirty="0">
                <a:latin typeface="+mn-lt"/>
              </a:rPr>
              <a:t>sender) </a:t>
            </a:r>
            <a:r>
              <a:rPr lang="en-US" sz="2200" dirty="0">
                <a:latin typeface="+mn-lt"/>
              </a:rPr>
              <a:t>&gt;&gt; </a:t>
            </a:r>
            <a:r>
              <a:rPr lang="en-US" sz="2200" dirty="0">
                <a:solidFill>
                  <a:srgbClr val="1E4ABD"/>
                </a:solidFill>
                <a:latin typeface="+mn-lt"/>
              </a:rPr>
              <a:t>Bluetooth</a:t>
            </a:r>
            <a:r>
              <a:rPr lang="en-US" sz="2200" dirty="0">
                <a:latin typeface="+mn-lt"/>
              </a:rPr>
              <a:t> &gt;&gt; All Interviewers (</a:t>
            </a:r>
            <a:r>
              <a:rPr lang="en-US" sz="2200" i="1" dirty="0">
                <a:latin typeface="+mn-lt"/>
              </a:rPr>
              <a:t>receivers</a:t>
            </a:r>
            <a:r>
              <a:rPr lang="en-US" sz="2200" dirty="0">
                <a:latin typeface="+mn-lt"/>
              </a:rPr>
              <a:t>)</a:t>
            </a:r>
          </a:p>
        </p:txBody>
      </p:sp>
      <p:pic>
        <p:nvPicPr>
          <p:cNvPr id="4101" name="Picture 1">
            <a:extLst>
              <a:ext uri="{FF2B5EF4-FFF2-40B4-BE49-F238E27FC236}">
                <a16:creationId xmlns:a16="http://schemas.microsoft.com/office/drawing/2014/main" id="{D771975E-72D2-4BF5-8E8B-28B97E5C5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600200"/>
            <a:ext cx="86772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>
            <a:extLst>
              <a:ext uri="{FF2B5EF4-FFF2-40B4-BE49-F238E27FC236}">
                <a16:creationId xmlns:a16="http://schemas.microsoft.com/office/drawing/2014/main" id="{9F3429FD-1E76-41B4-8C56-342F69F3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8435" name="Picture 8" descr="https://upload.wikimedia.org/wikipedia/commons/thumb/d/da/Bluetooth.svg/2000px-Bluetooth.svg.png">
            <a:extLst>
              <a:ext uri="{FF2B5EF4-FFF2-40B4-BE49-F238E27FC236}">
                <a16:creationId xmlns:a16="http://schemas.microsoft.com/office/drawing/2014/main" id="{FEAD12DB-697E-425D-865E-C6C5D523A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2590800"/>
            <a:ext cx="11112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itle 5">
            <a:extLst>
              <a:ext uri="{FF2B5EF4-FFF2-40B4-BE49-F238E27FC236}">
                <a16:creationId xmlns:a16="http://schemas.microsoft.com/office/drawing/2014/main" id="{00F7264D-B8EA-41EF-B728-3480401A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74420"/>
            <a:ext cx="8305800" cy="609600"/>
          </a:xfrm>
        </p:spPr>
        <p:txBody>
          <a:bodyPr/>
          <a:lstStyle/>
          <a:p>
            <a:pPr algn="ctr"/>
            <a:r>
              <a:rPr lang="en-US" altLang="en-US" sz="4400" dirty="0">
                <a:solidFill>
                  <a:schemeClr val="accent6"/>
                </a:solidFill>
              </a:rPr>
              <a:t>Bluetooth Data Transfer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02E1C-9A65-4F33-AF22-E4160B53D23F}"/>
              </a:ext>
            </a:extLst>
          </p:cNvPr>
          <p:cNvSpPr txBox="1"/>
          <p:nvPr/>
        </p:nvSpPr>
        <p:spPr>
          <a:xfrm>
            <a:off x="1070610" y="1763058"/>
            <a:ext cx="7539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latin typeface="+mn-lt"/>
              </a:rPr>
              <a:t>First time pairing devices will require confirmation: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F2D88E-F58A-4C0B-A9C0-99A96D10C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62200"/>
            <a:ext cx="5101972" cy="2496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BF5D3D-87E3-4782-9546-1929DC6B2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587" y="3914775"/>
            <a:ext cx="4367213" cy="20563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A20AA8B-6EC1-4427-ABED-4D8191745AC9}"/>
              </a:ext>
            </a:extLst>
          </p:cNvPr>
          <p:cNvSpPr/>
          <p:nvPr/>
        </p:nvSpPr>
        <p:spPr>
          <a:xfrm>
            <a:off x="2133600" y="3218239"/>
            <a:ext cx="1143000" cy="5155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A37BB0-C697-455A-93DA-E76CE267608C}"/>
              </a:ext>
            </a:extLst>
          </p:cNvPr>
          <p:cNvSpPr/>
          <p:nvPr/>
        </p:nvSpPr>
        <p:spPr>
          <a:xfrm>
            <a:off x="3962400" y="4587656"/>
            <a:ext cx="970850" cy="3912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348C3280-0775-43AF-93F5-D35316590106}"/>
              </a:ext>
            </a:extLst>
          </p:cNvPr>
          <p:cNvCxnSpPr>
            <a:cxnSpLocks/>
            <a:stCxn id="4" idx="6"/>
            <a:endCxn id="9" idx="0"/>
          </p:cNvCxnSpPr>
          <p:nvPr/>
        </p:nvCxnSpPr>
        <p:spPr>
          <a:xfrm>
            <a:off x="3276600" y="3476020"/>
            <a:ext cx="1171225" cy="1111636"/>
          </a:xfrm>
          <a:prstGeom prst="curved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1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AFBF80D-45E2-428F-8B7E-0B270001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03301"/>
            <a:ext cx="8610600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Interviewer prepare to receive</a:t>
            </a:r>
          </a:p>
        </p:txBody>
      </p:sp>
      <p:pic>
        <p:nvPicPr>
          <p:cNvPr id="20483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07D375EE-D963-4E36-B9F0-71F14DBC5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2" y="50205"/>
            <a:ext cx="9477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80418-6D23-4EC8-B93B-1263BC165CCC}"/>
              </a:ext>
            </a:extLst>
          </p:cNvPr>
          <p:cNvSpPr txBox="1"/>
          <p:nvPr/>
        </p:nvSpPr>
        <p:spPr>
          <a:xfrm>
            <a:off x="3021330" y="1612901"/>
            <a:ext cx="612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From interviewer main menu, choose option 5: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40416-3A66-46A9-9F60-C7749DC3C913}"/>
              </a:ext>
            </a:extLst>
          </p:cNvPr>
          <p:cNvSpPr txBox="1"/>
          <p:nvPr/>
        </p:nvSpPr>
        <p:spPr>
          <a:xfrm>
            <a:off x="6082665" y="2990159"/>
            <a:ext cx="28917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System begins searching for Bluetooth connection – interviewers tell supervisors they are ready…</a:t>
            </a:r>
          </a:p>
        </p:txBody>
      </p:sp>
      <p:cxnSp>
        <p:nvCxnSpPr>
          <p:cNvPr id="20487" name="Straight Connector 11">
            <a:extLst>
              <a:ext uri="{FF2B5EF4-FFF2-40B4-BE49-F238E27FC236}">
                <a16:creationId xmlns:a16="http://schemas.microsoft.com/office/drawing/2014/main" id="{5F78D694-5C50-4982-87DF-584107B419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5600" y="2971800"/>
            <a:ext cx="6019800" cy="0"/>
          </a:xfrm>
          <a:prstGeom prst="line">
            <a:avLst/>
          </a:prstGeom>
          <a:noFill/>
          <a:ln w="28575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1D4C5-2709-4758-871A-A670B56FE168}"/>
              </a:ext>
            </a:extLst>
          </p:cNvPr>
          <p:cNvGrpSpPr/>
          <p:nvPr/>
        </p:nvGrpSpPr>
        <p:grpSpPr>
          <a:xfrm>
            <a:off x="114300" y="1788852"/>
            <a:ext cx="2667000" cy="4154748"/>
            <a:chOff x="304800" y="1612902"/>
            <a:chExt cx="2667000" cy="415474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D88862E-4D59-4DCE-BD2A-D486DFCB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675" y="1612902"/>
              <a:ext cx="2651125" cy="415474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98DAE6-A43F-4CCE-88AB-41F536589F7D}"/>
                </a:ext>
              </a:extLst>
            </p:cNvPr>
            <p:cNvSpPr/>
            <p:nvPr/>
          </p:nvSpPr>
          <p:spPr>
            <a:xfrm>
              <a:off x="304800" y="4343400"/>
              <a:ext cx="220980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B74D0BC-7D27-45E8-BA9A-28B89CC0C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2074566"/>
            <a:ext cx="3430914" cy="6792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0F57F69-CA7C-4A59-8E1E-63F22F6BBB1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324100" y="2414204"/>
            <a:ext cx="1943100" cy="229564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4CCFC33-7A50-4143-ABA7-8B771C6FC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6075" y="4463317"/>
            <a:ext cx="3123412" cy="155648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C86202F-BCB7-421B-A936-C5699E9D8AC5}"/>
              </a:ext>
            </a:extLst>
          </p:cNvPr>
          <p:cNvGrpSpPr/>
          <p:nvPr/>
        </p:nvGrpSpPr>
        <p:grpSpPr>
          <a:xfrm>
            <a:off x="2886075" y="3075456"/>
            <a:ext cx="3128010" cy="1284206"/>
            <a:chOff x="2886075" y="3075456"/>
            <a:chExt cx="3128010" cy="12842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DDC05DA-2960-4949-A965-D08EF18E9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86075" y="3075456"/>
              <a:ext cx="3128010" cy="128420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048949-FF39-4106-A79A-23662176091D}"/>
                </a:ext>
              </a:extLst>
            </p:cNvPr>
            <p:cNvSpPr/>
            <p:nvPr/>
          </p:nvSpPr>
          <p:spPr>
            <a:xfrm>
              <a:off x="4038600" y="3962400"/>
              <a:ext cx="774700" cy="2652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FE9FD91-6BBF-4773-8E45-BAA8F92DA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05"/>
          <a:stretch/>
        </p:blipFill>
        <p:spPr>
          <a:xfrm>
            <a:off x="86611" y="1799772"/>
            <a:ext cx="3245707" cy="4080328"/>
          </a:xfrm>
          <a:prstGeom prst="rect">
            <a:avLst/>
          </a:prstGeom>
        </p:spPr>
      </p:pic>
      <p:sp>
        <p:nvSpPr>
          <p:cNvPr id="21506" name="Title 1">
            <a:extLst>
              <a:ext uri="{FF2B5EF4-FFF2-40B4-BE49-F238E27FC236}">
                <a16:creationId xmlns:a16="http://schemas.microsoft.com/office/drawing/2014/main" id="{3D857E47-6556-4617-A638-0AF02EDD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4" y="1057117"/>
            <a:ext cx="708977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Supervisors send updates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EECC4D49-2D70-43F0-922D-72CF3C7E1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A2C20-DFD2-44CF-B02D-8C6C8D07967D}"/>
              </a:ext>
            </a:extLst>
          </p:cNvPr>
          <p:cNvSpPr txBox="1"/>
          <p:nvPr/>
        </p:nvSpPr>
        <p:spPr>
          <a:xfrm>
            <a:off x="3276600" y="1710758"/>
            <a:ext cx="5929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From supervisor main menu, choose </a:t>
            </a:r>
            <a:r>
              <a:rPr lang="en-US" sz="2400" dirty="0"/>
              <a:t>option 5</a:t>
            </a:r>
            <a:r>
              <a:rPr lang="en-US" sz="2400" dirty="0">
                <a:latin typeface="+mn-lt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EEEEC-AE2E-4AC9-A39B-10D830403FE1}"/>
              </a:ext>
            </a:extLst>
          </p:cNvPr>
          <p:cNvSpPr txBox="1"/>
          <p:nvPr/>
        </p:nvSpPr>
        <p:spPr>
          <a:xfrm>
            <a:off x="6599114" y="3159988"/>
            <a:ext cx="24758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System begins searching for Bluetooth connection with all interviewers…</a:t>
            </a:r>
          </a:p>
        </p:txBody>
      </p:sp>
      <p:cxnSp>
        <p:nvCxnSpPr>
          <p:cNvPr id="21512" name="Straight Connector 10">
            <a:extLst>
              <a:ext uri="{FF2B5EF4-FFF2-40B4-BE49-F238E27FC236}">
                <a16:creationId xmlns:a16="http://schemas.microsoft.com/office/drawing/2014/main" id="{56293111-E792-4B38-92BA-5D9230F95D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95662" y="3048000"/>
            <a:ext cx="5595938" cy="0"/>
          </a:xfrm>
          <a:prstGeom prst="line">
            <a:avLst/>
          </a:prstGeom>
          <a:noFill/>
          <a:ln w="28575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14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19B785B0-7B4C-438B-9C2B-44A975524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338"/>
            <a:ext cx="9477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2EF700-4E82-40E5-A64A-B4E8CBDD0BDE}"/>
              </a:ext>
            </a:extLst>
          </p:cNvPr>
          <p:cNvSpPr/>
          <p:nvPr/>
        </p:nvSpPr>
        <p:spPr>
          <a:xfrm>
            <a:off x="151168" y="5325834"/>
            <a:ext cx="2041365" cy="469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398AD5A-4FC0-4C68-90F6-F078BE4F0735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192533" y="2569118"/>
            <a:ext cx="2036015" cy="299166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6A63A6-0C80-4D6F-B506-A5DB3BFCE5CB}"/>
              </a:ext>
            </a:extLst>
          </p:cNvPr>
          <p:cNvGrpSpPr/>
          <p:nvPr/>
        </p:nvGrpSpPr>
        <p:grpSpPr>
          <a:xfrm>
            <a:off x="3429000" y="3124200"/>
            <a:ext cx="3128010" cy="1284206"/>
            <a:chOff x="2886075" y="3075456"/>
            <a:chExt cx="3128010" cy="12842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5E9FC86-E9D3-425C-A6A0-BB6C07611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6075" y="3075456"/>
              <a:ext cx="3128010" cy="128420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F16966-ECD0-4993-BB84-4EC7BEEAD319}"/>
                </a:ext>
              </a:extLst>
            </p:cNvPr>
            <p:cNvSpPr/>
            <p:nvPr/>
          </p:nvSpPr>
          <p:spPr>
            <a:xfrm>
              <a:off x="4038600" y="3962400"/>
              <a:ext cx="774700" cy="2652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615BFE9-D344-4CF0-BC2A-A10ED3DFB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9792" y="4466644"/>
            <a:ext cx="3131347" cy="1696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8343F4-E06C-45E6-92F8-182E0BC81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8548" y="2223268"/>
            <a:ext cx="4134474" cy="69169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9D0C01E-ACA0-4D00-8E3D-F49C0915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64" y="1012032"/>
            <a:ext cx="708977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Transmission successful!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36974A8A-5939-4F6C-ACBD-369BD7A5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D4DD9-6B53-4418-9745-B988D1FCC441}"/>
              </a:ext>
            </a:extLst>
          </p:cNvPr>
          <p:cNvSpPr txBox="1"/>
          <p:nvPr/>
        </p:nvSpPr>
        <p:spPr>
          <a:xfrm>
            <a:off x="485775" y="1610122"/>
            <a:ext cx="8201025" cy="1016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000" dirty="0">
                <a:latin typeface="+mn-lt"/>
              </a:rPr>
              <a:t>When successful, both interviewer and supervisor Bluetooth windows will close</a:t>
            </a:r>
          </a:p>
        </p:txBody>
      </p:sp>
      <p:pic>
        <p:nvPicPr>
          <p:cNvPr id="12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EE7CE840-6CBD-4125-8B96-D1DDBDC4B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338"/>
            <a:ext cx="9477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215685-B969-4A54-9B8D-ED49AD12D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4" y="2743200"/>
            <a:ext cx="3973904" cy="1484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AADB0E-B516-4EC5-9227-E42117C06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" y="4479796"/>
            <a:ext cx="4062413" cy="1434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666493-152D-43FA-95E4-1B8FD69F6B65}"/>
              </a:ext>
            </a:extLst>
          </p:cNvPr>
          <p:cNvSpPr txBox="1"/>
          <p:nvPr/>
        </p:nvSpPr>
        <p:spPr>
          <a:xfrm>
            <a:off x="4512944" y="2956862"/>
            <a:ext cx="4500563" cy="101566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000" dirty="0">
                <a:latin typeface="+mn-lt"/>
              </a:rPr>
              <a:t>Both supervisor and interviewers see this!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3CCB4-94B6-4E38-82D9-D4B21183E9B2}"/>
              </a:ext>
            </a:extLst>
          </p:cNvPr>
          <p:cNvSpPr txBox="1"/>
          <p:nvPr/>
        </p:nvSpPr>
        <p:spPr>
          <a:xfrm>
            <a:off x="4512944" y="4689261"/>
            <a:ext cx="4500563" cy="101566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000" dirty="0">
                <a:latin typeface="+mn-lt"/>
              </a:rPr>
              <a:t>Only interviewers see this – and app will restart!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63CB036-E070-4833-B1EE-0C0D34ED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034257"/>
            <a:ext cx="708977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Interviewers confirm assignment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82A8401C-53E0-44DF-8EF8-8F696D5E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4580" name="Picture 8" descr="http://www.byui.edu/Images/disability_services/step4-resized200x209.png">
            <a:extLst>
              <a:ext uri="{FF2B5EF4-FFF2-40B4-BE49-F238E27FC236}">
                <a16:creationId xmlns:a16="http://schemas.microsoft.com/office/drawing/2014/main" id="{D42963DA-F4F5-4FE1-88CB-89AA846D3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445" y="69851"/>
            <a:ext cx="933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592599-B2B4-43B9-A4A3-7AD324C4B113}"/>
              </a:ext>
            </a:extLst>
          </p:cNvPr>
          <p:cNvSpPr txBox="1"/>
          <p:nvPr/>
        </p:nvSpPr>
        <p:spPr>
          <a:xfrm>
            <a:off x="3083718" y="1643857"/>
            <a:ext cx="613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From interviewer main menu, choose option 1:</a:t>
            </a:r>
          </a:p>
        </p:txBody>
      </p:sp>
      <p:cxnSp>
        <p:nvCxnSpPr>
          <p:cNvPr id="24582" name="Straight Connector 17">
            <a:extLst>
              <a:ext uri="{FF2B5EF4-FFF2-40B4-BE49-F238E27FC236}">
                <a16:creationId xmlns:a16="http://schemas.microsoft.com/office/drawing/2014/main" id="{D3589FE3-E789-4455-BD52-76A169E5AD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41369" y="3020878"/>
            <a:ext cx="5486400" cy="0"/>
          </a:xfrm>
          <a:prstGeom prst="line">
            <a:avLst/>
          </a:prstGeom>
          <a:noFill/>
          <a:ln w="28575" algn="ctr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6F5630-68A4-4259-BB4B-8C83AC43BE0D}"/>
              </a:ext>
            </a:extLst>
          </p:cNvPr>
          <p:cNvSpPr txBox="1"/>
          <p:nvPr/>
        </p:nvSpPr>
        <p:spPr>
          <a:xfrm>
            <a:off x="3124200" y="5013268"/>
            <a:ext cx="598217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600" dirty="0">
                <a:latin typeface="+mn-lt"/>
              </a:rPr>
              <a:t>Confirm all households assigned are listed. If so, </a:t>
            </a:r>
            <a:r>
              <a:rPr lang="en-US" sz="3600" dirty="0">
                <a:solidFill>
                  <a:srgbClr val="FF0000"/>
                </a:solidFill>
                <a:latin typeface="+mn-lt"/>
              </a:rPr>
              <a:t>SUCCESS!! </a:t>
            </a:r>
            <a:r>
              <a:rPr lang="en-US" sz="3600" dirty="0">
                <a:solidFill>
                  <a:srgbClr val="1E4ABD"/>
                </a:solidFill>
                <a:latin typeface="+mn-lt"/>
              </a:rPr>
              <a:t>SUCCESS!!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200C58-6F1B-4904-B119-E1298B88313A}"/>
              </a:ext>
            </a:extLst>
          </p:cNvPr>
          <p:cNvGrpSpPr/>
          <p:nvPr/>
        </p:nvGrpSpPr>
        <p:grpSpPr>
          <a:xfrm>
            <a:off x="130175" y="1643857"/>
            <a:ext cx="2953543" cy="4299743"/>
            <a:chOff x="320675" y="1612902"/>
            <a:chExt cx="2651125" cy="41547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0367D32-F9E0-4618-937B-A76BE9CA2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675" y="1612902"/>
              <a:ext cx="2651125" cy="415474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45B1C5-AABB-42B0-98FD-9A27E2F33535}"/>
                </a:ext>
              </a:extLst>
            </p:cNvPr>
            <p:cNvSpPr/>
            <p:nvPr/>
          </p:nvSpPr>
          <p:spPr>
            <a:xfrm>
              <a:off x="320675" y="2562488"/>
              <a:ext cx="220980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D630818-2672-457B-A725-76E6727300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1" t="19703" r="3811" b="4605"/>
          <a:stretch/>
        </p:blipFill>
        <p:spPr>
          <a:xfrm>
            <a:off x="4179568" y="3106287"/>
            <a:ext cx="3810001" cy="1867292"/>
          </a:xfrm>
          <a:prstGeom prst="rect">
            <a:avLst/>
          </a:prstGeom>
          <a:ln w="12700">
            <a:solidFill>
              <a:schemeClr val="accent3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A1E39B-0A26-42AE-ACBB-23F833910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18" y="2094218"/>
            <a:ext cx="2847763" cy="76727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3824722-4823-464A-81F4-F41192695284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592050" y="2477855"/>
            <a:ext cx="1927668" cy="345875"/>
          </a:xfrm>
          <a:prstGeom prst="curvedConnector3">
            <a:avLst>
              <a:gd name="adj1" fmla="val 541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C18292A-2105-48FF-BCE6-80EE49B1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86" y="990600"/>
            <a:ext cx="7089775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Practice time!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9EF3DD60-98C1-40D5-80D8-BD50661F0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8CBF85-1D30-430D-BFED-BB39EE1871B7}"/>
              </a:ext>
            </a:extLst>
          </p:cNvPr>
          <p:cNvSpPr txBox="1"/>
          <p:nvPr/>
        </p:nvSpPr>
        <p:spPr>
          <a:xfrm>
            <a:off x="165100" y="1766488"/>
            <a:ext cx="44402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Supervisors should assign ONE household per interviewer (include self!) for their </a:t>
            </a:r>
            <a:r>
              <a:rPr lang="en-US" sz="2800" b="1" dirty="0">
                <a:latin typeface="+mn-lt"/>
              </a:rPr>
              <a:t>first cluster</a:t>
            </a:r>
            <a:r>
              <a:rPr lang="en-US" sz="2800" dirty="0">
                <a:latin typeface="+mn-lt"/>
              </a:rPr>
              <a:t>. </a:t>
            </a:r>
          </a:p>
        </p:txBody>
      </p:sp>
      <p:pic>
        <p:nvPicPr>
          <p:cNvPr id="25607" name="Picture 2" descr="http://iconicpatterns.com/wp-content/uploads/fist-pump-baby-give-up-habits.jpg">
            <a:extLst>
              <a:ext uri="{FF2B5EF4-FFF2-40B4-BE49-F238E27FC236}">
                <a16:creationId xmlns:a16="http://schemas.microsoft.com/office/drawing/2014/main" id="{92DDA2A8-76E0-48B8-9823-6F4FF314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3909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395E67-0E65-477E-A0F8-79E11178BB69}"/>
              </a:ext>
            </a:extLst>
          </p:cNvPr>
          <p:cNvSpPr txBox="1"/>
          <p:nvPr/>
        </p:nvSpPr>
        <p:spPr>
          <a:xfrm>
            <a:off x="5607050" y="5008086"/>
            <a:ext cx="2235200" cy="706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latin typeface="+mn-lt"/>
              </a:rPr>
              <a:t>Go for it!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EE512-5FF7-47A5-9057-9D91C3E1AAE8}"/>
              </a:ext>
            </a:extLst>
          </p:cNvPr>
          <p:cNvSpPr txBox="1"/>
          <p:nvPr/>
        </p:nvSpPr>
        <p:spPr>
          <a:xfrm>
            <a:off x="284163" y="3582370"/>
            <a:ext cx="4321175" cy="240065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000" dirty="0">
                <a:latin typeface="+mn-lt"/>
              </a:rPr>
              <a:t>Team  1 = Cluster 001</a:t>
            </a:r>
          </a:p>
          <a:p>
            <a:pPr>
              <a:defRPr/>
            </a:pPr>
            <a:r>
              <a:rPr lang="en-US" sz="3000" dirty="0">
                <a:latin typeface="+mn-lt"/>
              </a:rPr>
              <a:t>Team  2 = Cluster 002</a:t>
            </a:r>
          </a:p>
          <a:p>
            <a:pPr>
              <a:defRPr/>
            </a:pPr>
            <a:r>
              <a:rPr lang="en-US" sz="3000" dirty="0">
                <a:latin typeface="+mn-lt"/>
              </a:rPr>
              <a:t>Team  3 = Cluster 003…</a:t>
            </a:r>
          </a:p>
          <a:p>
            <a:pPr>
              <a:defRPr/>
            </a:pPr>
            <a:endParaRPr lang="en-US" sz="3000" dirty="0"/>
          </a:p>
          <a:p>
            <a:pPr>
              <a:defRPr/>
            </a:pPr>
            <a:r>
              <a:rPr lang="en-US" sz="3000" dirty="0"/>
              <a:t>Team 10 = Cluster 010…</a:t>
            </a:r>
            <a:endParaRPr lang="en-US" sz="30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2C8F28B-0E4F-458E-991B-8CB24DEA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14400"/>
            <a:ext cx="8461375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Assigning Households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FDB2AFD2-BB91-4CE6-908A-006B2B1F2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C158D-26CC-475E-95A0-BE81D96C9C78}"/>
              </a:ext>
            </a:extLst>
          </p:cNvPr>
          <p:cNvSpPr txBox="1"/>
          <p:nvPr/>
        </p:nvSpPr>
        <p:spPr>
          <a:xfrm>
            <a:off x="1752600" y="1652366"/>
            <a:ext cx="7315200" cy="4811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Assigning households to each of the interviewers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Manage and track workload among team properly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Before work can begin in a cluster, the households must be assigned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Supervisors assign households to be completed by interviewers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Supervisor assigns, sends to interviewers over Bluetooth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EAF09-DFD1-4B26-B600-577D87FAE827}"/>
              </a:ext>
            </a:extLst>
          </p:cNvPr>
          <p:cNvSpPr txBox="1"/>
          <p:nvPr/>
        </p:nvSpPr>
        <p:spPr>
          <a:xfrm>
            <a:off x="304800" y="1639114"/>
            <a:ext cx="1371600" cy="43806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sz="2800" dirty="0">
                <a:solidFill>
                  <a:srgbClr val="C2113A"/>
                </a:solidFill>
                <a:latin typeface="+mn-lt"/>
              </a:rPr>
              <a:t>What?</a:t>
            </a:r>
          </a:p>
          <a:p>
            <a:pPr>
              <a:spcAft>
                <a:spcPts val="400"/>
              </a:spcAft>
              <a:defRPr/>
            </a:pPr>
            <a:endParaRPr lang="en-US" sz="2800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2800" dirty="0">
                <a:solidFill>
                  <a:srgbClr val="C2113A"/>
                </a:solidFill>
                <a:latin typeface="+mn-lt"/>
              </a:rPr>
              <a:t>Why?</a:t>
            </a:r>
          </a:p>
          <a:p>
            <a:pPr>
              <a:spcAft>
                <a:spcPts val="400"/>
              </a:spcAft>
              <a:defRPr/>
            </a:pPr>
            <a:endParaRPr lang="en-US" sz="2800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2800" dirty="0">
                <a:solidFill>
                  <a:srgbClr val="C2113A"/>
                </a:solidFill>
                <a:latin typeface="+mn-lt"/>
              </a:rPr>
              <a:t>When?</a:t>
            </a:r>
          </a:p>
          <a:p>
            <a:pPr>
              <a:spcAft>
                <a:spcPts val="400"/>
              </a:spcAft>
              <a:defRPr/>
            </a:pPr>
            <a:endParaRPr lang="en-US" sz="2800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2800" dirty="0">
                <a:solidFill>
                  <a:srgbClr val="C2113A"/>
                </a:solidFill>
                <a:latin typeface="+mn-lt"/>
              </a:rPr>
              <a:t>Who?</a:t>
            </a:r>
          </a:p>
          <a:p>
            <a:pPr>
              <a:spcAft>
                <a:spcPts val="400"/>
              </a:spcAft>
              <a:defRPr/>
            </a:pPr>
            <a:endParaRPr lang="en-US" sz="2800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2800" dirty="0">
                <a:solidFill>
                  <a:srgbClr val="C2113A"/>
                </a:solidFill>
                <a:latin typeface="+mn-lt"/>
              </a:rPr>
              <a:t>How?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A0593D-18B9-41D1-8748-BA605A0EC94C}"/>
              </a:ext>
            </a:extLst>
          </p:cNvPr>
          <p:cNvCxnSpPr/>
          <p:nvPr/>
        </p:nvCxnSpPr>
        <p:spPr>
          <a:xfrm>
            <a:off x="228600" y="1570664"/>
            <a:ext cx="86868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08765CE-C461-4E78-9889-54F147F8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990600"/>
            <a:ext cx="846137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Steps in assigning households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E28318D3-27B5-4C2E-820C-10C4AC6DB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9F79B-C264-4079-A484-C689BAC0C893}"/>
              </a:ext>
            </a:extLst>
          </p:cNvPr>
          <p:cNvSpPr txBox="1"/>
          <p:nvPr/>
        </p:nvSpPr>
        <p:spPr>
          <a:xfrm>
            <a:off x="1274763" y="2084434"/>
            <a:ext cx="7869237" cy="3518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/>
            </a:pPr>
            <a:r>
              <a:rPr lang="en-US" sz="3000" dirty="0">
                <a:latin typeface="+mn-lt"/>
              </a:rPr>
              <a:t>Supervisor assigns households on their tablet</a:t>
            </a:r>
          </a:p>
          <a:p>
            <a:pPr>
              <a:spcAft>
                <a:spcPts val="800"/>
              </a:spcAft>
              <a:defRPr/>
            </a:pPr>
            <a:endParaRPr lang="en-US" sz="3600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en-US" sz="3000" dirty="0">
                <a:latin typeface="+mn-lt"/>
              </a:rPr>
              <a:t>Interviewers prepare to receive household assignment; supervisors send updates</a:t>
            </a:r>
          </a:p>
          <a:p>
            <a:pPr>
              <a:spcAft>
                <a:spcPts val="800"/>
              </a:spcAft>
              <a:defRPr/>
            </a:pPr>
            <a:endParaRPr lang="en-US" sz="4000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en-US" sz="3000" dirty="0">
                <a:latin typeface="+mn-lt"/>
              </a:rPr>
              <a:t>Interviewers confirm assignment on their tablets</a:t>
            </a:r>
          </a:p>
        </p:txBody>
      </p:sp>
      <p:pic>
        <p:nvPicPr>
          <p:cNvPr id="7173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CD450C1A-A76C-47F3-8750-53DD7D22B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1638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C3A5697A-9755-4C15-8E1C-E3C2FC9C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0" y="3348590"/>
            <a:ext cx="9477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1C0EC3AB-EB86-45DF-BCAD-D6F0337E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0" y="4879975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70D04E-64EE-4209-A679-17913DE971D2}"/>
              </a:ext>
            </a:extLst>
          </p:cNvPr>
          <p:cNvCxnSpPr/>
          <p:nvPr/>
        </p:nvCxnSpPr>
        <p:spPr>
          <a:xfrm>
            <a:off x="228600" y="1600200"/>
            <a:ext cx="86868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6681D3C-A244-49C4-AC52-42825834D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012185"/>
            <a:ext cx="7785631" cy="6096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chemeClr val="accent6"/>
                </a:solidFill>
              </a:rPr>
              <a:t>Fieldwork Flow – Assign Households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D6D280-B981-4AD9-885A-2D1ACC9C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61" y="1801050"/>
            <a:ext cx="3036887" cy="857250"/>
          </a:xfrm>
          <a:prstGeom prst="rect">
            <a:avLst/>
          </a:prstGeom>
          <a:noFill/>
          <a:ln w="28575">
            <a:solidFill>
              <a:srgbClr val="E10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Arrive in cluster, Identify households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D48200-DE2C-47A2-A21F-33395E1C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2743200"/>
            <a:ext cx="3048000" cy="838963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  <a:miter lim="800000"/>
            <a:headEnd/>
            <a:tailEnd/>
          </a:ln>
          <a:ex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Supervisor assigns households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E0D411-FC6C-4896-B9DD-A519924E3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3667063"/>
            <a:ext cx="3048000" cy="1122216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 HHs, identify eligible individuals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2F471B-1C9E-47F1-A35C-0C00F3446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4874179"/>
            <a:ext cx="3067050" cy="1123394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Interviewer A assigns modules to Interviewer B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1489BAC-1459-4F3F-B336-EBBB567D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1" y="1801050"/>
            <a:ext cx="3036888" cy="1219199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Interviewers carry out module interviews, collect height/weight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06316F1-083A-48DE-9DA0-E71B45A09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2" y="3183388"/>
            <a:ext cx="3055937" cy="800100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Interviewers send data to supervisor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04882B1-9C84-4F53-8039-2C040270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2" y="4179318"/>
            <a:ext cx="3055937" cy="78422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Team resolves structural problems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D40EB47-18A1-4A2E-A52D-475823FA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5159373"/>
            <a:ext cx="3044825" cy="8382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Supervisor submits data to central office</a:t>
            </a:r>
          </a:p>
        </p:txBody>
      </p:sp>
      <p:cxnSp>
        <p:nvCxnSpPr>
          <p:cNvPr id="27659" name="Straight Arrow Connector 19">
            <a:extLst>
              <a:ext uri="{FF2B5EF4-FFF2-40B4-BE49-F238E27FC236}">
                <a16:creationId xmlns:a16="http://schemas.microsoft.com/office/drawing/2014/main" id="{A6EA4C35-9187-4AEE-966C-14E59544D7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7600" y="1801050"/>
            <a:ext cx="0" cy="419652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Straight Arrow Connector 22">
            <a:extLst>
              <a:ext uri="{FF2B5EF4-FFF2-40B4-BE49-F238E27FC236}">
                <a16:creationId xmlns:a16="http://schemas.microsoft.com/office/drawing/2014/main" id="{15605B41-3FB1-478D-9718-36579719D5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1801050"/>
            <a:ext cx="0" cy="419652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Straight Arrow Connector 23">
            <a:extLst>
              <a:ext uri="{FF2B5EF4-FFF2-40B4-BE49-F238E27FC236}">
                <a16:creationId xmlns:a16="http://schemas.microsoft.com/office/drawing/2014/main" id="{9473615B-E0E6-427F-A5F1-9A6D828CC8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0" y="1801050"/>
            <a:ext cx="1227139" cy="4196524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009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D96255A-A670-438C-ACAD-98236382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989013"/>
            <a:ext cx="853757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Supervisor Assigns Households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0B2BEA6A-6398-4B6E-BA57-FB93D6994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0244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9A59AB0F-27F4-4F84-AB9A-3418BE396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90004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751A9E-CB4C-4342-AA3A-ACF85F07153A}"/>
              </a:ext>
            </a:extLst>
          </p:cNvPr>
          <p:cNvSpPr txBox="1"/>
          <p:nvPr/>
        </p:nvSpPr>
        <p:spPr>
          <a:xfrm>
            <a:off x="234950" y="1644753"/>
            <a:ext cx="6546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From supervisor main menu, choose option 2: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812CC-6CEF-439C-873E-C112EE6B47DE}"/>
              </a:ext>
            </a:extLst>
          </p:cNvPr>
          <p:cNvSpPr txBox="1"/>
          <p:nvPr/>
        </p:nvSpPr>
        <p:spPr>
          <a:xfrm>
            <a:off x="2729948" y="5418435"/>
            <a:ext cx="6414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System </a:t>
            </a:r>
            <a:r>
              <a:rPr lang="en-US" sz="2400" dirty="0"/>
              <a:t>enters the </a:t>
            </a:r>
            <a:r>
              <a:rPr lang="en-US" sz="2400" dirty="0">
                <a:latin typeface="+mn-lt"/>
              </a:rPr>
              <a:t>household assignment listing…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545358-5D81-4183-A6B4-6BEFDB29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67" y="2141004"/>
            <a:ext cx="6248433" cy="32774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1F702B-7E83-46DC-9AE5-6F3C7CAA35F9}"/>
              </a:ext>
            </a:extLst>
          </p:cNvPr>
          <p:cNvSpPr/>
          <p:nvPr/>
        </p:nvSpPr>
        <p:spPr>
          <a:xfrm>
            <a:off x="1524000" y="4267200"/>
            <a:ext cx="6400800" cy="1151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>
            <a:extLst>
              <a:ext uri="{FF2B5EF4-FFF2-40B4-BE49-F238E27FC236}">
                <a16:creationId xmlns:a16="http://schemas.microsoft.com/office/drawing/2014/main" id="{4CC68084-0F29-4F52-926D-4E36FA12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7" y="1028286"/>
            <a:ext cx="853757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Supervisor Assigns Households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BA7317B4-4E2E-43CA-BCB4-7231B69FE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1269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94F8DC27-307B-45CB-9AAD-6994ADAF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096" y="102774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D35A84-D7E6-4AE7-9454-2E858B9405AB}"/>
              </a:ext>
            </a:extLst>
          </p:cNvPr>
          <p:cNvSpPr txBox="1"/>
          <p:nvPr/>
        </p:nvSpPr>
        <p:spPr>
          <a:xfrm rot="16200000">
            <a:off x="-1873483" y="3462156"/>
            <a:ext cx="4781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Household Assignment Listing: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C97038-BD37-4266-9396-47EEE46D92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137"/>
          <a:stretch/>
        </p:blipFill>
        <p:spPr>
          <a:xfrm>
            <a:off x="1295400" y="1667703"/>
            <a:ext cx="4457700" cy="40338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751B88-B70B-4114-B65C-A7A54093727D}"/>
              </a:ext>
            </a:extLst>
          </p:cNvPr>
          <p:cNvSpPr/>
          <p:nvPr/>
        </p:nvSpPr>
        <p:spPr>
          <a:xfrm>
            <a:off x="1981200" y="3300549"/>
            <a:ext cx="1219200" cy="2338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A872E-5F4E-4A56-B9B0-00039E424D23}"/>
              </a:ext>
            </a:extLst>
          </p:cNvPr>
          <p:cNvSpPr/>
          <p:nvPr/>
        </p:nvSpPr>
        <p:spPr>
          <a:xfrm>
            <a:off x="3524250" y="3300549"/>
            <a:ext cx="1581150" cy="233825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FB033-CA64-43CB-A602-6C5E08D774AB}"/>
              </a:ext>
            </a:extLst>
          </p:cNvPr>
          <p:cNvSpPr/>
          <p:nvPr/>
        </p:nvSpPr>
        <p:spPr>
          <a:xfrm>
            <a:off x="1419225" y="3300549"/>
            <a:ext cx="409575" cy="233825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8EEEE-CDD0-4E83-85DC-57B837CA8215}"/>
              </a:ext>
            </a:extLst>
          </p:cNvPr>
          <p:cNvSpPr txBox="1"/>
          <p:nvPr/>
        </p:nvSpPr>
        <p:spPr>
          <a:xfrm>
            <a:off x="6582150" y="1743054"/>
            <a:ext cx="2532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Household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C4AC2-CA91-406D-8634-1622FF223827}"/>
              </a:ext>
            </a:extLst>
          </p:cNvPr>
          <p:cNvSpPr txBox="1"/>
          <p:nvPr/>
        </p:nvSpPr>
        <p:spPr>
          <a:xfrm>
            <a:off x="6582150" y="3207568"/>
            <a:ext cx="2427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Assigned Interviewer 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31CB6-A722-4AA4-87E5-14538F7B22A2}"/>
              </a:ext>
            </a:extLst>
          </p:cNvPr>
          <p:cNvSpPr txBox="1"/>
          <p:nvPr/>
        </p:nvSpPr>
        <p:spPr>
          <a:xfrm>
            <a:off x="6624195" y="4831961"/>
            <a:ext cx="2479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Household 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CB6120-382B-4488-8F70-E722D9DC915E}"/>
              </a:ext>
            </a:extLst>
          </p:cNvPr>
          <p:cNvSpPr txBox="1"/>
          <p:nvPr/>
        </p:nvSpPr>
        <p:spPr>
          <a:xfrm>
            <a:off x="2225303" y="5608508"/>
            <a:ext cx="644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latin typeface="+mn-lt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011A7-1F3C-41F1-934A-686118755201}"/>
              </a:ext>
            </a:extLst>
          </p:cNvPr>
          <p:cNvSpPr txBox="1"/>
          <p:nvPr/>
        </p:nvSpPr>
        <p:spPr>
          <a:xfrm>
            <a:off x="1295400" y="5608508"/>
            <a:ext cx="644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7030A0"/>
                </a:solidFill>
                <a:latin typeface="+mn-lt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BD3EA-E63D-4128-A2F4-F289B6622826}"/>
              </a:ext>
            </a:extLst>
          </p:cNvPr>
          <p:cNvSpPr txBox="1"/>
          <p:nvPr/>
        </p:nvSpPr>
        <p:spPr>
          <a:xfrm>
            <a:off x="4018495" y="5608508"/>
            <a:ext cx="585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B0F0"/>
                </a:solidFill>
                <a:latin typeface="+mn-lt"/>
              </a:rPr>
              <a:t>C</a:t>
            </a:r>
            <a:endParaRPr lang="en-US" sz="28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C840C-7C88-4F91-9512-BD55056C8734}"/>
              </a:ext>
            </a:extLst>
          </p:cNvPr>
          <p:cNvSpPr txBox="1"/>
          <p:nvPr/>
        </p:nvSpPr>
        <p:spPr>
          <a:xfrm>
            <a:off x="6137335" y="3300549"/>
            <a:ext cx="644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latin typeface="+mn-lt"/>
              </a:rPr>
              <a:t>B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C13C87-2995-45CF-AFD8-C2251DE79705}"/>
              </a:ext>
            </a:extLst>
          </p:cNvPr>
          <p:cNvSpPr txBox="1"/>
          <p:nvPr/>
        </p:nvSpPr>
        <p:spPr>
          <a:xfrm>
            <a:off x="6107518" y="1896943"/>
            <a:ext cx="644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7030A0"/>
                </a:solidFill>
                <a:latin typeface="+mn-lt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43D63-8F6F-4579-8EFF-2FBF844ECCDB}"/>
              </a:ext>
            </a:extLst>
          </p:cNvPr>
          <p:cNvSpPr txBox="1"/>
          <p:nvPr/>
        </p:nvSpPr>
        <p:spPr>
          <a:xfrm>
            <a:off x="6128541" y="4831961"/>
            <a:ext cx="644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B0F0"/>
                </a:solidFill>
                <a:latin typeface="+mn-lt"/>
              </a:rPr>
              <a:t>C</a:t>
            </a:r>
            <a:endParaRPr lang="en-US" sz="2800" b="1" dirty="0">
              <a:solidFill>
                <a:srgbClr val="00B0F0"/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90DFB9-6807-48F2-9190-F39078A06721}"/>
              </a:ext>
            </a:extLst>
          </p:cNvPr>
          <p:cNvCxnSpPr>
            <a:cxnSpLocks/>
          </p:cNvCxnSpPr>
          <p:nvPr/>
        </p:nvCxnSpPr>
        <p:spPr>
          <a:xfrm>
            <a:off x="6019800" y="1591504"/>
            <a:ext cx="0" cy="503789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>
            <a:extLst>
              <a:ext uri="{FF2B5EF4-FFF2-40B4-BE49-F238E27FC236}">
                <a16:creationId xmlns:a16="http://schemas.microsoft.com/office/drawing/2014/main" id="{8A52CA55-18AD-458D-A5DB-DA018BC9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2" y="1066800"/>
            <a:ext cx="8537575" cy="609600"/>
          </a:xfrm>
        </p:spPr>
        <p:txBody>
          <a:bodyPr/>
          <a:lstStyle/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Supervisor Assigns Households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8097D7DB-843C-412E-9459-0874D958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3317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F9DE42DD-9DD4-45A4-A491-6895FE44F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745" y="8604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CB3437-69FB-4443-A38F-95F921464776}"/>
              </a:ext>
            </a:extLst>
          </p:cNvPr>
          <p:cNvSpPr txBox="1"/>
          <p:nvPr/>
        </p:nvSpPr>
        <p:spPr>
          <a:xfrm>
            <a:off x="357186" y="5053823"/>
            <a:ext cx="3459106" cy="83099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Click on household you want to assign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9F56D9-3C20-4FDC-A945-D874911D0E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137"/>
          <a:stretch/>
        </p:blipFill>
        <p:spPr>
          <a:xfrm>
            <a:off x="304799" y="1600200"/>
            <a:ext cx="3563881" cy="32250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6DCE63-6EF8-4C1F-A252-501F4DBBB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727" y="1590675"/>
            <a:ext cx="3903579" cy="152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F98068-85D8-4DA2-82AF-30F19BF2EE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671"/>
          <a:stretch/>
        </p:blipFill>
        <p:spPr>
          <a:xfrm>
            <a:off x="5261372" y="3200400"/>
            <a:ext cx="2842419" cy="1771573"/>
          </a:xfrm>
          <a:prstGeom prst="rect">
            <a:avLst/>
          </a:prstGeom>
          <a:ln>
            <a:solidFill>
              <a:srgbClr val="E10040"/>
            </a:solidFill>
          </a:ln>
        </p:spPr>
      </p:pic>
      <p:cxnSp>
        <p:nvCxnSpPr>
          <p:cNvPr id="13323" name="Elbow Connector 17">
            <a:extLst>
              <a:ext uri="{FF2B5EF4-FFF2-40B4-BE49-F238E27FC236}">
                <a16:creationId xmlns:a16="http://schemas.microsoft.com/office/drawing/2014/main" id="{020D186A-4FD2-4561-8BDD-517897FA881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86739" y="1856547"/>
            <a:ext cx="2332861" cy="1109445"/>
          </a:xfrm>
          <a:prstGeom prst="bentConnector3">
            <a:avLst>
              <a:gd name="adj1" fmla="val 514"/>
            </a:avLst>
          </a:prstGeom>
          <a:noFill/>
          <a:ln w="38100" algn="ctr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5980B9-EE63-4A6F-BADE-AEE236B0B469}"/>
              </a:ext>
            </a:extLst>
          </p:cNvPr>
          <p:cNvSpPr/>
          <p:nvPr/>
        </p:nvSpPr>
        <p:spPr>
          <a:xfrm>
            <a:off x="409575" y="2965992"/>
            <a:ext cx="2943225" cy="338355"/>
          </a:xfrm>
          <a:prstGeom prst="rect">
            <a:avLst/>
          </a:prstGeom>
          <a:noFill/>
          <a:ln w="28575">
            <a:solidFill>
              <a:srgbClr val="E10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BB8BC3-5A62-4D7E-939F-AD1B1F14535C}"/>
              </a:ext>
            </a:extLst>
          </p:cNvPr>
          <p:cNvSpPr/>
          <p:nvPr/>
        </p:nvSpPr>
        <p:spPr>
          <a:xfrm>
            <a:off x="4655819" y="2081536"/>
            <a:ext cx="1545721" cy="460811"/>
          </a:xfrm>
          <a:prstGeom prst="rect">
            <a:avLst/>
          </a:prstGeom>
          <a:noFill/>
          <a:ln w="28575">
            <a:solidFill>
              <a:srgbClr val="E10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17">
            <a:extLst>
              <a:ext uri="{FF2B5EF4-FFF2-40B4-BE49-F238E27FC236}">
                <a16:creationId xmlns:a16="http://schemas.microsoft.com/office/drawing/2014/main" id="{607085C4-CB29-438A-82F5-504E5A530F40}"/>
              </a:ext>
            </a:extLst>
          </p:cNvPr>
          <p:cNvCxnSpPr>
            <a:cxnSpLocks noChangeShapeType="1"/>
            <a:stCxn id="30" idx="3"/>
            <a:endCxn id="3" idx="0"/>
          </p:cNvCxnSpPr>
          <p:nvPr/>
        </p:nvCxnSpPr>
        <p:spPr bwMode="auto">
          <a:xfrm>
            <a:off x="6201540" y="2311942"/>
            <a:ext cx="481042" cy="888458"/>
          </a:xfrm>
          <a:prstGeom prst="bentConnector2">
            <a:avLst/>
          </a:prstGeom>
          <a:noFill/>
          <a:ln w="38100" algn="ctr">
            <a:solidFill>
              <a:srgbClr val="E10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906DBB-A288-492D-8CA3-C32974948A90}"/>
              </a:ext>
            </a:extLst>
          </p:cNvPr>
          <p:cNvSpPr txBox="1"/>
          <p:nvPr/>
        </p:nvSpPr>
        <p:spPr>
          <a:xfrm>
            <a:off x="5029200" y="5058437"/>
            <a:ext cx="3459106" cy="83099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Click on interviewer you want to assign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714006C-AACB-428B-A191-5F05280E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1060795"/>
            <a:ext cx="8537575" cy="6096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accent6"/>
                </a:solidFill>
              </a:rPr>
              <a:t>Supervisor Assigns Households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BB92E2DB-DE19-49C0-A1D5-5ACB37FA0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4340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0CD72B98-26E9-4644-B76C-5709FF0D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7" y="98712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3A29C0-FF49-4D13-8F2C-C962E3FEDD04}"/>
              </a:ext>
            </a:extLst>
          </p:cNvPr>
          <p:cNvSpPr txBox="1"/>
          <p:nvPr/>
        </p:nvSpPr>
        <p:spPr>
          <a:xfrm>
            <a:off x="409575" y="1600200"/>
            <a:ext cx="8201025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>
                <a:latin typeface="+mn-lt"/>
              </a:rPr>
              <a:t>Household Assignment Listing Updated: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70C0BA-C46E-4FF3-80DA-4B9F1DB5C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92" y="2121217"/>
            <a:ext cx="4116154" cy="3729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960B8D-DF82-4390-AE7B-A00BC0A1A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2321305"/>
            <a:ext cx="2238375" cy="1664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6CAAB1-8433-47B2-B656-26BED0A4E9DE}"/>
              </a:ext>
            </a:extLst>
          </p:cNvPr>
          <p:cNvSpPr txBox="1"/>
          <p:nvPr/>
        </p:nvSpPr>
        <p:spPr>
          <a:xfrm>
            <a:off x="5151494" y="4220272"/>
            <a:ext cx="3459106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Double check the household assignments you just did!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202E1C-9A65-4F33-AF22-E4160B53D23F}"/>
              </a:ext>
            </a:extLst>
          </p:cNvPr>
          <p:cNvSpPr txBox="1"/>
          <p:nvPr/>
        </p:nvSpPr>
        <p:spPr>
          <a:xfrm>
            <a:off x="152400" y="1600200"/>
            <a:ext cx="899160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Bluetooth is a wireless option for sharing data over a short distance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FTF PBS uses Bluetooth to transfer data within each team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Each tablet has Bluetooth built in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Used for assigning households, submitting data to supervisor, sharing modules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i="1" dirty="0">
                <a:latin typeface="+mn-lt"/>
              </a:rPr>
              <a:t>Sender </a:t>
            </a:r>
            <a:r>
              <a:rPr lang="en-US" sz="2800" dirty="0">
                <a:latin typeface="+mn-lt"/>
              </a:rPr>
              <a:t>and </a:t>
            </a:r>
            <a:r>
              <a:rPr lang="en-US" sz="2800" i="1" dirty="0">
                <a:latin typeface="+mn-lt"/>
              </a:rPr>
              <a:t>receiver </a:t>
            </a:r>
            <a:r>
              <a:rPr lang="en-US" sz="2800" dirty="0">
                <a:latin typeface="+mn-lt"/>
              </a:rPr>
              <a:t>in each transfer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One connection/transfer at a time!</a:t>
            </a:r>
            <a:endParaRPr lang="en-US" sz="2800" dirty="0">
              <a:latin typeface="+mn-lt"/>
            </a:endParaRPr>
          </a:p>
        </p:txBody>
      </p:sp>
      <p:sp>
        <p:nvSpPr>
          <p:cNvPr id="18434" name="Rectangle 5">
            <a:extLst>
              <a:ext uri="{FF2B5EF4-FFF2-40B4-BE49-F238E27FC236}">
                <a16:creationId xmlns:a16="http://schemas.microsoft.com/office/drawing/2014/main" id="{9F3429FD-1E76-41B4-8C56-342F69F3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8435" name="Picture 8" descr="https://upload.wikimedia.org/wikipedia/commons/thumb/d/da/Bluetooth.svg/2000px-Bluetooth.svg.png">
            <a:extLst>
              <a:ext uri="{FF2B5EF4-FFF2-40B4-BE49-F238E27FC236}">
                <a16:creationId xmlns:a16="http://schemas.microsoft.com/office/drawing/2014/main" id="{FEAD12DB-697E-425D-865E-C6C5D523A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390934"/>
            <a:ext cx="936625" cy="141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itle 5">
            <a:extLst>
              <a:ext uri="{FF2B5EF4-FFF2-40B4-BE49-F238E27FC236}">
                <a16:creationId xmlns:a16="http://schemas.microsoft.com/office/drawing/2014/main" id="{00F7264D-B8EA-41EF-B728-3480401A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14400"/>
            <a:ext cx="8305800" cy="609600"/>
          </a:xfrm>
        </p:spPr>
        <p:txBody>
          <a:bodyPr/>
          <a:lstStyle/>
          <a:p>
            <a:pPr algn="ctr"/>
            <a:r>
              <a:rPr lang="en-US" altLang="en-US" sz="4400" dirty="0">
                <a:solidFill>
                  <a:schemeClr val="accent6"/>
                </a:solidFill>
              </a:rPr>
              <a:t>Bluetooth Data Transfer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eed the Future-only branded blank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6a9aea-fb0f-4ddd-aff8-712634b7d5fe" xsi:nil="true"/>
    <lcf76f155ced4ddcb4097134ff3c332f xmlns="0d58e8a2-dff7-4492-a987-8cd66a35f019">
      <Terms xmlns="http://schemas.microsoft.com/office/infopath/2007/PartnerControls"/>
    </lcf76f155ced4ddcb4097134ff3c332f>
    <DLVStatus xmlns="0d58e8a2-dff7-4492-a987-8cd66a35f01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3E5F9AA6593439116F79CA10376F1" ma:contentTypeVersion="20" ma:contentTypeDescription="Create a new document." ma:contentTypeScope="" ma:versionID="c539d889cc762f8a68e59efe92c7ac5c">
  <xsd:schema xmlns:xsd="http://www.w3.org/2001/XMLSchema" xmlns:xs="http://www.w3.org/2001/XMLSchema" xmlns:p="http://schemas.microsoft.com/office/2006/metadata/properties" xmlns:ns2="0d58e8a2-dff7-4492-a987-8cd66a35f019" xmlns:ns3="a7a5a0b0-47c5-4056-9505-4cb74804ae11" xmlns:ns4="fa6a9aea-fb0f-4ddd-aff8-712634b7d5fe" targetNamespace="http://schemas.microsoft.com/office/2006/metadata/properties" ma:root="true" ma:fieldsID="e6927e648849a75e1e0218eea730e19d" ns2:_="" ns3:_="" ns4:_="">
    <xsd:import namespace="0d58e8a2-dff7-4492-a987-8cd66a35f019"/>
    <xsd:import namespace="a7a5a0b0-47c5-4056-9505-4cb74804ae11"/>
    <xsd:import namespace="fa6a9aea-fb0f-4ddd-aff8-712634b7d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2:DLV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8e8a2-dff7-4492-a987-8cd66a35f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856f2ee-118d-42e8-91de-064c9a66b6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LVStatus" ma:index="21" nillable="true" ma:displayName="DLV Status" ma:format="Dropdown" ma:internalName="DLVStatus">
      <xsd:simpleType>
        <xsd:restriction base="dms:Choice">
          <xsd:enumeration value="Old Draft"/>
          <xsd:enumeration value="Working Draft"/>
          <xsd:enumeration value="Submitted"/>
          <xsd:enumeration value="USAID Comments"/>
          <xsd:enumeration value="USAID Approv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5a0b0-47c5-4056-9505-4cb74804ae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a9aea-fb0f-4ddd-aff8-712634b7d5f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cdfd5d-0bb3-4f95-b84e-d82436353bd1}" ma:internalName="TaxCatchAll" ma:showField="CatchAllData" ma:web="a7a5a0b0-47c5-4056-9505-4cb74804ae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70FC8C-BC8D-4C34-ABFE-A699810AFBD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C7EA991-41D9-44E6-A2E7-51B5BFA63A74}"/>
</file>

<file path=customXml/itemProps3.xml><?xml version="1.0" encoding="utf-8"?>
<ds:datastoreItem xmlns:ds="http://schemas.openxmlformats.org/officeDocument/2006/customXml" ds:itemID="{38606FCA-89E9-41C5-A099-F8128087B5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Feed_the_Future_Assistance_Presentation_Template (3)</Template>
  <TotalTime>2033</TotalTime>
  <Words>728</Words>
  <Application>Microsoft Office PowerPoint</Application>
  <PresentationFormat>On-screen Show (4:3)</PresentationFormat>
  <Paragraphs>118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Gill Sans MT</vt:lpstr>
      <vt:lpstr>Times</vt:lpstr>
      <vt:lpstr>Content Slides</vt:lpstr>
      <vt:lpstr>Title Slide</vt:lpstr>
      <vt:lpstr>Feed the Future-only branded blank</vt:lpstr>
      <vt:lpstr>Closing Slides</vt:lpstr>
      <vt:lpstr>Assigning Households</vt:lpstr>
      <vt:lpstr>Assigning Households</vt:lpstr>
      <vt:lpstr>Steps in assigning households</vt:lpstr>
      <vt:lpstr>Fieldwork Flow – Assign Households</vt:lpstr>
      <vt:lpstr>Supervisor Assigns Households</vt:lpstr>
      <vt:lpstr>Supervisor Assigns Households</vt:lpstr>
      <vt:lpstr>Supervisor Assigns Households</vt:lpstr>
      <vt:lpstr>Supervisor Assigns Households</vt:lpstr>
      <vt:lpstr>Bluetooth Data Transfer</vt:lpstr>
      <vt:lpstr>Bluetooth Data Transfer</vt:lpstr>
      <vt:lpstr>Interviewer prepare to receive</vt:lpstr>
      <vt:lpstr>Supervisors send updates</vt:lpstr>
      <vt:lpstr>Transmission successful!</vt:lpstr>
      <vt:lpstr>Interviewers confirm assignment</vt:lpstr>
      <vt:lpstr>Practice time!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Dupuis, Genevieve</cp:lastModifiedBy>
  <cp:revision>218</cp:revision>
  <cp:lastPrinted>2004-09-30T16:41:33Z</cp:lastPrinted>
  <dcterms:created xsi:type="dcterms:W3CDTF">2004-09-17T20:07:42Z</dcterms:created>
  <dcterms:modified xsi:type="dcterms:W3CDTF">2018-09-07T15:56:05Z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0x01010011A3E5F9AA6593439116F79CA10376F1</vt:lpwstr>
  </property>
</Properties>
</file>