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slides/slide9.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presentation.xml" ContentType="application/vnd.openxmlformats-officedocument.presentationml.presentation.main+xml"/>
  <Override PartName="/ppt/slides/slide8.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Masters/slideMaster4.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3.xml" ContentType="application/vnd.openxmlformats-officedocument.presentationml.notesSlide+xml"/>
  <Override PartName="/ppt/notesSlides/notesSlide7.xml" ContentType="application/vnd.openxmlformats-officedocument.presentationml.notesSlide+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notesSlides/notesSlide2.xml" ContentType="application/vnd.openxmlformats-officedocument.presentationml.notesSlide+xml"/>
  <Override PartName="/ppt/theme/theme4.xml" ContentType="application/vnd.openxmlformats-officedocument.theme+xml"/>
  <Override PartName="/ppt/theme/theme3.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customXml/itemProps2.xml" ContentType="application/vnd.openxmlformats-officedocument.customXmlProperties+xml"/>
  <Override PartName="/docProps/app.xml" ContentType="application/vnd.openxmlformats-officedocument.extended-properties+xml"/>
  <Override PartName="/customXml/itemProps3.xml" ContentType="application/vnd.openxmlformats-officedocument.customXmlProperties+xml"/>
  <Override PartName="/docProps/core.xml" ContentType="application/vnd.openxmlformats-package.core-properties+xml"/>
  <Override PartName="/customXml/itemProps1.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4"/>
    <p:sldMasterId id="2147483672" r:id="rId5"/>
    <p:sldMasterId id="2147483675" r:id="rId6"/>
    <p:sldMasterId id="2147483677" r:id="rId7"/>
  </p:sldMasterIdLst>
  <p:notesMasterIdLst>
    <p:notesMasterId r:id="rId20"/>
  </p:notesMasterIdLst>
  <p:handoutMasterIdLst>
    <p:handoutMasterId r:id="rId21"/>
  </p:handoutMasterIdLst>
  <p:sldIdLst>
    <p:sldId id="266" r:id="rId8"/>
    <p:sldId id="267" r:id="rId9"/>
    <p:sldId id="270" r:id="rId10"/>
    <p:sldId id="271" r:id="rId11"/>
    <p:sldId id="276" r:id="rId12"/>
    <p:sldId id="269" r:id="rId13"/>
    <p:sldId id="272" r:id="rId14"/>
    <p:sldId id="277" r:id="rId15"/>
    <p:sldId id="274" r:id="rId16"/>
    <p:sldId id="273" r:id="rId17"/>
    <p:sldId id="278" r:id="rId18"/>
    <p:sldId id="275" r:id="rId19"/>
  </p:sldIdLst>
  <p:sldSz cx="9144000" cy="6858000" type="screen4x3"/>
  <p:notesSz cx="7035800" cy="93218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C2113A"/>
    <a:srgbClr val="003366"/>
    <a:srgbClr val="DDDDDD"/>
    <a:srgbClr val="CCCCCC"/>
    <a:srgbClr val="666666"/>
    <a:srgbClr val="1E4ABD"/>
    <a:srgbClr val="E10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78363" autoAdjust="0"/>
  </p:normalViewPr>
  <p:slideViewPr>
    <p:cSldViewPr>
      <p:cViewPr>
        <p:scale>
          <a:sx n="50" d="100"/>
          <a:sy n="50" d="100"/>
        </p:scale>
        <p:origin x="1740"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6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0062D40A-03FB-48FF-9D4D-0C1CC160D4E3}"/>
              </a:ext>
            </a:extLst>
          </p:cNvPr>
          <p:cNvSpPr>
            <a:spLocks noGrp="1" noChangeArrowheads="1"/>
          </p:cNvSpPr>
          <p:nvPr>
            <p:ph type="hdr" sz="quarter"/>
          </p:nvPr>
        </p:nvSpPr>
        <p:spPr bwMode="auto">
          <a:xfrm>
            <a:off x="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24931" name="Rectangle 3">
            <a:extLst>
              <a:ext uri="{FF2B5EF4-FFF2-40B4-BE49-F238E27FC236}">
                <a16:creationId xmlns:a16="http://schemas.microsoft.com/office/drawing/2014/main" id="{269A8488-C866-4038-8520-32579F4CD016}"/>
              </a:ext>
            </a:extLst>
          </p:cNvPr>
          <p:cNvSpPr>
            <a:spLocks noGrp="1" noChangeArrowheads="1"/>
          </p:cNvSpPr>
          <p:nvPr>
            <p:ph type="dt" sz="quarter" idx="1"/>
          </p:nvPr>
        </p:nvSpPr>
        <p:spPr bwMode="auto">
          <a:xfrm>
            <a:off x="396240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24932" name="Rectangle 4">
            <a:extLst>
              <a:ext uri="{FF2B5EF4-FFF2-40B4-BE49-F238E27FC236}">
                <a16:creationId xmlns:a16="http://schemas.microsoft.com/office/drawing/2014/main" id="{68FDFA8D-D96F-4A90-AD88-191DBAF73D0E}"/>
              </a:ext>
            </a:extLst>
          </p:cNvPr>
          <p:cNvSpPr>
            <a:spLocks noGrp="1" noChangeArrowheads="1"/>
          </p:cNvSpPr>
          <p:nvPr>
            <p:ph type="ftr" sz="quarter" idx="2"/>
          </p:nvPr>
        </p:nvSpPr>
        <p:spPr bwMode="auto">
          <a:xfrm>
            <a:off x="0" y="88392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24933" name="Rectangle 5">
            <a:extLst>
              <a:ext uri="{FF2B5EF4-FFF2-40B4-BE49-F238E27FC236}">
                <a16:creationId xmlns:a16="http://schemas.microsoft.com/office/drawing/2014/main" id="{4331A415-371D-40F3-9B69-A820BE7ACE87}"/>
              </a:ext>
            </a:extLst>
          </p:cNvPr>
          <p:cNvSpPr>
            <a:spLocks noGrp="1" noChangeArrowheads="1"/>
          </p:cNvSpPr>
          <p:nvPr>
            <p:ph type="sldNum" sz="quarter" idx="3"/>
          </p:nvPr>
        </p:nvSpPr>
        <p:spPr bwMode="auto">
          <a:xfrm>
            <a:off x="3962400" y="88392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F9490FA-2A37-416D-8C4A-4ED617AC840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B510C8D5-85B5-4E8B-A6BB-674463BBCFEF}"/>
              </a:ext>
            </a:extLst>
          </p:cNvPr>
          <p:cNvSpPr>
            <a:spLocks noGrp="1" noChangeArrowheads="1"/>
          </p:cNvSpPr>
          <p:nvPr>
            <p:ph type="hdr" sz="quarter"/>
          </p:nvPr>
        </p:nvSpPr>
        <p:spPr bwMode="auto">
          <a:xfrm>
            <a:off x="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29027" name="Rectangle 3">
            <a:extLst>
              <a:ext uri="{FF2B5EF4-FFF2-40B4-BE49-F238E27FC236}">
                <a16:creationId xmlns:a16="http://schemas.microsoft.com/office/drawing/2014/main" id="{AB873F28-8B44-4C4C-8FA8-2A517C2898D0}"/>
              </a:ext>
            </a:extLst>
          </p:cNvPr>
          <p:cNvSpPr>
            <a:spLocks noGrp="1" noChangeArrowheads="1"/>
          </p:cNvSpPr>
          <p:nvPr>
            <p:ph type="dt" idx="1"/>
          </p:nvPr>
        </p:nvSpPr>
        <p:spPr bwMode="auto">
          <a:xfrm>
            <a:off x="396240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052" name="Rectangle 4">
            <a:extLst>
              <a:ext uri="{FF2B5EF4-FFF2-40B4-BE49-F238E27FC236}">
                <a16:creationId xmlns:a16="http://schemas.microsoft.com/office/drawing/2014/main" id="{14CDDADE-E6F5-46A0-B9D9-09E40BB84B2F}"/>
              </a:ext>
            </a:extLst>
          </p:cNvPr>
          <p:cNvSpPr>
            <a:spLocks noChangeArrowheads="1" noTextEdit="1"/>
          </p:cNvSpPr>
          <p:nvPr>
            <p:ph type="sldImg" idx="2"/>
          </p:nvPr>
        </p:nvSpPr>
        <p:spPr bwMode="auto">
          <a:xfrm>
            <a:off x="1168400" y="685800"/>
            <a:ext cx="4673600" cy="3505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9" name="Rectangle 5">
            <a:extLst>
              <a:ext uri="{FF2B5EF4-FFF2-40B4-BE49-F238E27FC236}">
                <a16:creationId xmlns:a16="http://schemas.microsoft.com/office/drawing/2014/main" id="{C1CA7C19-C003-430C-85F9-B3E08FBEAE14}"/>
              </a:ext>
            </a:extLst>
          </p:cNvPr>
          <p:cNvSpPr>
            <a:spLocks noGrp="1" noChangeArrowheads="1"/>
          </p:cNvSpPr>
          <p:nvPr>
            <p:ph type="body" sz="quarter" idx="3"/>
          </p:nvPr>
        </p:nvSpPr>
        <p:spPr bwMode="auto">
          <a:xfrm>
            <a:off x="914400" y="4419600"/>
            <a:ext cx="5181600" cy="419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9030" name="Rectangle 6">
            <a:extLst>
              <a:ext uri="{FF2B5EF4-FFF2-40B4-BE49-F238E27FC236}">
                <a16:creationId xmlns:a16="http://schemas.microsoft.com/office/drawing/2014/main" id="{728AFCD2-CDB3-4816-9C5C-C3D0FF46EA06}"/>
              </a:ext>
            </a:extLst>
          </p:cNvPr>
          <p:cNvSpPr>
            <a:spLocks noGrp="1" noChangeArrowheads="1"/>
          </p:cNvSpPr>
          <p:nvPr>
            <p:ph type="ftr" sz="quarter" idx="4"/>
          </p:nvPr>
        </p:nvSpPr>
        <p:spPr bwMode="auto">
          <a:xfrm>
            <a:off x="0" y="88392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29031" name="Rectangle 7">
            <a:extLst>
              <a:ext uri="{FF2B5EF4-FFF2-40B4-BE49-F238E27FC236}">
                <a16:creationId xmlns:a16="http://schemas.microsoft.com/office/drawing/2014/main" id="{C00709D8-2B0A-4F54-8A2E-BCBA45FDC262}"/>
              </a:ext>
            </a:extLst>
          </p:cNvPr>
          <p:cNvSpPr>
            <a:spLocks noGrp="1" noChangeArrowheads="1"/>
          </p:cNvSpPr>
          <p:nvPr>
            <p:ph type="sldNum" sz="quarter" idx="5"/>
          </p:nvPr>
        </p:nvSpPr>
        <p:spPr bwMode="auto">
          <a:xfrm>
            <a:off x="3962400" y="88392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CF59346-630C-408B-B9A8-39886B3573B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C3ECF133-12B2-4709-B915-3728CD2D2B91}"/>
              </a:ext>
            </a:extLst>
          </p:cNvPr>
          <p:cNvSpPr>
            <a:spLocks noGrp="1" noRot="1" noChangeAspect="1" noTextEdit="1"/>
          </p:cNvSpPr>
          <p:nvPr>
            <p:ph type="sldImg"/>
          </p:nvPr>
        </p:nvSpPr>
        <p:spPr>
          <a:ln/>
        </p:spPr>
      </p:sp>
      <p:sp>
        <p:nvSpPr>
          <p:cNvPr id="6147" name="Notes Placeholder 2">
            <a:extLst>
              <a:ext uri="{FF2B5EF4-FFF2-40B4-BE49-F238E27FC236}">
                <a16:creationId xmlns:a16="http://schemas.microsoft.com/office/drawing/2014/main" id="{6AA81928-3E9B-4CBC-9CE1-D10591BCAEB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Note that supervisors can act as interviewers at any time</a:t>
            </a:r>
          </a:p>
          <a:p>
            <a:r>
              <a:rPr lang="en-US" altLang="en-US" dirty="0"/>
              <a:t>Modules 1 and 2 are the start of a household interview – must be completed before any other modules</a:t>
            </a:r>
          </a:p>
        </p:txBody>
      </p:sp>
      <p:sp>
        <p:nvSpPr>
          <p:cNvPr id="6148" name="Slide Number Placeholder 3">
            <a:extLst>
              <a:ext uri="{FF2B5EF4-FFF2-40B4-BE49-F238E27FC236}">
                <a16:creationId xmlns:a16="http://schemas.microsoft.com/office/drawing/2014/main" id="{7F98D066-2CAA-4303-87B6-37DA165E051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B1FE4501-DEA3-45B6-B6E5-513BF3F19A74}" type="slidenum">
              <a:rPr lang="en-US" altLang="en-US" sz="1200" smtClean="0"/>
              <a:pPr/>
              <a:t>2</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068EEA0B-B312-4D44-A1A4-31557CA4E940}"/>
              </a:ext>
            </a:extLst>
          </p:cNvPr>
          <p:cNvSpPr>
            <a:spLocks noGrp="1" noRot="1" noChangeAspect="1" noTextEdit="1"/>
          </p:cNvSpPr>
          <p:nvPr>
            <p:ph type="sldImg"/>
          </p:nvPr>
        </p:nvSpPr>
        <p:spPr>
          <a:ln/>
        </p:spPr>
      </p:sp>
      <p:sp>
        <p:nvSpPr>
          <p:cNvPr id="10243" name="Notes Placeholder 2">
            <a:extLst>
              <a:ext uri="{FF2B5EF4-FFF2-40B4-BE49-F238E27FC236}">
                <a16:creationId xmlns:a16="http://schemas.microsoft.com/office/drawing/2014/main" id="{213C97E7-5D33-4FFC-9528-B5D27593B98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Choose the appropriate option from main menu – new, partial, or modify</a:t>
            </a:r>
          </a:p>
          <a:p>
            <a:r>
              <a:rPr lang="en-US" altLang="en-US"/>
              <a:t>Choose who has the HH</a:t>
            </a:r>
          </a:p>
          <a:p>
            <a:r>
              <a:rPr lang="en-US" altLang="en-US"/>
              <a:t>Pick the right name, address</a:t>
            </a:r>
          </a:p>
          <a:p>
            <a:pPr marL="0" lvl="1"/>
            <a:r>
              <a:rPr lang="en-US" altLang="en-US"/>
              <a:t>ASK: What do you do if the HH you want isn’t there?</a:t>
            </a:r>
          </a:p>
          <a:p>
            <a:endParaRPr lang="en-US" altLang="en-US"/>
          </a:p>
        </p:txBody>
      </p:sp>
      <p:sp>
        <p:nvSpPr>
          <p:cNvPr id="10244" name="Slide Number Placeholder 3">
            <a:extLst>
              <a:ext uri="{FF2B5EF4-FFF2-40B4-BE49-F238E27FC236}">
                <a16:creationId xmlns:a16="http://schemas.microsoft.com/office/drawing/2014/main" id="{AF60A520-FF7E-4CC5-8C39-3A75BCEB39E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E9DF0CD4-00E6-4ED3-8969-4DBDEB3E040C}" type="slidenum">
              <a:rPr lang="en-US" altLang="en-US" sz="1200" smtClean="0"/>
              <a:pPr/>
              <a:t>6</a:t>
            </a:fld>
            <a:endParaRPr lang="en-US"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303671E1-9D59-4FA8-AA08-2CD41C3FB88F}"/>
              </a:ext>
            </a:extLst>
          </p:cNvPr>
          <p:cNvSpPr>
            <a:spLocks noGrp="1" noRot="1" noChangeAspect="1" noTextEdit="1"/>
          </p:cNvSpPr>
          <p:nvPr>
            <p:ph type="sldImg"/>
          </p:nvPr>
        </p:nvSpPr>
        <p:spPr>
          <a:ln/>
        </p:spPr>
      </p:sp>
      <p:sp>
        <p:nvSpPr>
          <p:cNvPr id="12291" name="Notes Placeholder 2">
            <a:extLst>
              <a:ext uri="{FF2B5EF4-FFF2-40B4-BE49-F238E27FC236}">
                <a16:creationId xmlns:a16="http://schemas.microsoft.com/office/drawing/2014/main" id="{BA2663EE-32D4-4C78-B59B-B7CBF702AAC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Note that a GPS reading will occur automatically – interviewers should allow the GPS data to be collected</a:t>
            </a:r>
          </a:p>
          <a:p>
            <a:endParaRPr lang="en-US" altLang="en-US" dirty="0"/>
          </a:p>
          <a:p>
            <a:r>
              <a:rPr lang="en-US" altLang="en-US" dirty="0"/>
              <a:t>Dark grey variables are completed, light grey variable is current question</a:t>
            </a:r>
          </a:p>
          <a:p>
            <a:endParaRPr lang="en-US" altLang="en-US" dirty="0"/>
          </a:p>
          <a:p>
            <a:r>
              <a:rPr lang="en-US" altLang="en-US" dirty="0"/>
              <a:t>Explain BLACK ALL CAPS TEXT vs. Blue italicized text – instructions vs. questions to read </a:t>
            </a:r>
            <a:r>
              <a:rPr lang="en-US" altLang="en-US" dirty="0" err="1"/>
              <a:t>outloud</a:t>
            </a:r>
            <a:endParaRPr lang="en-US" altLang="en-US" dirty="0"/>
          </a:p>
        </p:txBody>
      </p:sp>
      <p:sp>
        <p:nvSpPr>
          <p:cNvPr id="12292" name="Slide Number Placeholder 3">
            <a:extLst>
              <a:ext uri="{FF2B5EF4-FFF2-40B4-BE49-F238E27FC236}">
                <a16:creationId xmlns:a16="http://schemas.microsoft.com/office/drawing/2014/main" id="{A0894FE9-F5B7-4037-970C-D623A531FF7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27D0A340-7238-445A-B180-B35165DB6BD3}" type="slidenum">
              <a:rPr lang="en-US" altLang="en-US" sz="1200" smtClean="0"/>
              <a:pPr/>
              <a:t>7</a:t>
            </a:fld>
            <a:endParaRPr lang="en-US"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303671E1-9D59-4FA8-AA08-2CD41C3FB88F}"/>
              </a:ext>
            </a:extLst>
          </p:cNvPr>
          <p:cNvSpPr>
            <a:spLocks noGrp="1" noRot="1" noChangeAspect="1" noTextEdit="1"/>
          </p:cNvSpPr>
          <p:nvPr>
            <p:ph type="sldImg"/>
          </p:nvPr>
        </p:nvSpPr>
        <p:spPr>
          <a:ln/>
        </p:spPr>
      </p:sp>
      <p:sp>
        <p:nvSpPr>
          <p:cNvPr id="12291" name="Notes Placeholder 2">
            <a:extLst>
              <a:ext uri="{FF2B5EF4-FFF2-40B4-BE49-F238E27FC236}">
                <a16:creationId xmlns:a16="http://schemas.microsoft.com/office/drawing/2014/main" id="{BA2663EE-32D4-4C78-B59B-B7CBF702AAC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Font typeface="Arial" panose="020B0604020202020204" pitchFamily="34" charset="0"/>
              <a:buChar char="•"/>
              <a:defRPr/>
            </a:pPr>
            <a:r>
              <a:rPr lang="en-US" altLang="en-US" dirty="0"/>
              <a:t>Review of HH result codes from paper training… what’s different? </a:t>
            </a:r>
            <a:r>
              <a:rPr lang="en-US" sz="1200" dirty="0"/>
              <a:t>Choose (1) to begin the interview</a:t>
            </a:r>
          </a:p>
          <a:p>
            <a:pPr marL="342900" indent="-342900">
              <a:buFont typeface="Arial" panose="020B0604020202020204" pitchFamily="34" charset="0"/>
              <a:buChar char="•"/>
              <a:defRPr/>
            </a:pPr>
            <a:r>
              <a:rPr lang="en-US" sz="1200" dirty="0"/>
              <a:t>ASK – what code if nobody is home? If nobody home, choose (2)</a:t>
            </a:r>
          </a:p>
          <a:p>
            <a:pPr marL="342900" indent="-342900">
              <a:buFont typeface="Arial" panose="020B0604020202020204" pitchFamily="34" charset="0"/>
              <a:buChar char="•"/>
              <a:defRPr/>
            </a:pPr>
            <a:r>
              <a:rPr lang="en-US" sz="1200" dirty="0"/>
              <a:t>ASK – what code if you will make a call back? If making an appointment, choose (4)</a:t>
            </a:r>
          </a:p>
        </p:txBody>
      </p:sp>
      <p:sp>
        <p:nvSpPr>
          <p:cNvPr id="12292" name="Slide Number Placeholder 3">
            <a:extLst>
              <a:ext uri="{FF2B5EF4-FFF2-40B4-BE49-F238E27FC236}">
                <a16:creationId xmlns:a16="http://schemas.microsoft.com/office/drawing/2014/main" id="{A0894FE9-F5B7-4037-970C-D623A531FF7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27D0A340-7238-445A-B180-B35165DB6BD3}" type="slidenum">
              <a:rPr lang="en-US" altLang="en-US" sz="1200" smtClean="0"/>
              <a:pPr/>
              <a:t>8</a:t>
            </a:fld>
            <a:endParaRPr lang="en-US" altLang="en-US" sz="1200"/>
          </a:p>
        </p:txBody>
      </p:sp>
    </p:spTree>
    <p:extLst>
      <p:ext uri="{BB962C8B-B14F-4D97-AF65-F5344CB8AC3E}">
        <p14:creationId xmlns:p14="http://schemas.microsoft.com/office/powerpoint/2010/main" val="886097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A30BB482-22F6-4DA1-9BA4-E03D4424DDF4}"/>
              </a:ext>
            </a:extLst>
          </p:cNvPr>
          <p:cNvSpPr>
            <a:spLocks noGrp="1" noRot="1" noChangeAspect="1" noTextEdit="1"/>
          </p:cNvSpPr>
          <p:nvPr>
            <p:ph type="sldImg"/>
          </p:nvPr>
        </p:nvSpPr>
        <p:spPr>
          <a:ln/>
        </p:spPr>
      </p:sp>
      <p:sp>
        <p:nvSpPr>
          <p:cNvPr id="12291" name="Notes Placeholder 2">
            <a:extLst>
              <a:ext uri="{FF2B5EF4-FFF2-40B4-BE49-F238E27FC236}">
                <a16:creationId xmlns:a16="http://schemas.microsoft.com/office/drawing/2014/main" id="{063DC6D8-FB2F-47D7-A42D-E059BD5F345D}"/>
              </a:ext>
            </a:extLst>
          </p:cNvPr>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Font typeface="Arial" panose="020B0604020202020204" pitchFamily="34" charset="0"/>
              <a:buChar char="•"/>
              <a:defRPr/>
            </a:pPr>
            <a:r>
              <a:rPr lang="en-US" altLang="en-US" dirty="0"/>
              <a:t>Notice black instructions – why is consent not asked on tablet in blue? </a:t>
            </a:r>
          </a:p>
          <a:p>
            <a:pPr marL="800100" lvl="1" indent="-342900">
              <a:buFont typeface="Arial" panose="020B0604020202020204" pitchFamily="34" charset="0"/>
              <a:buChar char="•"/>
              <a:defRPr/>
            </a:pPr>
            <a:r>
              <a:rPr lang="en-US" altLang="en-US" dirty="0"/>
              <a:t>Because consent forms are on paper – interviewer will fill in result of consent on paper…</a:t>
            </a:r>
          </a:p>
          <a:p>
            <a:pPr>
              <a:defRPr/>
            </a:pPr>
            <a:endParaRPr lang="en-US" altLang="en-US" dirty="0"/>
          </a:p>
        </p:txBody>
      </p:sp>
      <p:sp>
        <p:nvSpPr>
          <p:cNvPr id="14340" name="Slide Number Placeholder 3">
            <a:extLst>
              <a:ext uri="{FF2B5EF4-FFF2-40B4-BE49-F238E27FC236}">
                <a16:creationId xmlns:a16="http://schemas.microsoft.com/office/drawing/2014/main" id="{A8D28742-AFFF-46DE-9303-6E7E4CF95F1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9741FFB6-67E8-43D5-9EE5-7463C7A14F65}" type="slidenum">
              <a:rPr lang="en-US" altLang="en-US" sz="1200" smtClean="0"/>
              <a:pPr/>
              <a:t>9</a:t>
            </a:fld>
            <a:endParaRPr lang="en-US"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59041A8A-0ED8-4FF3-AD2B-0D6B301809B5}"/>
              </a:ext>
            </a:extLst>
          </p:cNvPr>
          <p:cNvSpPr>
            <a:spLocks noGrp="1" noRot="1" noChangeAspect="1" noTextEdit="1"/>
          </p:cNvSpPr>
          <p:nvPr>
            <p:ph type="sldImg"/>
          </p:nvPr>
        </p:nvSpPr>
        <p:spPr>
          <a:ln/>
        </p:spPr>
      </p:sp>
      <p:sp>
        <p:nvSpPr>
          <p:cNvPr id="16387" name="Notes Placeholder 2">
            <a:extLst>
              <a:ext uri="{FF2B5EF4-FFF2-40B4-BE49-F238E27FC236}">
                <a16:creationId xmlns:a16="http://schemas.microsoft.com/office/drawing/2014/main" id="{FE110B55-16E3-4E32-AFB6-396D15F2315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Buttons – navigation (or swipe left/right)</a:t>
            </a:r>
          </a:p>
          <a:p>
            <a:r>
              <a:rPr lang="en-US" altLang="en-US" dirty="0"/>
              <a:t>Reiterate question text</a:t>
            </a:r>
          </a:p>
        </p:txBody>
      </p:sp>
      <p:sp>
        <p:nvSpPr>
          <p:cNvPr id="16388" name="Slide Number Placeholder 3">
            <a:extLst>
              <a:ext uri="{FF2B5EF4-FFF2-40B4-BE49-F238E27FC236}">
                <a16:creationId xmlns:a16="http://schemas.microsoft.com/office/drawing/2014/main" id="{3E65886B-8CB0-42F1-8A83-7B1AFE8E20C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B31624A3-B5CD-43A3-ACA6-2478E39AD98C}" type="slidenum">
              <a:rPr lang="en-US" altLang="en-US" sz="1200" smtClean="0"/>
              <a:pPr/>
              <a:t>10</a:t>
            </a:fld>
            <a:endParaRPr lang="en-US"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59041A8A-0ED8-4FF3-AD2B-0D6B301809B5}"/>
              </a:ext>
            </a:extLst>
          </p:cNvPr>
          <p:cNvSpPr>
            <a:spLocks noGrp="1" noRot="1" noChangeAspect="1" noTextEdit="1"/>
          </p:cNvSpPr>
          <p:nvPr>
            <p:ph type="sldImg"/>
          </p:nvPr>
        </p:nvSpPr>
        <p:spPr>
          <a:ln/>
        </p:spPr>
      </p:sp>
      <p:sp>
        <p:nvSpPr>
          <p:cNvPr id="16387" name="Notes Placeholder 2">
            <a:extLst>
              <a:ext uri="{FF2B5EF4-FFF2-40B4-BE49-F238E27FC236}">
                <a16:creationId xmlns:a16="http://schemas.microsoft.com/office/drawing/2014/main" id="{FE110B55-16E3-4E32-AFB6-396D15F2315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Navigation bar – </a:t>
            </a:r>
          </a:p>
          <a:p>
            <a:pPr marL="228600" indent="-228600">
              <a:buAutoNum type="arabicPeriod"/>
            </a:pPr>
            <a:r>
              <a:rPr lang="en-US" altLang="en-US" dirty="0"/>
              <a:t>Module Menu – after completing modules 1,2, this will allow you to navigate to other modules and to save/quit an interview. Explore more later!</a:t>
            </a:r>
          </a:p>
          <a:p>
            <a:pPr marL="228600" indent="-228600">
              <a:buAutoNum type="arabicPeriod"/>
            </a:pPr>
            <a:r>
              <a:rPr lang="en-US" altLang="en-US" dirty="0"/>
              <a:t>Switch language – if you need to switch language of interview, don’t translate on the fly! Switch languages here…</a:t>
            </a:r>
          </a:p>
          <a:p>
            <a:pPr marL="228600" indent="-228600">
              <a:buAutoNum type="arabicPeriod"/>
            </a:pPr>
            <a:r>
              <a:rPr lang="en-US" altLang="en-US" dirty="0"/>
              <a:t>Field notes – HIGHLY ENCOURAGED! Click this on the question you want to make a note about… </a:t>
            </a:r>
          </a:p>
          <a:p>
            <a:pPr marL="228600" indent="-228600">
              <a:buAutoNum type="arabicPeriod"/>
            </a:pPr>
            <a:r>
              <a:rPr lang="en-US" altLang="en-US" dirty="0"/>
              <a:t>Other options – explain! Review all notes shows all notes you have taken, advance to end sends you to latest question completed in questionnaire, navigation controls are the arrows on the sides of questions, case tree is the menu on the left that shows all questions, help is help!</a:t>
            </a:r>
          </a:p>
          <a:p>
            <a:endParaRPr lang="en-US" altLang="en-US" dirty="0"/>
          </a:p>
        </p:txBody>
      </p:sp>
      <p:sp>
        <p:nvSpPr>
          <p:cNvPr id="16388" name="Slide Number Placeholder 3">
            <a:extLst>
              <a:ext uri="{FF2B5EF4-FFF2-40B4-BE49-F238E27FC236}">
                <a16:creationId xmlns:a16="http://schemas.microsoft.com/office/drawing/2014/main" id="{3E65886B-8CB0-42F1-8A83-7B1AFE8E20C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B31624A3-B5CD-43A3-ACA6-2478E39AD98C}" type="slidenum">
              <a:rPr lang="en-US" altLang="en-US" sz="1200" smtClean="0"/>
              <a:pPr/>
              <a:t>11</a:t>
            </a:fld>
            <a:endParaRPr lang="en-US" altLang="en-US" sz="1200"/>
          </a:p>
        </p:txBody>
      </p:sp>
    </p:spTree>
    <p:extLst>
      <p:ext uri="{BB962C8B-B14F-4D97-AF65-F5344CB8AC3E}">
        <p14:creationId xmlns:p14="http://schemas.microsoft.com/office/powerpoint/2010/main" val="1109473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B5BE9389-6C45-4EF0-9F24-444147477E72}"/>
              </a:ext>
            </a:extLst>
          </p:cNvPr>
          <p:cNvSpPr>
            <a:spLocks noGrp="1" noRot="1" noChangeAspect="1" noTextEdit="1"/>
          </p:cNvSpPr>
          <p:nvPr>
            <p:ph type="sldImg"/>
          </p:nvPr>
        </p:nvSpPr>
        <p:spPr>
          <a:ln/>
        </p:spPr>
      </p:sp>
      <p:sp>
        <p:nvSpPr>
          <p:cNvPr id="18435" name="Notes Placeholder 2">
            <a:extLst>
              <a:ext uri="{FF2B5EF4-FFF2-40B4-BE49-F238E27FC236}">
                <a16:creationId xmlns:a16="http://schemas.microsoft.com/office/drawing/2014/main" id="{48AEA0FA-4AF1-474C-8642-E17F29E9414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Content expert will go over HW answers – CAPI expert will demo entry on their computer</a:t>
            </a:r>
          </a:p>
          <a:p>
            <a:r>
              <a:rPr lang="en-US" altLang="en-US" dirty="0"/>
              <a:t>Interviewers will then enter HW</a:t>
            </a:r>
          </a:p>
          <a:p>
            <a:r>
              <a:rPr lang="en-US" altLang="en-US" dirty="0"/>
              <a:t>Ask interviewers to identify their first household “assigned to me” – via demo on your computer </a:t>
            </a:r>
          </a:p>
          <a:p>
            <a:endParaRPr lang="en-US" altLang="en-US" dirty="0"/>
          </a:p>
          <a:p>
            <a:r>
              <a:rPr lang="en-US" altLang="en-US" dirty="0"/>
              <a:t>Things to make sure to note during entry of HH schedule – which is done with demo on facilitator laptop while class follows along on their tablets:</a:t>
            </a:r>
          </a:p>
          <a:p>
            <a:r>
              <a:rPr lang="en-US" altLang="en-US" dirty="0"/>
              <a:t>Household Schedule</a:t>
            </a:r>
          </a:p>
          <a:p>
            <a:r>
              <a:rPr lang="en-US" altLang="en-US" dirty="0"/>
              <a:t>HH head is first </a:t>
            </a:r>
          </a:p>
          <a:p>
            <a:r>
              <a:rPr lang="en-US" altLang="en-US" dirty="0"/>
              <a:t>Go through each question</a:t>
            </a:r>
          </a:p>
          <a:p>
            <a:r>
              <a:rPr lang="en-US" altLang="en-US" dirty="0"/>
              <a:t>Relationship codes pop up</a:t>
            </a:r>
          </a:p>
          <a:p>
            <a:r>
              <a:rPr lang="en-US" altLang="en-US" dirty="0"/>
              <a:t>Name inserted into follow up questions</a:t>
            </a:r>
          </a:p>
          <a:p>
            <a:r>
              <a:rPr lang="en-US" altLang="en-US" dirty="0"/>
              <a:t>HH respondent chosen at end – ASK: why? Who gets to be in the list?</a:t>
            </a:r>
          </a:p>
          <a:p>
            <a:r>
              <a:rPr lang="en-US" altLang="en-US" dirty="0"/>
              <a:t>2A, 2B, 2C – if yes, go back</a:t>
            </a:r>
          </a:p>
          <a:p>
            <a:r>
              <a:rPr lang="en-US" altLang="en-US" dirty="0"/>
              <a:t>Eligibility – How does this differ from paper?</a:t>
            </a:r>
          </a:p>
          <a:p>
            <a:endParaRPr lang="en-US" altLang="en-US" dirty="0"/>
          </a:p>
          <a:p>
            <a:endParaRPr lang="en-US" altLang="en-US" dirty="0"/>
          </a:p>
        </p:txBody>
      </p:sp>
      <p:sp>
        <p:nvSpPr>
          <p:cNvPr id="18436" name="Slide Number Placeholder 3">
            <a:extLst>
              <a:ext uri="{FF2B5EF4-FFF2-40B4-BE49-F238E27FC236}">
                <a16:creationId xmlns:a16="http://schemas.microsoft.com/office/drawing/2014/main" id="{B2C1E9A7-77AA-4D16-BFBE-D73F46B7C7B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850FF7A1-9BD8-4BC0-BF2C-E4C03160CD8C}" type="slidenum">
              <a:rPr lang="en-US" altLang="en-US" sz="1200" smtClean="0"/>
              <a:pPr/>
              <a:t>12</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branded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5243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5449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eed the Future-only branded blank">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448041" y="1156441"/>
            <a:ext cx="8229600" cy="597049"/>
          </a:xfrm>
          <a:prstGeom prst="rect">
            <a:avLst/>
          </a:prstGeom>
          <a:noFill/>
          <a:ln w="0">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Tree>
    <p:extLst>
      <p:ext uri="{BB962C8B-B14F-4D97-AF65-F5344CB8AC3E}">
        <p14:creationId xmlns:p14="http://schemas.microsoft.com/office/powerpoint/2010/main" val="2485409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6525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Header and Left Justified Text">
    <p:spTree>
      <p:nvGrpSpPr>
        <p:cNvPr id="1" name=""/>
        <p:cNvGrpSpPr/>
        <p:nvPr/>
      </p:nvGrpSpPr>
      <p:grpSpPr>
        <a:xfrm>
          <a:off x="0" y="0"/>
          <a:ext cx="0" cy="0"/>
          <a:chOff x="0" y="0"/>
          <a:chExt cx="0" cy="0"/>
        </a:xfrm>
      </p:grpSpPr>
      <p:sp>
        <p:nvSpPr>
          <p:cNvPr id="4" name="Title 1"/>
          <p:cNvSpPr>
            <a:spLocks noGrp="1"/>
          </p:cNvSpPr>
          <p:nvPr>
            <p:ph type="title" hasCustomPrompt="1"/>
          </p:nvPr>
        </p:nvSpPr>
        <p:spPr bwMode="auto">
          <a:xfrm>
            <a:off x="448041" y="1156441"/>
            <a:ext cx="8229600" cy="597049"/>
          </a:xfrm>
          <a:prstGeom prst="rect">
            <a:avLst/>
          </a:prstGeom>
          <a:noFill/>
          <a:ln w="0">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
        <p:nvSpPr>
          <p:cNvPr id="8" name="Text Placeholder 7"/>
          <p:cNvSpPr>
            <a:spLocks noGrp="1"/>
          </p:cNvSpPr>
          <p:nvPr>
            <p:ph type="body" sz="quarter" idx="10"/>
          </p:nvPr>
        </p:nvSpPr>
        <p:spPr>
          <a:xfrm>
            <a:off x="612775" y="2087563"/>
            <a:ext cx="8101013" cy="3291840"/>
          </a:xfrm>
          <a:prstGeom prst="rect">
            <a:avLst/>
          </a:prstGeom>
        </p:spPr>
        <p:txBody>
          <a:bodyPr/>
          <a:lstStyle>
            <a:lvl1pPr marL="0" indent="0">
              <a:buNone/>
              <a:defRPr sz="1800">
                <a:latin typeface="Arial" panose="020B0604020202020204" pitchFamily="34" charset="0"/>
                <a:cs typeface="Arial" panose="020B0604020202020204" pitchFamily="34" charset="0"/>
              </a:defRPr>
            </a:lvl1pPr>
            <a:lvl2pPr marL="457200" indent="0">
              <a:buNone/>
              <a:defRPr>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marL="1371600" indent="0">
              <a:buNone/>
              <a:defRPr>
                <a:latin typeface="Arial" panose="020B0604020202020204" pitchFamily="34" charset="0"/>
                <a:cs typeface="Arial" panose="020B0604020202020204" pitchFamily="34" charset="0"/>
              </a:defRPr>
            </a:lvl4pPr>
            <a:lvl5pPr marL="1828800" indent="0">
              <a:buNone/>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199096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Header and bulleted list">
    <p:spTree>
      <p:nvGrpSpPr>
        <p:cNvPr id="1" name=""/>
        <p:cNvGrpSpPr/>
        <p:nvPr/>
      </p:nvGrpSpPr>
      <p:grpSpPr>
        <a:xfrm>
          <a:off x="0" y="0"/>
          <a:ext cx="0" cy="0"/>
          <a:chOff x="0" y="0"/>
          <a:chExt cx="0" cy="0"/>
        </a:xfrm>
      </p:grpSpPr>
      <p:sp>
        <p:nvSpPr>
          <p:cNvPr id="3" name="Title 1"/>
          <p:cNvSpPr>
            <a:spLocks noGrp="1"/>
          </p:cNvSpPr>
          <p:nvPr>
            <p:ph type="title" hasCustomPrompt="1"/>
          </p:nvPr>
        </p:nvSpPr>
        <p:spPr bwMode="auto">
          <a:xfrm>
            <a:off x="448041" y="1156441"/>
            <a:ext cx="8229600" cy="5970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
        <p:nvSpPr>
          <p:cNvPr id="4" name="Text Placeholder 7"/>
          <p:cNvSpPr>
            <a:spLocks noGrp="1"/>
          </p:cNvSpPr>
          <p:nvPr>
            <p:ph type="body" sz="quarter" idx="10"/>
          </p:nvPr>
        </p:nvSpPr>
        <p:spPr>
          <a:xfrm>
            <a:off x="612775" y="2087563"/>
            <a:ext cx="8101013" cy="3291840"/>
          </a:xfrm>
          <a:prstGeom prst="rect">
            <a:avLst/>
          </a:prstGeom>
        </p:spPr>
        <p:txBody>
          <a:bodyPr/>
          <a:lstStyle>
            <a:lvl1pPr marL="285750" marR="0"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lang="en-US" sz="1800" kern="1200" dirty="0" smtClean="0">
                <a:solidFill>
                  <a:schemeClr val="tx1"/>
                </a:solidFill>
                <a:latin typeface="Arial"/>
                <a:ea typeface="+mn-ea"/>
                <a:cs typeface="Arial"/>
              </a:defRPr>
            </a:lvl1pPr>
            <a:lvl2pPr marL="457200" indent="0">
              <a:buNone/>
              <a:defRPr>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marL="1371600" indent="0">
              <a:buNone/>
              <a:defRPr>
                <a:latin typeface="Arial" panose="020B0604020202020204" pitchFamily="34" charset="0"/>
                <a:cs typeface="Arial" panose="020B0604020202020204" pitchFamily="34" charset="0"/>
              </a:defRPr>
            </a:lvl4pPr>
            <a:lvl5pPr marL="1828800" indent="0">
              <a:buNone/>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100050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er, subhead, and bulleted list">
    <p:spTree>
      <p:nvGrpSpPr>
        <p:cNvPr id="1" name=""/>
        <p:cNvGrpSpPr/>
        <p:nvPr/>
      </p:nvGrpSpPr>
      <p:grpSpPr>
        <a:xfrm>
          <a:off x="0" y="0"/>
          <a:ext cx="0" cy="0"/>
          <a:chOff x="0" y="0"/>
          <a:chExt cx="0" cy="0"/>
        </a:xfrm>
      </p:grpSpPr>
      <p:sp>
        <p:nvSpPr>
          <p:cNvPr id="3" name="Title 1"/>
          <p:cNvSpPr>
            <a:spLocks noGrp="1"/>
          </p:cNvSpPr>
          <p:nvPr>
            <p:ph type="title" hasCustomPrompt="1"/>
          </p:nvPr>
        </p:nvSpPr>
        <p:spPr bwMode="auto">
          <a:xfrm>
            <a:off x="448041" y="1156441"/>
            <a:ext cx="8229600" cy="5970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
        <p:nvSpPr>
          <p:cNvPr id="8" name="Text Placeholder 7"/>
          <p:cNvSpPr>
            <a:spLocks noGrp="1"/>
          </p:cNvSpPr>
          <p:nvPr>
            <p:ph type="body" sz="quarter" idx="10"/>
          </p:nvPr>
        </p:nvSpPr>
        <p:spPr>
          <a:xfrm>
            <a:off x="612775" y="2388787"/>
            <a:ext cx="8101013" cy="3291840"/>
          </a:xfrm>
          <a:prstGeom prst="rect">
            <a:avLst/>
          </a:prstGeom>
        </p:spPr>
        <p:txBody>
          <a:bodyPr/>
          <a:lstStyle>
            <a:lvl1pPr marL="285750" marR="0"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lang="en-US" sz="1800" kern="1200" dirty="0" smtClean="0">
                <a:solidFill>
                  <a:schemeClr val="tx1"/>
                </a:solidFill>
                <a:latin typeface="Arial"/>
                <a:ea typeface="+mn-ea"/>
                <a:cs typeface="Arial"/>
              </a:defRPr>
            </a:lvl1pPr>
            <a:lvl2pPr marL="457200" indent="0">
              <a:buNone/>
              <a:defRPr>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marL="1371600" indent="0">
              <a:buNone/>
              <a:defRPr>
                <a:latin typeface="Arial" panose="020B0604020202020204" pitchFamily="34" charset="0"/>
                <a:cs typeface="Arial" panose="020B0604020202020204" pitchFamily="34" charset="0"/>
              </a:defRPr>
            </a:lvl4pPr>
            <a:lvl5pPr marL="1828800" indent="0">
              <a:buNone/>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14" name="Text Placeholder 13"/>
          <p:cNvSpPr>
            <a:spLocks noGrp="1"/>
          </p:cNvSpPr>
          <p:nvPr>
            <p:ph type="body" sz="quarter" idx="11" hasCustomPrompt="1"/>
          </p:nvPr>
        </p:nvSpPr>
        <p:spPr>
          <a:xfrm>
            <a:off x="516477" y="1903413"/>
            <a:ext cx="8153400" cy="452437"/>
          </a:xfrm>
          <a:prstGeom prst="rect">
            <a:avLst/>
          </a:prstGeom>
        </p:spPr>
        <p:txBody>
          <a:bodyPr/>
          <a:lstStyle>
            <a:lvl1pPr marL="0" indent="0">
              <a:buNone/>
              <a:defRPr sz="2100" b="1" baseline="0">
                <a:solidFill>
                  <a:srgbClr val="D37D28"/>
                </a:solidFill>
                <a:latin typeface="Arial" panose="020B0604020202020204" pitchFamily="34" charset="0"/>
                <a:cs typeface="Arial" panose="020B0604020202020204" pitchFamily="34" charset="0"/>
              </a:defRPr>
            </a:lvl1pPr>
          </a:lstStyle>
          <a:p>
            <a:pPr lvl="0"/>
            <a:r>
              <a:rPr lang="en-US" dirty="0"/>
              <a:t>Subhead goes here</a:t>
            </a:r>
          </a:p>
        </p:txBody>
      </p:sp>
    </p:spTree>
    <p:extLst>
      <p:ext uri="{BB962C8B-B14F-4D97-AF65-F5344CB8AC3E}">
        <p14:creationId xmlns:p14="http://schemas.microsoft.com/office/powerpoint/2010/main" val="3946350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er, bulleted list, and photo">
    <p:spTree>
      <p:nvGrpSpPr>
        <p:cNvPr id="1" name=""/>
        <p:cNvGrpSpPr/>
        <p:nvPr/>
      </p:nvGrpSpPr>
      <p:grpSpPr>
        <a:xfrm>
          <a:off x="0" y="0"/>
          <a:ext cx="0" cy="0"/>
          <a:chOff x="0" y="0"/>
          <a:chExt cx="0" cy="0"/>
        </a:xfrm>
      </p:grpSpPr>
      <p:sp>
        <p:nvSpPr>
          <p:cNvPr id="4" name="Title 1"/>
          <p:cNvSpPr>
            <a:spLocks noGrp="1"/>
          </p:cNvSpPr>
          <p:nvPr>
            <p:ph type="title" hasCustomPrompt="1"/>
          </p:nvPr>
        </p:nvSpPr>
        <p:spPr bwMode="auto">
          <a:xfrm>
            <a:off x="448041" y="1156441"/>
            <a:ext cx="8229600" cy="5970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
        <p:nvSpPr>
          <p:cNvPr id="8" name="Text Placeholder 7"/>
          <p:cNvSpPr>
            <a:spLocks noGrp="1"/>
          </p:cNvSpPr>
          <p:nvPr>
            <p:ph type="body" sz="quarter" idx="10"/>
          </p:nvPr>
        </p:nvSpPr>
        <p:spPr>
          <a:xfrm>
            <a:off x="601663" y="2205038"/>
            <a:ext cx="4368800" cy="3840162"/>
          </a:xfrm>
          <a:prstGeom prst="rect">
            <a:avLst/>
          </a:prstGeom>
        </p:spPr>
        <p:txBody>
          <a:bodyPr/>
          <a:lstStyle>
            <a:lvl1pPr>
              <a:defRPr sz="1800">
                <a:latin typeface="Arial" panose="020B0604020202020204" pitchFamily="34" charset="0"/>
                <a:cs typeface="Arial" panose="020B0604020202020204" pitchFamily="34" charset="0"/>
              </a:defRPr>
            </a:lvl1pPr>
          </a:lstStyle>
          <a:p>
            <a:pPr lvl="0"/>
            <a:r>
              <a:rPr lang="en-US"/>
              <a:t>Edit Master text styles</a:t>
            </a:r>
          </a:p>
        </p:txBody>
      </p:sp>
      <p:sp>
        <p:nvSpPr>
          <p:cNvPr id="10" name="Picture Placeholder 9"/>
          <p:cNvSpPr>
            <a:spLocks noGrp="1"/>
          </p:cNvSpPr>
          <p:nvPr>
            <p:ph type="pic" sz="quarter" idx="11"/>
          </p:nvPr>
        </p:nvSpPr>
        <p:spPr>
          <a:xfrm>
            <a:off x="5325018" y="2204869"/>
            <a:ext cx="3344862" cy="3679564"/>
          </a:xfrm>
          <a:prstGeom prst="rect">
            <a:avLst/>
          </a:prstGeom>
        </p:spPr>
        <p:txBody>
          <a:bodyPr/>
          <a:lstStyle/>
          <a:p>
            <a:r>
              <a:rPr lang="en-US"/>
              <a:t>Click icon to add picture</a:t>
            </a:r>
            <a:endParaRPr lang="en-US" dirty="0"/>
          </a:p>
        </p:txBody>
      </p:sp>
    </p:spTree>
    <p:extLst>
      <p:ext uri="{BB962C8B-B14F-4D97-AF65-F5344CB8AC3E}">
        <p14:creationId xmlns:p14="http://schemas.microsoft.com/office/powerpoint/2010/main" val="2734934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er, subhead in parens, bulleted list">
    <p:spTree>
      <p:nvGrpSpPr>
        <p:cNvPr id="1" name=""/>
        <p:cNvGrpSpPr/>
        <p:nvPr/>
      </p:nvGrpSpPr>
      <p:grpSpPr>
        <a:xfrm>
          <a:off x="0" y="0"/>
          <a:ext cx="0" cy="0"/>
          <a:chOff x="0" y="0"/>
          <a:chExt cx="0" cy="0"/>
        </a:xfrm>
      </p:grpSpPr>
      <p:sp>
        <p:nvSpPr>
          <p:cNvPr id="11" name="Text Placeholder 7"/>
          <p:cNvSpPr>
            <a:spLocks noGrp="1"/>
          </p:cNvSpPr>
          <p:nvPr>
            <p:ph type="body" sz="quarter" idx="10"/>
          </p:nvPr>
        </p:nvSpPr>
        <p:spPr>
          <a:xfrm>
            <a:off x="612775" y="2388787"/>
            <a:ext cx="8101013" cy="3291840"/>
          </a:xfrm>
          <a:prstGeom prst="rect">
            <a:avLst/>
          </a:prstGeom>
        </p:spPr>
        <p:txBody>
          <a:bodyPr/>
          <a:lstStyle>
            <a:lvl1pPr marL="285750" indent="-285750">
              <a:buFont typeface="Arial" panose="020B0604020202020204" pitchFamily="34" charset="0"/>
              <a:buChar char="•"/>
              <a:defRPr sz="1800">
                <a:latin typeface="Arial" panose="020B0604020202020204" pitchFamily="34" charset="0"/>
                <a:cs typeface="Arial" panose="020B0604020202020204" pitchFamily="34" charset="0"/>
              </a:defRPr>
            </a:lvl1pPr>
            <a:lvl2pPr marL="457200" indent="0">
              <a:buNone/>
              <a:defRPr>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marL="1371600" indent="0">
              <a:buNone/>
              <a:defRPr>
                <a:latin typeface="Arial" panose="020B0604020202020204" pitchFamily="34" charset="0"/>
                <a:cs typeface="Arial" panose="020B0604020202020204" pitchFamily="34" charset="0"/>
              </a:defRPr>
            </a:lvl4pPr>
            <a:lvl5pPr marL="1828800" indent="0">
              <a:buNone/>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p:txBody>
      </p:sp>
      <p:sp>
        <p:nvSpPr>
          <p:cNvPr id="12" name="Text Placeholder 13"/>
          <p:cNvSpPr>
            <a:spLocks noGrp="1"/>
          </p:cNvSpPr>
          <p:nvPr>
            <p:ph type="body" sz="quarter" idx="11" hasCustomPrompt="1"/>
          </p:nvPr>
        </p:nvSpPr>
        <p:spPr>
          <a:xfrm>
            <a:off x="516477" y="1699709"/>
            <a:ext cx="8153400" cy="398033"/>
          </a:xfrm>
          <a:prstGeom prst="rect">
            <a:avLst/>
          </a:prstGeom>
        </p:spPr>
        <p:txBody>
          <a:bodyPr/>
          <a:lstStyle>
            <a:lvl1pPr marL="0" marR="0" indent="0" algn="ctr" defTabSz="457200" rtl="0" eaLnBrk="1" fontAlgn="auto" latinLnBrk="0" hangingPunct="1">
              <a:lnSpc>
                <a:spcPts val="2350"/>
              </a:lnSpc>
              <a:spcBef>
                <a:spcPts val="0"/>
              </a:spcBef>
              <a:spcAft>
                <a:spcPts val="0"/>
              </a:spcAft>
              <a:buClrTx/>
              <a:buSzTx/>
              <a:buFontTx/>
              <a:buNone/>
              <a:tabLst/>
              <a:defRPr sz="2100" b="1" baseline="0">
                <a:solidFill>
                  <a:srgbClr val="D37D28"/>
                </a:solidFill>
                <a:latin typeface="Arial" panose="020B0604020202020204" pitchFamily="34" charset="0"/>
                <a:cs typeface="Arial" panose="020B0604020202020204" pitchFamily="34" charset="0"/>
              </a:defRPr>
            </a:lvl1pPr>
          </a:lstStyle>
          <a:p>
            <a:pPr marL="0" marR="0" lvl="0" indent="0" algn="ctr" defTabSz="457200" rtl="0" eaLnBrk="1" fontAlgn="auto" latinLnBrk="0" hangingPunct="1">
              <a:lnSpc>
                <a:spcPts val="235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37D28"/>
                </a:solidFill>
                <a:effectLst/>
                <a:uLnTx/>
                <a:uFillTx/>
                <a:latin typeface="Arial"/>
                <a:ea typeface="+mn-ea"/>
                <a:cs typeface="Arial"/>
              </a:rPr>
              <a:t>(Parentheses Under Header)</a:t>
            </a:r>
          </a:p>
        </p:txBody>
      </p:sp>
      <p:sp>
        <p:nvSpPr>
          <p:cNvPr id="13" name="Title 1"/>
          <p:cNvSpPr>
            <a:spLocks noGrp="1"/>
          </p:cNvSpPr>
          <p:nvPr>
            <p:ph type="title" hasCustomPrompt="1"/>
          </p:nvPr>
        </p:nvSpPr>
        <p:spPr bwMode="auto">
          <a:xfrm>
            <a:off x="448041" y="1156441"/>
            <a:ext cx="8229600" cy="5970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Tree>
    <p:extLst>
      <p:ext uri="{BB962C8B-B14F-4D97-AF65-F5344CB8AC3E}">
        <p14:creationId xmlns:p14="http://schemas.microsoft.com/office/powerpoint/2010/main" val="2037957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Feed the Future-only branded blank">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448041" y="1156441"/>
            <a:ext cx="8229600" cy="597049"/>
          </a:xfrm>
          <a:prstGeom prst="rect">
            <a:avLst/>
          </a:prstGeom>
          <a:noFill/>
          <a:ln w="0">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Tree>
    <p:extLst>
      <p:ext uri="{BB962C8B-B14F-4D97-AF65-F5344CB8AC3E}">
        <p14:creationId xmlns:p14="http://schemas.microsoft.com/office/powerpoint/2010/main" val="1104456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D8AC33D8-3869-43BD-85B8-5F2C7C5948F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0B9D4C1-EE70-49C5-A9D0-3BA0E64CCB0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393F9A1-2242-43D2-81E8-AEA931070826}"/>
              </a:ext>
            </a:extLst>
          </p:cNvPr>
          <p:cNvSpPr>
            <a:spLocks noGrp="1" noChangeArrowheads="1"/>
          </p:cNvSpPr>
          <p:nvPr>
            <p:ph type="sldNum" sz="quarter" idx="12"/>
          </p:nvPr>
        </p:nvSpPr>
        <p:spPr>
          <a:ln/>
        </p:spPr>
        <p:txBody>
          <a:bodyPr/>
          <a:lstStyle>
            <a:lvl1pPr>
              <a:defRPr/>
            </a:lvl1pPr>
          </a:lstStyle>
          <a:p>
            <a:pPr>
              <a:defRPr/>
            </a:pPr>
            <a:fld id="{6E04D515-1004-4A6C-83AA-F1EDF9052479}" type="slidenum">
              <a:rPr lang="en-US" altLang="en-US"/>
              <a:pPr>
                <a:defRPr/>
              </a:pPr>
              <a:t>‹#›</a:t>
            </a:fld>
            <a:endParaRPr lang="en-US" altLang="en-US"/>
          </a:p>
        </p:txBody>
      </p:sp>
    </p:spTree>
    <p:extLst>
      <p:ext uri="{BB962C8B-B14F-4D97-AF65-F5344CB8AC3E}">
        <p14:creationId xmlns:p14="http://schemas.microsoft.com/office/powerpoint/2010/main" val="17943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Box 9"/>
          <p:cNvSpPr txBox="1"/>
          <p:nvPr userDrawn="1"/>
        </p:nvSpPr>
        <p:spPr>
          <a:xfrm>
            <a:off x="358758" y="6611159"/>
            <a:ext cx="7226024" cy="230832"/>
          </a:xfrm>
          <a:prstGeom prst="rect">
            <a:avLst/>
          </a:prstGeom>
          <a:noFill/>
          <a:ln w="12700" cap="sq" cmpd="sng">
            <a:noFill/>
            <a:prstDash val="solid"/>
          </a:ln>
        </p:spPr>
        <p:txBody>
          <a:bodyPr wrap="square" rtlCol="0" anchor="t" anchorCtr="0">
            <a:spAutoFit/>
          </a:bodyPr>
          <a:lstStyle/>
          <a:p>
            <a:r>
              <a:rPr lang="en-US" sz="900" b="0" i="1" dirty="0">
                <a:solidFill>
                  <a:schemeClr val="bg1"/>
                </a:solidFill>
                <a:latin typeface="Arial"/>
                <a:cs typeface="Arial"/>
              </a:rPr>
              <a:t>Photo</a:t>
            </a:r>
            <a:r>
              <a:rPr lang="en-US" sz="900" b="0" i="1" baseline="0" dirty="0">
                <a:solidFill>
                  <a:schemeClr val="bg1"/>
                </a:solidFill>
                <a:latin typeface="Arial"/>
                <a:cs typeface="Arial"/>
              </a:rPr>
              <a:t> Credit Goes Here</a:t>
            </a:r>
            <a:endParaRPr lang="en-US" sz="900" b="0" i="1" dirty="0">
              <a:solidFill>
                <a:schemeClr val="bg1"/>
              </a:solidFill>
              <a:latin typeface="Arial"/>
              <a:cs typeface="Arial"/>
            </a:endParaRPr>
          </a:p>
        </p:txBody>
      </p:sp>
      <p:sp>
        <p:nvSpPr>
          <p:cNvPr id="15" name="Text Placeholder 14"/>
          <p:cNvSpPr>
            <a:spLocks noGrp="1"/>
          </p:cNvSpPr>
          <p:nvPr>
            <p:ph type="body" sz="quarter" idx="12" hasCustomPrompt="1"/>
          </p:nvPr>
        </p:nvSpPr>
        <p:spPr>
          <a:xfrm>
            <a:off x="462856" y="5723098"/>
            <a:ext cx="5022850" cy="260350"/>
          </a:xfrm>
          <a:prstGeom prst="rect">
            <a:avLst/>
          </a:prstGeom>
        </p:spPr>
        <p:txBody>
          <a:bodyPr/>
          <a:lstStyle>
            <a:lvl1pPr marL="0" indent="0">
              <a:buNone/>
              <a:defRPr sz="1000" i="1" baseline="0">
                <a:solidFill>
                  <a:schemeClr val="bg1"/>
                </a:solidFill>
                <a:latin typeface="Arial" panose="020B0604020202020204" pitchFamily="34" charset="0"/>
                <a:cs typeface="Arial" panose="020B0604020202020204" pitchFamily="34" charset="0"/>
              </a:defRPr>
            </a:lvl1pPr>
          </a:lstStyle>
          <a:p>
            <a:pPr lvl="0"/>
            <a:r>
              <a:rPr lang="en-US" dirty="0"/>
              <a:t>Photo credit: Name/Organization</a:t>
            </a:r>
          </a:p>
        </p:txBody>
      </p:sp>
      <p:sp>
        <p:nvSpPr>
          <p:cNvPr id="17" name="Text Placeholder 16"/>
          <p:cNvSpPr>
            <a:spLocks noGrp="1"/>
          </p:cNvSpPr>
          <p:nvPr>
            <p:ph type="body" sz="quarter" idx="13" hasCustomPrompt="1"/>
          </p:nvPr>
        </p:nvSpPr>
        <p:spPr>
          <a:xfrm>
            <a:off x="452438" y="5175081"/>
            <a:ext cx="8186737" cy="268287"/>
          </a:xfrm>
          <a:prstGeom prst="rect">
            <a:avLst/>
          </a:prstGeom>
        </p:spPr>
        <p:txBody>
          <a:bodyPr/>
          <a:lstStyle>
            <a:lvl1pPr marL="0" indent="0">
              <a:buNone/>
              <a:defRPr sz="1500" b="1" baseline="0">
                <a:solidFill>
                  <a:schemeClr val="bg1"/>
                </a:solidFill>
                <a:latin typeface="Arial" panose="020B0604020202020204" pitchFamily="34" charset="0"/>
                <a:cs typeface="Arial" panose="020B0604020202020204" pitchFamily="34" charset="0"/>
              </a:defRPr>
            </a:lvl1pPr>
          </a:lstStyle>
          <a:p>
            <a:pPr lvl="0"/>
            <a:r>
              <a:rPr lang="en-US" dirty="0"/>
              <a:t>Subhead goes here</a:t>
            </a:r>
          </a:p>
        </p:txBody>
      </p:sp>
      <p:sp>
        <p:nvSpPr>
          <p:cNvPr id="19" name="Text Placeholder 18"/>
          <p:cNvSpPr>
            <a:spLocks noGrp="1"/>
          </p:cNvSpPr>
          <p:nvPr>
            <p:ph type="body" sz="quarter" idx="14" hasCustomPrompt="1"/>
          </p:nvPr>
        </p:nvSpPr>
        <p:spPr>
          <a:xfrm>
            <a:off x="1021842" y="3829050"/>
            <a:ext cx="7089775" cy="1195388"/>
          </a:xfrm>
          <a:prstGeom prst="rect">
            <a:avLst/>
          </a:prstGeom>
        </p:spPr>
        <p:txBody>
          <a:bodyPr/>
          <a:lstStyle>
            <a:lvl1pPr marL="0" indent="0" algn="ctr">
              <a:buNone/>
              <a:defRPr sz="3400" baseline="0">
                <a:solidFill>
                  <a:schemeClr val="bg1">
                    <a:lumMod val="85000"/>
                  </a:schemeClr>
                </a:solidFill>
                <a:latin typeface="Arial" panose="020B0604020202020204" pitchFamily="34" charset="0"/>
                <a:cs typeface="Arial" panose="020B0604020202020204" pitchFamily="34" charset="0"/>
              </a:defRPr>
            </a:lvl1pPr>
          </a:lstStyle>
          <a:p>
            <a:pPr lvl="0"/>
            <a:r>
              <a:rPr lang="en-US" dirty="0"/>
              <a:t>TITLE OF PRESENTATION GOES HERE AND HERE</a:t>
            </a:r>
          </a:p>
        </p:txBody>
      </p:sp>
    </p:spTree>
    <p:extLst>
      <p:ext uri="{BB962C8B-B14F-4D97-AF65-F5344CB8AC3E}">
        <p14:creationId xmlns:p14="http://schemas.microsoft.com/office/powerpoint/2010/main" val="1146537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g"/><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image" Target="../media/image1.emf"/><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4.xml"/><Relationship Id="rId1" Type="http://schemas.openxmlformats.org/officeDocument/2006/relationships/slideLayout" Target="../slideLayouts/slideLayout12.xml"/><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0" y="-1"/>
            <a:ext cx="9144000" cy="1058305"/>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 name="Picture 3" descr="horizontal RGB white.eps"/>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1966" y="225746"/>
            <a:ext cx="3401400" cy="577885"/>
          </a:xfrm>
          <a:prstGeom prst="rect">
            <a:avLst/>
          </a:prstGeom>
        </p:spPr>
      </p:pic>
      <p:pic>
        <p:nvPicPr>
          <p:cNvPr id="5" name="Picture 4" descr="Horizontal_RGB_600.jp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8033" y="5942146"/>
            <a:ext cx="2372451" cy="915854"/>
          </a:xfrm>
          <a:prstGeom prst="rect">
            <a:avLst/>
          </a:prstGeom>
        </p:spPr>
      </p:pic>
      <p:sp>
        <p:nvSpPr>
          <p:cNvPr id="7" name="Rectangle 6"/>
          <p:cNvSpPr/>
          <p:nvPr/>
        </p:nvSpPr>
        <p:spPr>
          <a:xfrm>
            <a:off x="6972752" y="6060484"/>
            <a:ext cx="2008628" cy="744483"/>
          </a:xfrm>
          <a:prstGeom prst="rect">
            <a:avLst/>
          </a:prstGeom>
          <a:solidFill>
            <a:schemeClr val="bg1">
              <a:lumMod val="6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520"/>
              </a:lnSpc>
            </a:pPr>
            <a:r>
              <a:rPr lang="en-US" sz="1400" dirty="0">
                <a:latin typeface="Arial" panose="020B0604020202020204" pitchFamily="34" charset="0"/>
                <a:cs typeface="Arial" panose="020B0604020202020204" pitchFamily="34" charset="0"/>
              </a:rPr>
              <a:t>PARTNER LOGO GOES HERE (click slide master to add)</a:t>
            </a:r>
          </a:p>
        </p:txBody>
      </p:sp>
    </p:spTree>
    <p:extLst>
      <p:ext uri="{BB962C8B-B14F-4D97-AF65-F5344CB8AC3E}">
        <p14:creationId xmlns:p14="http://schemas.microsoft.com/office/powerpoint/2010/main" val="203916291"/>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10" descr="Horizontal_RGB_600.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033" y="5942146"/>
            <a:ext cx="2372451" cy="915854"/>
          </a:xfrm>
          <a:prstGeom prst="rect">
            <a:avLst/>
          </a:prstGeom>
        </p:spPr>
      </p:pic>
      <p:sp>
        <p:nvSpPr>
          <p:cNvPr id="5" name="Rectangle 4"/>
          <p:cNvSpPr/>
          <p:nvPr/>
        </p:nvSpPr>
        <p:spPr>
          <a:xfrm>
            <a:off x="0" y="5102420"/>
            <a:ext cx="9144000" cy="846688"/>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6970957" y="6059727"/>
            <a:ext cx="2008628" cy="744483"/>
          </a:xfrm>
          <a:prstGeom prst="rect">
            <a:avLst/>
          </a:prstGeom>
          <a:solidFill>
            <a:schemeClr val="bg1">
              <a:lumMod val="6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520"/>
              </a:lnSpc>
            </a:pPr>
            <a:r>
              <a:rPr lang="en-US" sz="1400" dirty="0">
                <a:latin typeface="Arial" panose="020B0604020202020204" pitchFamily="34" charset="0"/>
                <a:cs typeface="Arial" panose="020B0604020202020204" pitchFamily="34" charset="0"/>
              </a:rPr>
              <a:t>PARTNER LOGO GOES HERE (click slide master to add)</a:t>
            </a:r>
          </a:p>
        </p:txBody>
      </p:sp>
      <p:sp>
        <p:nvSpPr>
          <p:cNvPr id="7" name="Rectangle 6"/>
          <p:cNvSpPr/>
          <p:nvPr/>
        </p:nvSpPr>
        <p:spPr>
          <a:xfrm>
            <a:off x="0" y="-1"/>
            <a:ext cx="9144000" cy="1058305"/>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9" name="Picture 8" descr="horizontal RGB white.ep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1966" y="225746"/>
            <a:ext cx="3401400" cy="577885"/>
          </a:xfrm>
          <a:prstGeom prst="rect">
            <a:avLst/>
          </a:prstGeom>
        </p:spPr>
      </p:pic>
    </p:spTree>
    <p:extLst>
      <p:ext uri="{BB962C8B-B14F-4D97-AF65-F5344CB8AC3E}">
        <p14:creationId xmlns:p14="http://schemas.microsoft.com/office/powerpoint/2010/main" val="3611858466"/>
      </p:ext>
    </p:extLst>
  </p:cSld>
  <p:clrMap bg1="lt1" tx1="dk1" bg2="lt2" tx2="dk2" accent1="accent1" accent2="accent2" accent3="accent3" accent4="accent4" accent5="accent5" accent6="accent6" hlink="hlink" folHlink="folHlink"/>
  <p:sldLayoutIdLst>
    <p:sldLayoutId id="2147483673" r:id="rId1"/>
    <p:sldLayoutId id="2147483674"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0" y="-1"/>
            <a:ext cx="9144000" cy="1058305"/>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 name="Picture 3" descr="horizontal RGB white.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966" y="225746"/>
            <a:ext cx="3401400" cy="577885"/>
          </a:xfrm>
          <a:prstGeom prst="rect">
            <a:avLst/>
          </a:prstGeom>
        </p:spPr>
      </p:pic>
    </p:spTree>
    <p:extLst>
      <p:ext uri="{BB962C8B-B14F-4D97-AF65-F5344CB8AC3E}">
        <p14:creationId xmlns:p14="http://schemas.microsoft.com/office/powerpoint/2010/main" val="3350079245"/>
      </p:ext>
    </p:extLst>
  </p:cSld>
  <p:clrMap bg1="lt1" tx1="dk1" bg2="lt2" tx2="dk2" accent1="accent1" accent2="accent2" accent3="accent3" accent4="accent4" accent5="accent5" accent6="accent6" hlink="hlink" folHlink="folHlink"/>
  <p:sldLayoutIdLst>
    <p:sldLayoutId id="2147483676"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p:nvSpPr>
        <p:spPr>
          <a:xfrm>
            <a:off x="0" y="0"/>
            <a:ext cx="9144000" cy="5806417"/>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Subtitle 4"/>
          <p:cNvSpPr txBox="1">
            <a:spLocks/>
          </p:cNvSpPr>
          <p:nvPr/>
        </p:nvSpPr>
        <p:spPr>
          <a:xfrm>
            <a:off x="472786" y="5256486"/>
            <a:ext cx="8214013" cy="1099863"/>
          </a:xfrm>
          <a:prstGeom prst="rect">
            <a:avLst/>
          </a:prstGeom>
        </p:spPr>
        <p:txBody>
          <a:bodyPr anchor="t"/>
          <a:lstStyle/>
          <a:p>
            <a:pPr marL="231775" lvl="2" indent="-231775" algn="ctr">
              <a:lnSpc>
                <a:spcPts val="2000"/>
              </a:lnSpc>
            </a:pPr>
            <a:r>
              <a:rPr lang="en-US" sz="2000" dirty="0" err="1">
                <a:solidFill>
                  <a:schemeClr val="bg1"/>
                </a:solidFill>
                <a:latin typeface="Gill Sans MT"/>
                <a:cs typeface="Gill Sans MT"/>
              </a:rPr>
              <a:t>www.feedthefuture.gov</a:t>
            </a:r>
            <a:endParaRPr lang="en-US" sz="2000" dirty="0">
              <a:solidFill>
                <a:schemeClr val="bg1"/>
              </a:solidFill>
              <a:latin typeface="Gill Sans MT"/>
              <a:cs typeface="Gill Sans MT"/>
            </a:endParaRPr>
          </a:p>
        </p:txBody>
      </p:sp>
      <p:pic>
        <p:nvPicPr>
          <p:cNvPr id="3" name="Picture 2" descr="vertical RGB white.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4668" y="1580049"/>
            <a:ext cx="4945209" cy="2302837"/>
          </a:xfrm>
          <a:prstGeom prst="rect">
            <a:avLst/>
          </a:prstGeom>
        </p:spPr>
      </p:pic>
      <p:pic>
        <p:nvPicPr>
          <p:cNvPr id="9" name="Picture 8" descr="Horizontal_RGB_600.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033" y="5942146"/>
            <a:ext cx="2372451" cy="915854"/>
          </a:xfrm>
          <a:prstGeom prst="rect">
            <a:avLst/>
          </a:prstGeom>
        </p:spPr>
      </p:pic>
      <p:sp>
        <p:nvSpPr>
          <p:cNvPr id="8" name="Rectangle 7"/>
          <p:cNvSpPr/>
          <p:nvPr/>
        </p:nvSpPr>
        <p:spPr>
          <a:xfrm>
            <a:off x="6972752" y="6060484"/>
            <a:ext cx="2008628" cy="744483"/>
          </a:xfrm>
          <a:prstGeom prst="rect">
            <a:avLst/>
          </a:prstGeom>
          <a:solidFill>
            <a:schemeClr val="bg1">
              <a:lumMod val="6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520"/>
              </a:lnSpc>
            </a:pPr>
            <a:r>
              <a:rPr lang="en-US" sz="1400" dirty="0">
                <a:latin typeface="Arial" panose="020B0604020202020204" pitchFamily="34" charset="0"/>
                <a:cs typeface="Arial" panose="020B0604020202020204" pitchFamily="34" charset="0"/>
              </a:rPr>
              <a:t>PARTNER LOGO GOES HERE (click slide master to add)</a:t>
            </a:r>
          </a:p>
        </p:txBody>
      </p:sp>
    </p:spTree>
    <p:extLst>
      <p:ext uri="{BB962C8B-B14F-4D97-AF65-F5344CB8AC3E}">
        <p14:creationId xmlns:p14="http://schemas.microsoft.com/office/powerpoint/2010/main" val="2867860764"/>
      </p:ext>
    </p:extLst>
  </p:cSld>
  <p:clrMap bg1="lt1" tx1="dk1" bg2="lt2" tx2="dk2" accent1="accent1" accent2="accent2" accent3="accent3" accent4="accent4" accent5="accent5" accent6="accent6" hlink="hlink" folHlink="folHlink"/>
  <p:sldLayoutIdLst>
    <p:sldLayoutId id="2147483678"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22.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3.png"/><Relationship Id="rId7"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29.png"/><Relationship Id="rId4" Type="http://schemas.openxmlformats.org/officeDocument/2006/relationships/image" Target="../media/image28.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51D03CDF-599D-46EB-A298-9332110A3561}"/>
              </a:ext>
            </a:extLst>
          </p:cNvPr>
          <p:cNvSpPr>
            <a:spLocks noGrp="1"/>
          </p:cNvSpPr>
          <p:nvPr>
            <p:ph type="title"/>
          </p:nvPr>
        </p:nvSpPr>
        <p:spPr>
          <a:xfrm>
            <a:off x="609600" y="990600"/>
            <a:ext cx="7772400" cy="609600"/>
          </a:xfrm>
        </p:spPr>
        <p:txBody>
          <a:bodyPr/>
          <a:lstStyle/>
          <a:p>
            <a:pPr algn="ctr"/>
            <a:r>
              <a:rPr lang="en-US" altLang="en-US" sz="4000" dirty="0">
                <a:solidFill>
                  <a:schemeClr val="accent6"/>
                </a:solidFill>
              </a:rPr>
              <a:t>Starting HH Interviews in CAPI</a:t>
            </a:r>
          </a:p>
        </p:txBody>
      </p:sp>
      <p:sp>
        <p:nvSpPr>
          <p:cNvPr id="4099" name="Rectangle 5">
            <a:extLst>
              <a:ext uri="{FF2B5EF4-FFF2-40B4-BE49-F238E27FC236}">
                <a16:creationId xmlns:a16="http://schemas.microsoft.com/office/drawing/2014/main" id="{01B862E5-0F83-42DF-B2B3-762CAE680C99}"/>
              </a:ext>
            </a:extLst>
          </p:cNvPr>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7" name="TextBox 6">
            <a:extLst>
              <a:ext uri="{FF2B5EF4-FFF2-40B4-BE49-F238E27FC236}">
                <a16:creationId xmlns:a16="http://schemas.microsoft.com/office/drawing/2014/main" id="{18C240FF-EA9A-466F-8DB5-F24F2D77F8D8}"/>
              </a:ext>
            </a:extLst>
          </p:cNvPr>
          <p:cNvSpPr txBox="1"/>
          <p:nvPr/>
        </p:nvSpPr>
        <p:spPr>
          <a:xfrm>
            <a:off x="322263" y="5435600"/>
            <a:ext cx="8516937" cy="584200"/>
          </a:xfrm>
          <a:prstGeom prst="rect">
            <a:avLst/>
          </a:prstGeom>
          <a:noFill/>
          <a:ln>
            <a:solidFill>
              <a:srgbClr val="C2113A"/>
            </a:solidFill>
          </a:ln>
        </p:spPr>
        <p:txBody>
          <a:bodyPr>
            <a:spAutoFit/>
          </a:bodyPr>
          <a:lstStyle/>
          <a:p>
            <a:pPr algn="ctr">
              <a:defRPr/>
            </a:pPr>
            <a:r>
              <a:rPr lang="en-US" sz="3200" dirty="0">
                <a:latin typeface="+mn-lt"/>
              </a:rPr>
              <a:t>Interviewers</a:t>
            </a:r>
          </a:p>
        </p:txBody>
      </p:sp>
      <p:pic>
        <p:nvPicPr>
          <p:cNvPr id="4101" name="Picture 8" descr="http://www.prconline.com/wp-content/uploads/2013/08/statistically-impossible-cartoon-cjmadden.gif">
            <a:extLst>
              <a:ext uri="{FF2B5EF4-FFF2-40B4-BE49-F238E27FC236}">
                <a16:creationId xmlns:a16="http://schemas.microsoft.com/office/drawing/2014/main" id="{15B10F6E-BFFB-40C4-853C-A9C1319014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806" t="7399" r="12206" b="10712"/>
          <a:stretch>
            <a:fillRect/>
          </a:stretch>
        </p:blipFill>
        <p:spPr bwMode="auto">
          <a:xfrm>
            <a:off x="2590800" y="1676400"/>
            <a:ext cx="3733800" cy="3639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E4C5893-BD63-45CE-AFF5-DED323339326}"/>
              </a:ext>
            </a:extLst>
          </p:cNvPr>
          <p:cNvPicPr>
            <a:picLocks noChangeAspect="1"/>
          </p:cNvPicPr>
          <p:nvPr/>
        </p:nvPicPr>
        <p:blipFill>
          <a:blip r:embed="rId3"/>
          <a:stretch>
            <a:fillRect/>
          </a:stretch>
        </p:blipFill>
        <p:spPr>
          <a:xfrm>
            <a:off x="381000" y="1633538"/>
            <a:ext cx="6400800" cy="4381500"/>
          </a:xfrm>
          <a:prstGeom prst="rect">
            <a:avLst/>
          </a:prstGeom>
        </p:spPr>
      </p:pic>
      <p:sp>
        <p:nvSpPr>
          <p:cNvPr id="15362" name="Title 1">
            <a:extLst>
              <a:ext uri="{FF2B5EF4-FFF2-40B4-BE49-F238E27FC236}">
                <a16:creationId xmlns:a16="http://schemas.microsoft.com/office/drawing/2014/main" id="{1EF815AD-F8FF-428A-ABC3-19F468522098}"/>
              </a:ext>
            </a:extLst>
          </p:cNvPr>
          <p:cNvSpPr>
            <a:spLocks noGrp="1"/>
          </p:cNvSpPr>
          <p:nvPr>
            <p:ph type="title"/>
          </p:nvPr>
        </p:nvSpPr>
        <p:spPr>
          <a:xfrm>
            <a:off x="685800" y="977806"/>
            <a:ext cx="7772400" cy="609600"/>
          </a:xfrm>
        </p:spPr>
        <p:txBody>
          <a:bodyPr/>
          <a:lstStyle/>
          <a:p>
            <a:pPr algn="ctr"/>
            <a:r>
              <a:rPr lang="en-US" altLang="en-US" sz="4400" dirty="0">
                <a:solidFill>
                  <a:schemeClr val="accent6"/>
                </a:solidFill>
              </a:rPr>
              <a:t>Begin HH interview!</a:t>
            </a:r>
          </a:p>
        </p:txBody>
      </p:sp>
      <p:sp>
        <p:nvSpPr>
          <p:cNvPr id="15363" name="Rectangle 5">
            <a:extLst>
              <a:ext uri="{FF2B5EF4-FFF2-40B4-BE49-F238E27FC236}">
                <a16:creationId xmlns:a16="http://schemas.microsoft.com/office/drawing/2014/main" id="{F8BC49F5-BAC2-4003-BD90-E502035E5A58}"/>
              </a:ext>
            </a:extLst>
          </p:cNvPr>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pic>
        <p:nvPicPr>
          <p:cNvPr id="15364" name="Picture 3" descr="http://www.byui.edu/Images/disability_services/step4-resized200x209.png">
            <a:extLst>
              <a:ext uri="{FF2B5EF4-FFF2-40B4-BE49-F238E27FC236}">
                <a16:creationId xmlns:a16="http://schemas.microsoft.com/office/drawing/2014/main" id="{405D5299-4507-4FDE-B8F3-4A02122CD5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5300" y="73025"/>
            <a:ext cx="933450"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9" name="Right Brace 8">
            <a:extLst>
              <a:ext uri="{FF2B5EF4-FFF2-40B4-BE49-F238E27FC236}">
                <a16:creationId xmlns:a16="http://schemas.microsoft.com/office/drawing/2014/main" id="{27FA4CF1-A009-4D07-896F-711C6C45EC05}"/>
              </a:ext>
            </a:extLst>
          </p:cNvPr>
          <p:cNvSpPr>
            <a:spLocks/>
          </p:cNvSpPr>
          <p:nvPr/>
        </p:nvSpPr>
        <p:spPr bwMode="auto">
          <a:xfrm>
            <a:off x="6521450" y="2015615"/>
            <a:ext cx="228600" cy="866775"/>
          </a:xfrm>
          <a:prstGeom prst="rightBrace">
            <a:avLst>
              <a:gd name="adj1" fmla="val 8338"/>
              <a:gd name="adj2" fmla="val 50000"/>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13" name="TextBox 12">
            <a:extLst>
              <a:ext uri="{FF2B5EF4-FFF2-40B4-BE49-F238E27FC236}">
                <a16:creationId xmlns:a16="http://schemas.microsoft.com/office/drawing/2014/main" id="{92F645D9-05A4-44DC-B2DF-2222B0A093FD}"/>
              </a:ext>
            </a:extLst>
          </p:cNvPr>
          <p:cNvSpPr txBox="1"/>
          <p:nvPr/>
        </p:nvSpPr>
        <p:spPr>
          <a:xfrm>
            <a:off x="6743700" y="2002914"/>
            <a:ext cx="2039937" cy="892175"/>
          </a:xfrm>
          <a:prstGeom prst="rect">
            <a:avLst/>
          </a:prstGeom>
          <a:noFill/>
        </p:spPr>
        <p:txBody>
          <a:bodyPr>
            <a:spAutoFit/>
          </a:bodyPr>
          <a:lstStyle/>
          <a:p>
            <a:pPr algn="ctr">
              <a:defRPr/>
            </a:pPr>
            <a:r>
              <a:rPr lang="en-US" sz="2600" dirty="0">
                <a:latin typeface="+mn-lt"/>
              </a:rPr>
              <a:t>Questions, instructions</a:t>
            </a:r>
          </a:p>
        </p:txBody>
      </p:sp>
      <p:sp>
        <p:nvSpPr>
          <p:cNvPr id="15371" name="Rectangle 13">
            <a:extLst>
              <a:ext uri="{FF2B5EF4-FFF2-40B4-BE49-F238E27FC236}">
                <a16:creationId xmlns:a16="http://schemas.microsoft.com/office/drawing/2014/main" id="{8B603F5C-8248-4A4B-9219-2E7426067DFA}"/>
              </a:ext>
            </a:extLst>
          </p:cNvPr>
          <p:cNvSpPr>
            <a:spLocks noChangeArrowheads="1"/>
          </p:cNvSpPr>
          <p:nvPr/>
        </p:nvSpPr>
        <p:spPr bwMode="auto">
          <a:xfrm>
            <a:off x="2286000" y="3733800"/>
            <a:ext cx="4564062" cy="685800"/>
          </a:xfrm>
          <a:prstGeom prst="rect">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18" name="TextBox 17">
            <a:extLst>
              <a:ext uri="{FF2B5EF4-FFF2-40B4-BE49-F238E27FC236}">
                <a16:creationId xmlns:a16="http://schemas.microsoft.com/office/drawing/2014/main" id="{71253CC6-40DF-46C0-B618-D828C01C378F}"/>
              </a:ext>
            </a:extLst>
          </p:cNvPr>
          <p:cNvSpPr txBox="1"/>
          <p:nvPr/>
        </p:nvSpPr>
        <p:spPr>
          <a:xfrm>
            <a:off x="6664324" y="3635244"/>
            <a:ext cx="1924050" cy="830997"/>
          </a:xfrm>
          <a:prstGeom prst="rect">
            <a:avLst/>
          </a:prstGeom>
          <a:noFill/>
        </p:spPr>
        <p:txBody>
          <a:bodyPr>
            <a:spAutoFit/>
          </a:bodyPr>
          <a:lstStyle/>
          <a:p>
            <a:pPr algn="ctr">
              <a:defRPr/>
            </a:pPr>
            <a:r>
              <a:rPr lang="en-US" sz="2400" dirty="0">
                <a:latin typeface="+mn-lt"/>
              </a:rPr>
              <a:t>Navigation buttons</a:t>
            </a:r>
          </a:p>
        </p:txBody>
      </p:sp>
      <p:sp>
        <p:nvSpPr>
          <p:cNvPr id="20" name="TextBox 19">
            <a:extLst>
              <a:ext uri="{FF2B5EF4-FFF2-40B4-BE49-F238E27FC236}">
                <a16:creationId xmlns:a16="http://schemas.microsoft.com/office/drawing/2014/main" id="{0B32161E-AD53-4BF4-98F2-D552E0258704}"/>
              </a:ext>
            </a:extLst>
          </p:cNvPr>
          <p:cNvSpPr txBox="1"/>
          <p:nvPr/>
        </p:nvSpPr>
        <p:spPr>
          <a:xfrm>
            <a:off x="2341563" y="4982652"/>
            <a:ext cx="5337175" cy="892552"/>
          </a:xfrm>
          <a:prstGeom prst="rect">
            <a:avLst/>
          </a:prstGeom>
          <a:noFill/>
        </p:spPr>
        <p:txBody>
          <a:bodyPr wrap="square">
            <a:spAutoFit/>
          </a:bodyPr>
          <a:lstStyle/>
          <a:p>
            <a:pPr algn="ctr">
              <a:defRPr/>
            </a:pPr>
            <a:r>
              <a:rPr lang="en-US" sz="2600" dirty="0"/>
              <a:t>BLACK – instructions for interviewer</a:t>
            </a:r>
          </a:p>
          <a:p>
            <a:pPr algn="ctr">
              <a:defRPr/>
            </a:pPr>
            <a:r>
              <a:rPr lang="en-US" sz="2600" i="1" dirty="0">
                <a:solidFill>
                  <a:srgbClr val="0000CC"/>
                </a:solidFill>
                <a:latin typeface="+mn-lt"/>
              </a:rPr>
              <a:t>Blue</a:t>
            </a:r>
            <a:r>
              <a:rPr lang="en-US" sz="2600" dirty="0">
                <a:latin typeface="+mn-lt"/>
              </a:rPr>
              <a:t> – read out loud respondent</a:t>
            </a:r>
          </a:p>
        </p:txBody>
      </p:sp>
      <p:pic>
        <p:nvPicPr>
          <p:cNvPr id="4" name="Picture 3">
            <a:extLst>
              <a:ext uri="{FF2B5EF4-FFF2-40B4-BE49-F238E27FC236}">
                <a16:creationId xmlns:a16="http://schemas.microsoft.com/office/drawing/2014/main" id="{6FFBA661-8B4F-4B70-B9C8-5D4BBB499FFE}"/>
              </a:ext>
            </a:extLst>
          </p:cNvPr>
          <p:cNvPicPr>
            <a:picLocks noChangeAspect="1"/>
          </p:cNvPicPr>
          <p:nvPr/>
        </p:nvPicPr>
        <p:blipFill>
          <a:blip r:embed="rId5"/>
          <a:stretch>
            <a:fillRect/>
          </a:stretch>
        </p:blipFill>
        <p:spPr>
          <a:xfrm>
            <a:off x="8201025" y="4050742"/>
            <a:ext cx="762000" cy="90884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9C38BAA-5DC4-48FF-AE84-70D448A33028}"/>
              </a:ext>
            </a:extLst>
          </p:cNvPr>
          <p:cNvPicPr>
            <a:picLocks noChangeAspect="1"/>
          </p:cNvPicPr>
          <p:nvPr/>
        </p:nvPicPr>
        <p:blipFill>
          <a:blip r:embed="rId3"/>
          <a:stretch>
            <a:fillRect/>
          </a:stretch>
        </p:blipFill>
        <p:spPr>
          <a:xfrm>
            <a:off x="286544" y="1712591"/>
            <a:ext cx="6157912" cy="2822897"/>
          </a:xfrm>
          <a:prstGeom prst="rect">
            <a:avLst/>
          </a:prstGeom>
        </p:spPr>
      </p:pic>
      <p:sp>
        <p:nvSpPr>
          <p:cNvPr id="15362" name="Title 1">
            <a:extLst>
              <a:ext uri="{FF2B5EF4-FFF2-40B4-BE49-F238E27FC236}">
                <a16:creationId xmlns:a16="http://schemas.microsoft.com/office/drawing/2014/main" id="{1EF815AD-F8FF-428A-ABC3-19F468522098}"/>
              </a:ext>
            </a:extLst>
          </p:cNvPr>
          <p:cNvSpPr>
            <a:spLocks noGrp="1"/>
          </p:cNvSpPr>
          <p:nvPr>
            <p:ph type="title"/>
          </p:nvPr>
        </p:nvSpPr>
        <p:spPr>
          <a:xfrm>
            <a:off x="685800" y="977806"/>
            <a:ext cx="7772400" cy="609600"/>
          </a:xfrm>
        </p:spPr>
        <p:txBody>
          <a:bodyPr/>
          <a:lstStyle/>
          <a:p>
            <a:pPr algn="ctr"/>
            <a:r>
              <a:rPr lang="en-US" altLang="en-US" sz="4400" dirty="0">
                <a:solidFill>
                  <a:schemeClr val="accent6"/>
                </a:solidFill>
              </a:rPr>
              <a:t>Begin HH interview!</a:t>
            </a:r>
          </a:p>
        </p:txBody>
      </p:sp>
      <p:sp>
        <p:nvSpPr>
          <p:cNvPr id="15363" name="Rectangle 5">
            <a:extLst>
              <a:ext uri="{FF2B5EF4-FFF2-40B4-BE49-F238E27FC236}">
                <a16:creationId xmlns:a16="http://schemas.microsoft.com/office/drawing/2014/main" id="{F8BC49F5-BAC2-4003-BD90-E502035E5A58}"/>
              </a:ext>
            </a:extLst>
          </p:cNvPr>
          <p:cNvSpPr>
            <a:spLocks noChangeArrowheads="1"/>
          </p:cNvSpPr>
          <p:nvPr/>
        </p:nvSpPr>
        <p:spPr bwMode="auto">
          <a:xfrm>
            <a:off x="1872456" y="396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pic>
        <p:nvPicPr>
          <p:cNvPr id="15364" name="Picture 3" descr="http://www.byui.edu/Images/disability_services/step4-resized200x209.png">
            <a:extLst>
              <a:ext uri="{FF2B5EF4-FFF2-40B4-BE49-F238E27FC236}">
                <a16:creationId xmlns:a16="http://schemas.microsoft.com/office/drawing/2014/main" id="{405D5299-4507-4FDE-B8F3-4A02122CD5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5300" y="73025"/>
            <a:ext cx="933450"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Rectangle 5">
            <a:extLst>
              <a:ext uri="{FF2B5EF4-FFF2-40B4-BE49-F238E27FC236}">
                <a16:creationId xmlns:a16="http://schemas.microsoft.com/office/drawing/2014/main" id="{F988536A-2718-4B8C-8E17-F4278EACD213}"/>
              </a:ext>
            </a:extLst>
          </p:cNvPr>
          <p:cNvSpPr>
            <a:spLocks noChangeArrowheads="1"/>
          </p:cNvSpPr>
          <p:nvPr/>
        </p:nvSpPr>
        <p:spPr bwMode="auto">
          <a:xfrm>
            <a:off x="3581400" y="2081961"/>
            <a:ext cx="533400" cy="533400"/>
          </a:xfrm>
          <a:prstGeom prst="rect">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cxnSp>
        <p:nvCxnSpPr>
          <p:cNvPr id="15367" name="Elbow Connector 6">
            <a:extLst>
              <a:ext uri="{FF2B5EF4-FFF2-40B4-BE49-F238E27FC236}">
                <a16:creationId xmlns:a16="http://schemas.microsoft.com/office/drawing/2014/main" id="{C5FA74F3-34F8-446D-B5B2-299482CD0D7A}"/>
              </a:ext>
            </a:extLst>
          </p:cNvPr>
          <p:cNvCxnSpPr>
            <a:cxnSpLocks noChangeShapeType="1"/>
            <a:stCxn id="15366" idx="2"/>
            <a:endCxn id="5" idx="1"/>
          </p:cNvCxnSpPr>
          <p:nvPr/>
        </p:nvCxnSpPr>
        <p:spPr bwMode="auto">
          <a:xfrm rot="5400000">
            <a:off x="826701" y="2322060"/>
            <a:ext cx="2728098" cy="3314700"/>
          </a:xfrm>
          <a:prstGeom prst="bentConnector4">
            <a:avLst>
              <a:gd name="adj1" fmla="val 37486"/>
              <a:gd name="adj2" fmla="val 106897"/>
            </a:avLst>
          </a:prstGeom>
          <a:noFill/>
          <a:ln w="19050" algn="ctr">
            <a:solidFill>
              <a:srgbClr val="FF0000"/>
            </a:solidFill>
            <a:round/>
            <a:headEnd/>
            <a:tailEnd type="triangle" w="med" len="med"/>
          </a:ln>
          <a:extLst>
            <a:ext uri="{909E8E84-426E-40DD-AFC4-6F175D3DCCD1}">
              <a14:hiddenFill xmlns:a14="http://schemas.microsoft.com/office/drawing/2010/main">
                <a:noFill/>
              </a14:hiddenFill>
            </a:ext>
          </a:extLst>
        </p:spPr>
      </p:cxnSp>
      <p:pic>
        <p:nvPicPr>
          <p:cNvPr id="5" name="Picture 4">
            <a:extLst>
              <a:ext uri="{FF2B5EF4-FFF2-40B4-BE49-F238E27FC236}">
                <a16:creationId xmlns:a16="http://schemas.microsoft.com/office/drawing/2014/main" id="{AF016808-6DE2-4756-9218-B33F1369837C}"/>
              </a:ext>
            </a:extLst>
          </p:cNvPr>
          <p:cNvPicPr>
            <a:picLocks noChangeAspect="1"/>
          </p:cNvPicPr>
          <p:nvPr/>
        </p:nvPicPr>
        <p:blipFill>
          <a:blip r:embed="rId5"/>
          <a:stretch>
            <a:fillRect/>
          </a:stretch>
        </p:blipFill>
        <p:spPr>
          <a:xfrm>
            <a:off x="533400" y="4660673"/>
            <a:ext cx="1993900" cy="1365571"/>
          </a:xfrm>
          <a:prstGeom prst="rect">
            <a:avLst/>
          </a:prstGeom>
          <a:ln>
            <a:solidFill>
              <a:srgbClr val="FF0000"/>
            </a:solidFill>
          </a:ln>
        </p:spPr>
      </p:pic>
      <p:sp>
        <p:nvSpPr>
          <p:cNvPr id="24" name="Rectangle 5">
            <a:extLst>
              <a:ext uri="{FF2B5EF4-FFF2-40B4-BE49-F238E27FC236}">
                <a16:creationId xmlns:a16="http://schemas.microsoft.com/office/drawing/2014/main" id="{395B2BE3-7473-4B0E-922A-E92974052D61}"/>
              </a:ext>
            </a:extLst>
          </p:cNvPr>
          <p:cNvSpPr>
            <a:spLocks noChangeArrowheads="1"/>
          </p:cNvSpPr>
          <p:nvPr/>
        </p:nvSpPr>
        <p:spPr bwMode="auto">
          <a:xfrm>
            <a:off x="4261644" y="2091227"/>
            <a:ext cx="533400" cy="533400"/>
          </a:xfrm>
          <a:prstGeom prst="rect">
            <a:avLst/>
          </a:prstGeom>
          <a:noFill/>
          <a:ln w="19050" algn="ctr">
            <a:solidFill>
              <a:srgbClr val="7030A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cxnSp>
        <p:nvCxnSpPr>
          <p:cNvPr id="25" name="Elbow Connector 6">
            <a:extLst>
              <a:ext uri="{FF2B5EF4-FFF2-40B4-BE49-F238E27FC236}">
                <a16:creationId xmlns:a16="http://schemas.microsoft.com/office/drawing/2014/main" id="{8C65F9F7-DB62-4B04-BD79-F9F70455B6F8}"/>
              </a:ext>
            </a:extLst>
          </p:cNvPr>
          <p:cNvCxnSpPr>
            <a:cxnSpLocks noChangeShapeType="1"/>
            <a:stCxn id="24" idx="2"/>
            <a:endCxn id="15" idx="1"/>
          </p:cNvCxnSpPr>
          <p:nvPr/>
        </p:nvCxnSpPr>
        <p:spPr bwMode="auto">
          <a:xfrm rot="5400000">
            <a:off x="2765024" y="3523951"/>
            <a:ext cx="2662645" cy="863996"/>
          </a:xfrm>
          <a:prstGeom prst="bentConnector4">
            <a:avLst>
              <a:gd name="adj1" fmla="val 29302"/>
              <a:gd name="adj2" fmla="val 126458"/>
            </a:avLst>
          </a:prstGeom>
          <a:noFill/>
          <a:ln w="19050" algn="ctr">
            <a:solidFill>
              <a:srgbClr val="7030A0"/>
            </a:solidFill>
            <a:round/>
            <a:headEnd/>
            <a:tailEnd type="triangle" w="med" len="med"/>
          </a:ln>
          <a:extLst>
            <a:ext uri="{909E8E84-426E-40DD-AFC4-6F175D3DCCD1}">
              <a14:hiddenFill xmlns:a14="http://schemas.microsoft.com/office/drawing/2010/main">
                <a:noFill/>
              </a14:hiddenFill>
            </a:ext>
          </a:extLst>
        </p:spPr>
      </p:cxnSp>
      <p:pic>
        <p:nvPicPr>
          <p:cNvPr id="15" name="Picture 14">
            <a:extLst>
              <a:ext uri="{FF2B5EF4-FFF2-40B4-BE49-F238E27FC236}">
                <a16:creationId xmlns:a16="http://schemas.microsoft.com/office/drawing/2014/main" id="{A447EAAC-FBCB-4A5F-9029-7F84DC4A3AE7}"/>
              </a:ext>
            </a:extLst>
          </p:cNvPr>
          <p:cNvPicPr>
            <a:picLocks noChangeAspect="1"/>
          </p:cNvPicPr>
          <p:nvPr/>
        </p:nvPicPr>
        <p:blipFill>
          <a:blip r:embed="rId6"/>
          <a:stretch>
            <a:fillRect/>
          </a:stretch>
        </p:blipFill>
        <p:spPr>
          <a:xfrm>
            <a:off x="3664348" y="4185048"/>
            <a:ext cx="3143250" cy="2204447"/>
          </a:xfrm>
          <a:prstGeom prst="rect">
            <a:avLst/>
          </a:prstGeom>
          <a:ln>
            <a:solidFill>
              <a:srgbClr val="7030A0"/>
            </a:solidFill>
          </a:ln>
        </p:spPr>
      </p:pic>
      <p:pic>
        <p:nvPicPr>
          <p:cNvPr id="17" name="Picture 16">
            <a:extLst>
              <a:ext uri="{FF2B5EF4-FFF2-40B4-BE49-F238E27FC236}">
                <a16:creationId xmlns:a16="http://schemas.microsoft.com/office/drawing/2014/main" id="{501E51E4-614D-425A-B330-938CBE80FF92}"/>
              </a:ext>
            </a:extLst>
          </p:cNvPr>
          <p:cNvPicPr>
            <a:picLocks noChangeAspect="1"/>
          </p:cNvPicPr>
          <p:nvPr/>
        </p:nvPicPr>
        <p:blipFill>
          <a:blip r:embed="rId7"/>
          <a:stretch>
            <a:fillRect/>
          </a:stretch>
        </p:blipFill>
        <p:spPr>
          <a:xfrm>
            <a:off x="6857404" y="1762125"/>
            <a:ext cx="2095500" cy="2200275"/>
          </a:xfrm>
          <a:prstGeom prst="rect">
            <a:avLst/>
          </a:prstGeom>
          <a:ln>
            <a:solidFill>
              <a:srgbClr val="00B050"/>
            </a:solidFill>
          </a:ln>
        </p:spPr>
      </p:pic>
      <p:sp>
        <p:nvSpPr>
          <p:cNvPr id="33" name="Rectangle 5">
            <a:extLst>
              <a:ext uri="{FF2B5EF4-FFF2-40B4-BE49-F238E27FC236}">
                <a16:creationId xmlns:a16="http://schemas.microsoft.com/office/drawing/2014/main" id="{7D47E2A9-4242-4382-AFE8-2567305CC1C6}"/>
              </a:ext>
            </a:extLst>
          </p:cNvPr>
          <p:cNvSpPr>
            <a:spLocks noChangeArrowheads="1"/>
          </p:cNvSpPr>
          <p:nvPr/>
        </p:nvSpPr>
        <p:spPr bwMode="auto">
          <a:xfrm>
            <a:off x="5799832" y="2104129"/>
            <a:ext cx="533400" cy="533400"/>
          </a:xfrm>
          <a:prstGeom prst="rect">
            <a:avLst/>
          </a:prstGeom>
          <a:noFill/>
          <a:ln w="19050"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cxnSp>
        <p:nvCxnSpPr>
          <p:cNvPr id="34" name="Elbow Connector 6">
            <a:extLst>
              <a:ext uri="{FF2B5EF4-FFF2-40B4-BE49-F238E27FC236}">
                <a16:creationId xmlns:a16="http://schemas.microsoft.com/office/drawing/2014/main" id="{BDEF8D30-61BA-45F9-96B0-E74EA1059E80}"/>
              </a:ext>
            </a:extLst>
          </p:cNvPr>
          <p:cNvCxnSpPr>
            <a:cxnSpLocks noChangeShapeType="1"/>
            <a:stCxn id="33" idx="2"/>
            <a:endCxn id="17" idx="1"/>
          </p:cNvCxnSpPr>
          <p:nvPr/>
        </p:nvCxnSpPr>
        <p:spPr bwMode="auto">
          <a:xfrm rot="16200000" flipH="1">
            <a:off x="6349601" y="2354460"/>
            <a:ext cx="224734" cy="790872"/>
          </a:xfrm>
          <a:prstGeom prst="bentConnector2">
            <a:avLst/>
          </a:prstGeom>
          <a:noFill/>
          <a:ln w="19050" algn="ctr">
            <a:solidFill>
              <a:srgbClr val="00B050"/>
            </a:solidFill>
            <a:round/>
            <a:headEnd/>
            <a:tailEnd type="triangle" w="med" len="med"/>
          </a:ln>
          <a:extLst>
            <a:ext uri="{909E8E84-426E-40DD-AFC4-6F175D3DCCD1}">
              <a14:hiddenFill xmlns:a14="http://schemas.microsoft.com/office/drawing/2010/main">
                <a:noFill/>
              </a14:hiddenFill>
            </a:ext>
          </a:extLst>
        </p:spPr>
      </p:cxnSp>
      <p:pic>
        <p:nvPicPr>
          <p:cNvPr id="26" name="Picture 25">
            <a:extLst>
              <a:ext uri="{FF2B5EF4-FFF2-40B4-BE49-F238E27FC236}">
                <a16:creationId xmlns:a16="http://schemas.microsoft.com/office/drawing/2014/main" id="{A8DB7A39-8668-4DD3-9CD6-A4EDB5ECECAF}"/>
              </a:ext>
            </a:extLst>
          </p:cNvPr>
          <p:cNvPicPr>
            <a:picLocks noChangeAspect="1"/>
          </p:cNvPicPr>
          <p:nvPr/>
        </p:nvPicPr>
        <p:blipFill>
          <a:blip r:embed="rId8"/>
          <a:stretch>
            <a:fillRect/>
          </a:stretch>
        </p:blipFill>
        <p:spPr>
          <a:xfrm>
            <a:off x="6040601" y="4733005"/>
            <a:ext cx="2729279" cy="758133"/>
          </a:xfrm>
          <a:prstGeom prst="rect">
            <a:avLst/>
          </a:prstGeom>
          <a:ln>
            <a:solidFill>
              <a:srgbClr val="7030A0"/>
            </a:solidFill>
          </a:ln>
        </p:spPr>
      </p:pic>
      <p:sp>
        <p:nvSpPr>
          <p:cNvPr id="27" name="Rectangle 26">
            <a:extLst>
              <a:ext uri="{FF2B5EF4-FFF2-40B4-BE49-F238E27FC236}">
                <a16:creationId xmlns:a16="http://schemas.microsoft.com/office/drawing/2014/main" id="{54758A38-E9D7-4BFB-8467-B1141748F40D}"/>
              </a:ext>
            </a:extLst>
          </p:cNvPr>
          <p:cNvSpPr/>
          <p:nvPr/>
        </p:nvSpPr>
        <p:spPr>
          <a:xfrm>
            <a:off x="3708003" y="4209148"/>
            <a:ext cx="635397" cy="286652"/>
          </a:xfrm>
          <a:prstGeom prst="rect">
            <a:avLst/>
          </a:prstGeom>
          <a:no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EB26A74F-C18F-46F1-B52E-E4CD8D1EA236}"/>
              </a:ext>
            </a:extLst>
          </p:cNvPr>
          <p:cNvCxnSpPr>
            <a:stCxn id="27" idx="3"/>
            <a:endCxn id="26" idx="1"/>
          </p:cNvCxnSpPr>
          <p:nvPr/>
        </p:nvCxnSpPr>
        <p:spPr>
          <a:xfrm>
            <a:off x="4343400" y="4352474"/>
            <a:ext cx="1697201" cy="759598"/>
          </a:xfrm>
          <a:prstGeom prst="line">
            <a:avLst/>
          </a:prstGeom>
          <a:ln w="6350">
            <a:solidFill>
              <a:srgbClr val="7030A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2E605685-B232-4676-A490-A1F833EEC5B8}"/>
              </a:ext>
            </a:extLst>
          </p:cNvPr>
          <p:cNvCxnSpPr>
            <a:cxnSpLocks/>
            <a:stCxn id="27" idx="3"/>
            <a:endCxn id="26" idx="0"/>
          </p:cNvCxnSpPr>
          <p:nvPr/>
        </p:nvCxnSpPr>
        <p:spPr>
          <a:xfrm>
            <a:off x="4343400" y="4352474"/>
            <a:ext cx="3061841" cy="380531"/>
          </a:xfrm>
          <a:prstGeom prst="line">
            <a:avLst/>
          </a:prstGeom>
          <a:ln w="6350">
            <a:solidFill>
              <a:srgbClr val="7030A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0978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AAF6CD68-BA1F-4659-A84A-6CB031A7EDB0}"/>
              </a:ext>
            </a:extLst>
          </p:cNvPr>
          <p:cNvSpPr>
            <a:spLocks noGrp="1"/>
          </p:cNvSpPr>
          <p:nvPr>
            <p:ph type="title"/>
          </p:nvPr>
        </p:nvSpPr>
        <p:spPr>
          <a:xfrm>
            <a:off x="481806" y="996157"/>
            <a:ext cx="7772400" cy="609600"/>
          </a:xfrm>
        </p:spPr>
        <p:txBody>
          <a:bodyPr/>
          <a:lstStyle/>
          <a:p>
            <a:pPr algn="ctr"/>
            <a:r>
              <a:rPr lang="en-US" altLang="en-US" sz="4400" dirty="0">
                <a:solidFill>
                  <a:schemeClr val="accent6"/>
                </a:solidFill>
              </a:rPr>
              <a:t>Demo Time</a:t>
            </a:r>
          </a:p>
        </p:txBody>
      </p:sp>
      <p:sp>
        <p:nvSpPr>
          <p:cNvPr id="17411" name="Rectangle 5">
            <a:extLst>
              <a:ext uri="{FF2B5EF4-FFF2-40B4-BE49-F238E27FC236}">
                <a16:creationId xmlns:a16="http://schemas.microsoft.com/office/drawing/2014/main" id="{ED4B351D-FEB2-4E18-A3CA-00E252162826}"/>
              </a:ext>
            </a:extLst>
          </p:cNvPr>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pic>
        <p:nvPicPr>
          <p:cNvPr id="17412" name="Picture 3" descr="http://www.byui.edu/Images/disability_services/step4-resized200x209.png">
            <a:extLst>
              <a:ext uri="{FF2B5EF4-FFF2-40B4-BE49-F238E27FC236}">
                <a16:creationId xmlns:a16="http://schemas.microsoft.com/office/drawing/2014/main" id="{D5531D8F-A81F-463A-9A07-D9A60E1448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3087" y="57944"/>
            <a:ext cx="933450"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a:extLst>
              <a:ext uri="{FF2B5EF4-FFF2-40B4-BE49-F238E27FC236}">
                <a16:creationId xmlns:a16="http://schemas.microsoft.com/office/drawing/2014/main" id="{87A92291-0A76-4B66-AF9F-44F6CC798DBA}"/>
              </a:ext>
            </a:extLst>
          </p:cNvPr>
          <p:cNvSpPr txBox="1"/>
          <p:nvPr/>
        </p:nvSpPr>
        <p:spPr>
          <a:xfrm>
            <a:off x="76200" y="1595497"/>
            <a:ext cx="8901111" cy="2062103"/>
          </a:xfrm>
          <a:prstGeom prst="rect">
            <a:avLst/>
          </a:prstGeom>
          <a:noFill/>
        </p:spPr>
        <p:txBody>
          <a:bodyPr wrap="square">
            <a:spAutoFit/>
          </a:bodyPr>
          <a:lstStyle/>
          <a:p>
            <a:pPr marL="457200" indent="-457200">
              <a:buFont typeface="Arial" panose="020B0604020202020204" pitchFamily="34" charset="0"/>
              <a:buChar char="•"/>
              <a:defRPr/>
            </a:pPr>
            <a:r>
              <a:rPr lang="en-US" sz="3200" dirty="0">
                <a:latin typeface="+mn-lt"/>
              </a:rPr>
              <a:t>Household schedule paper interview</a:t>
            </a:r>
          </a:p>
          <a:p>
            <a:pPr marL="914400" lvl="1" indent="-457200">
              <a:buFont typeface="Arial" panose="020B0604020202020204" pitchFamily="34" charset="0"/>
              <a:buChar char="•"/>
              <a:defRPr/>
            </a:pPr>
            <a:r>
              <a:rPr lang="en-US" sz="3200" dirty="0">
                <a:solidFill>
                  <a:srgbClr val="7030A0"/>
                </a:solidFill>
                <a:latin typeface="+mn-lt"/>
              </a:rPr>
              <a:t>Demonstration of CAPI entry with paper</a:t>
            </a:r>
          </a:p>
          <a:p>
            <a:pPr marL="457200" indent="-457200">
              <a:buFont typeface="Arial" panose="020B0604020202020204" pitchFamily="34" charset="0"/>
              <a:buChar char="•"/>
              <a:defRPr/>
            </a:pPr>
            <a:r>
              <a:rPr lang="en-US" sz="3200" dirty="0">
                <a:latin typeface="+mn-lt"/>
              </a:rPr>
              <a:t>Interviewers enter paper interview in their system</a:t>
            </a:r>
          </a:p>
          <a:p>
            <a:pPr marL="914400" lvl="1" indent="-457200">
              <a:buFont typeface="Arial" panose="020B0604020202020204" pitchFamily="34" charset="0"/>
              <a:buChar char="•"/>
              <a:defRPr/>
            </a:pPr>
            <a:r>
              <a:rPr lang="en-US" sz="3200" dirty="0">
                <a:solidFill>
                  <a:srgbClr val="7030A0"/>
                </a:solidFill>
                <a:latin typeface="+mn-lt"/>
              </a:rPr>
              <a:t>Using own FIRST household assigned</a:t>
            </a:r>
            <a:endParaRPr lang="en-US" sz="4000" dirty="0">
              <a:latin typeface="+mn-lt"/>
            </a:endParaRPr>
          </a:p>
        </p:txBody>
      </p:sp>
      <p:pic>
        <p:nvPicPr>
          <p:cNvPr id="17414" name="Picture 2" descr="http://www.ci.berkeley.ca.us/uploadedImages/BHA/Level_3_-_General/House%20-%20BHA%20colors.jpg?n=5240">
            <a:extLst>
              <a:ext uri="{FF2B5EF4-FFF2-40B4-BE49-F238E27FC236}">
                <a16:creationId xmlns:a16="http://schemas.microsoft.com/office/drawing/2014/main" id="{4A4155D3-567C-4EE9-8489-3A52F97F3B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9369" y="3938387"/>
            <a:ext cx="1893887" cy="195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E8FC21B3-5A86-434B-AFDD-D15C4AA18BB3}"/>
              </a:ext>
            </a:extLst>
          </p:cNvPr>
          <p:cNvSpPr txBox="1"/>
          <p:nvPr/>
        </p:nvSpPr>
        <p:spPr>
          <a:xfrm>
            <a:off x="6945313" y="4071938"/>
            <a:ext cx="762000" cy="923925"/>
          </a:xfrm>
          <a:prstGeom prst="rect">
            <a:avLst/>
          </a:prstGeom>
          <a:noFill/>
        </p:spPr>
        <p:txBody>
          <a:bodyPr>
            <a:spAutoFit/>
          </a:bodyPr>
          <a:lstStyle/>
          <a:p>
            <a:pPr algn="ctr">
              <a:defRPr/>
            </a:pPr>
            <a:r>
              <a:rPr lang="en-US" sz="5400" dirty="0">
                <a:solidFill>
                  <a:srgbClr val="FFFF00"/>
                </a:solidFill>
                <a:latin typeface="+mn-lt"/>
              </a:rPr>
              <a:t>1</a:t>
            </a:r>
          </a:p>
        </p:txBody>
      </p:sp>
      <p:pic>
        <p:nvPicPr>
          <p:cNvPr id="17416" name="Picture 6" descr="http://www.clipartpal.com/_thumbs/pd/education/note.png">
            <a:extLst>
              <a:ext uri="{FF2B5EF4-FFF2-40B4-BE49-F238E27FC236}">
                <a16:creationId xmlns:a16="http://schemas.microsoft.com/office/drawing/2014/main" id="{5455DC5E-FE4F-4963-9206-AB22C9BB0F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3888" y="4025900"/>
            <a:ext cx="1939925"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0">
            <a:extLst>
              <a:ext uri="{FF2B5EF4-FFF2-40B4-BE49-F238E27FC236}">
                <a16:creationId xmlns:a16="http://schemas.microsoft.com/office/drawing/2014/main" id="{9FDD3276-7472-434B-AEBA-F83AF57066CA}"/>
              </a:ext>
            </a:extLst>
          </p:cNvPr>
          <p:cNvSpPr txBox="1"/>
          <p:nvPr/>
        </p:nvSpPr>
        <p:spPr>
          <a:xfrm>
            <a:off x="3097213" y="4343400"/>
            <a:ext cx="2465387" cy="1384995"/>
          </a:xfrm>
          <a:prstGeom prst="rect">
            <a:avLst/>
          </a:prstGeom>
          <a:noFill/>
        </p:spPr>
        <p:txBody>
          <a:bodyPr>
            <a:spAutoFit/>
          </a:bodyPr>
          <a:lstStyle/>
          <a:p>
            <a:pPr algn="ctr">
              <a:defRPr/>
            </a:pPr>
            <a:r>
              <a:rPr lang="en-US" sz="2800" dirty="0">
                <a:latin typeface="+mn-lt"/>
              </a:rPr>
              <a:t>Paper HH entered into first CAPI HH</a:t>
            </a:r>
          </a:p>
        </p:txBody>
      </p:sp>
      <p:sp>
        <p:nvSpPr>
          <p:cNvPr id="17418" name="Right Arrow 2">
            <a:extLst>
              <a:ext uri="{FF2B5EF4-FFF2-40B4-BE49-F238E27FC236}">
                <a16:creationId xmlns:a16="http://schemas.microsoft.com/office/drawing/2014/main" id="{8CB5289E-0360-45FC-AD2D-EFC2E536D829}"/>
              </a:ext>
            </a:extLst>
          </p:cNvPr>
          <p:cNvSpPr>
            <a:spLocks noChangeArrowheads="1"/>
          </p:cNvSpPr>
          <p:nvPr/>
        </p:nvSpPr>
        <p:spPr bwMode="auto">
          <a:xfrm>
            <a:off x="3097213" y="3775075"/>
            <a:ext cx="2846387" cy="2549525"/>
          </a:xfrm>
          <a:prstGeom prst="rightArrow">
            <a:avLst>
              <a:gd name="adj1" fmla="val 50000"/>
              <a:gd name="adj2" fmla="val 50002"/>
            </a:avLst>
          </a:prstGeom>
          <a:noFill/>
          <a:ln w="9525" algn="ctr">
            <a:solidFill>
              <a:srgbClr val="0070C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a:extLst>
              <a:ext uri="{FF2B5EF4-FFF2-40B4-BE49-F238E27FC236}">
                <a16:creationId xmlns:a16="http://schemas.microsoft.com/office/drawing/2014/main" id="{C2D64644-3307-4310-B656-5BF0F7806E3F}"/>
              </a:ext>
            </a:extLst>
          </p:cNvPr>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7" name="TextBox 6">
            <a:extLst>
              <a:ext uri="{FF2B5EF4-FFF2-40B4-BE49-F238E27FC236}">
                <a16:creationId xmlns:a16="http://schemas.microsoft.com/office/drawing/2014/main" id="{3A928009-79D4-4623-86E4-E509FD264B7A}"/>
              </a:ext>
            </a:extLst>
          </p:cNvPr>
          <p:cNvSpPr txBox="1"/>
          <p:nvPr/>
        </p:nvSpPr>
        <p:spPr>
          <a:xfrm>
            <a:off x="304800" y="1335311"/>
            <a:ext cx="1524000" cy="4657685"/>
          </a:xfrm>
          <a:prstGeom prst="rect">
            <a:avLst/>
          </a:prstGeom>
          <a:noFill/>
        </p:spPr>
        <p:txBody>
          <a:bodyPr>
            <a:spAutoFit/>
          </a:bodyPr>
          <a:lstStyle/>
          <a:p>
            <a:pPr>
              <a:spcAft>
                <a:spcPts val="400"/>
              </a:spcAft>
              <a:defRPr/>
            </a:pPr>
            <a:r>
              <a:rPr lang="en-US" sz="3200" dirty="0">
                <a:solidFill>
                  <a:srgbClr val="C2113A"/>
                </a:solidFill>
                <a:latin typeface="+mn-lt"/>
              </a:rPr>
              <a:t>What?</a:t>
            </a:r>
          </a:p>
          <a:p>
            <a:pPr>
              <a:spcAft>
                <a:spcPts val="400"/>
              </a:spcAft>
              <a:defRPr/>
            </a:pPr>
            <a:endParaRPr lang="en-US" sz="3200" dirty="0">
              <a:solidFill>
                <a:srgbClr val="C2113A"/>
              </a:solidFill>
              <a:latin typeface="+mn-lt"/>
            </a:endParaRPr>
          </a:p>
          <a:p>
            <a:pPr>
              <a:spcAft>
                <a:spcPts val="400"/>
              </a:spcAft>
              <a:defRPr/>
            </a:pPr>
            <a:r>
              <a:rPr lang="en-US" sz="3200" dirty="0">
                <a:solidFill>
                  <a:srgbClr val="C2113A"/>
                </a:solidFill>
                <a:latin typeface="+mn-lt"/>
              </a:rPr>
              <a:t>Why?</a:t>
            </a:r>
          </a:p>
          <a:p>
            <a:pPr>
              <a:spcAft>
                <a:spcPts val="400"/>
              </a:spcAft>
              <a:defRPr/>
            </a:pPr>
            <a:endParaRPr lang="en-US" sz="1200" dirty="0">
              <a:solidFill>
                <a:srgbClr val="C2113A"/>
              </a:solidFill>
              <a:latin typeface="+mn-lt"/>
            </a:endParaRPr>
          </a:p>
          <a:p>
            <a:pPr>
              <a:spcBef>
                <a:spcPts val="600"/>
              </a:spcBef>
              <a:spcAft>
                <a:spcPts val="400"/>
              </a:spcAft>
              <a:defRPr/>
            </a:pPr>
            <a:r>
              <a:rPr lang="en-US" sz="3200" dirty="0">
                <a:solidFill>
                  <a:srgbClr val="C2113A"/>
                </a:solidFill>
                <a:latin typeface="+mn-lt"/>
              </a:rPr>
              <a:t>When?</a:t>
            </a:r>
          </a:p>
          <a:p>
            <a:pPr>
              <a:spcAft>
                <a:spcPts val="400"/>
              </a:spcAft>
              <a:defRPr/>
            </a:pPr>
            <a:endParaRPr lang="en-US" sz="3200" dirty="0">
              <a:solidFill>
                <a:srgbClr val="C2113A"/>
              </a:solidFill>
              <a:latin typeface="+mn-lt"/>
            </a:endParaRPr>
          </a:p>
          <a:p>
            <a:pPr>
              <a:spcAft>
                <a:spcPts val="400"/>
              </a:spcAft>
              <a:defRPr/>
            </a:pPr>
            <a:r>
              <a:rPr lang="en-US" sz="3200" dirty="0">
                <a:solidFill>
                  <a:srgbClr val="C2113A"/>
                </a:solidFill>
                <a:latin typeface="+mn-lt"/>
              </a:rPr>
              <a:t>Who?</a:t>
            </a:r>
          </a:p>
          <a:p>
            <a:pPr>
              <a:spcAft>
                <a:spcPts val="400"/>
              </a:spcAft>
              <a:defRPr/>
            </a:pPr>
            <a:endParaRPr lang="en-US" sz="1600" dirty="0">
              <a:solidFill>
                <a:srgbClr val="C2113A"/>
              </a:solidFill>
              <a:latin typeface="+mn-lt"/>
            </a:endParaRPr>
          </a:p>
          <a:p>
            <a:pPr>
              <a:spcBef>
                <a:spcPts val="600"/>
              </a:spcBef>
              <a:spcAft>
                <a:spcPts val="400"/>
              </a:spcAft>
              <a:defRPr/>
            </a:pPr>
            <a:r>
              <a:rPr lang="en-US" sz="3200" dirty="0">
                <a:solidFill>
                  <a:srgbClr val="C2113A"/>
                </a:solidFill>
                <a:latin typeface="+mn-lt"/>
              </a:rPr>
              <a:t>Where? </a:t>
            </a:r>
          </a:p>
        </p:txBody>
      </p:sp>
      <p:sp>
        <p:nvSpPr>
          <p:cNvPr id="8" name="TextBox 7">
            <a:extLst>
              <a:ext uri="{FF2B5EF4-FFF2-40B4-BE49-F238E27FC236}">
                <a16:creationId xmlns:a16="http://schemas.microsoft.com/office/drawing/2014/main" id="{5AF339FC-F6F2-4793-93BB-B07BC7E3DF9F}"/>
              </a:ext>
            </a:extLst>
          </p:cNvPr>
          <p:cNvSpPr txBox="1"/>
          <p:nvPr/>
        </p:nvSpPr>
        <p:spPr>
          <a:xfrm>
            <a:off x="1828800" y="1335311"/>
            <a:ext cx="7010400" cy="5065489"/>
          </a:xfrm>
          <a:prstGeom prst="rect">
            <a:avLst/>
          </a:prstGeom>
          <a:noFill/>
        </p:spPr>
        <p:txBody>
          <a:bodyPr wrap="square">
            <a:spAutoFit/>
          </a:bodyPr>
          <a:lstStyle/>
          <a:p>
            <a:pPr marL="457200" indent="-457200">
              <a:spcAft>
                <a:spcPts val="800"/>
              </a:spcAft>
              <a:buFont typeface="Arial" panose="020B0604020202020204" pitchFamily="34" charset="0"/>
              <a:buChar char="•"/>
              <a:defRPr/>
            </a:pPr>
            <a:r>
              <a:rPr lang="en-US" sz="3200" dirty="0">
                <a:latin typeface="+mn-lt"/>
              </a:rPr>
              <a:t>Beginning a household interview (Module 1 &amp; 2) using CAPI menus</a:t>
            </a:r>
          </a:p>
          <a:p>
            <a:pPr marL="457200" indent="-457200">
              <a:spcAft>
                <a:spcPts val="800"/>
              </a:spcAft>
              <a:buFont typeface="Arial" panose="020B0604020202020204" pitchFamily="34" charset="0"/>
              <a:buChar char="•"/>
              <a:defRPr/>
            </a:pPr>
            <a:r>
              <a:rPr lang="en-US" sz="3200" dirty="0">
                <a:latin typeface="+mn-lt"/>
              </a:rPr>
              <a:t>Simplicity and organization of work</a:t>
            </a:r>
          </a:p>
          <a:p>
            <a:pPr>
              <a:spcAft>
                <a:spcPts val="800"/>
              </a:spcAft>
              <a:defRPr/>
            </a:pPr>
            <a:endParaRPr lang="en-US" sz="1050" dirty="0">
              <a:latin typeface="+mn-lt"/>
            </a:endParaRPr>
          </a:p>
          <a:p>
            <a:pPr marL="457200" indent="-457200">
              <a:spcAft>
                <a:spcPts val="800"/>
              </a:spcAft>
              <a:buFont typeface="Arial" panose="020B0604020202020204" pitchFamily="34" charset="0"/>
              <a:buChar char="•"/>
              <a:defRPr/>
            </a:pPr>
            <a:r>
              <a:rPr lang="en-US" sz="3200" dirty="0">
                <a:latin typeface="+mn-lt"/>
              </a:rPr>
              <a:t>After being assigned a household and locating it</a:t>
            </a:r>
          </a:p>
          <a:p>
            <a:pPr marL="457200" indent="-457200">
              <a:spcAft>
                <a:spcPts val="800"/>
              </a:spcAft>
              <a:buFont typeface="Arial" panose="020B0604020202020204" pitchFamily="34" charset="0"/>
              <a:buChar char="•"/>
              <a:defRPr/>
            </a:pPr>
            <a:r>
              <a:rPr lang="en-US" sz="3200" dirty="0">
                <a:latin typeface="+mn-lt"/>
              </a:rPr>
              <a:t>Interviewers </a:t>
            </a:r>
          </a:p>
          <a:p>
            <a:pPr marL="457200" indent="-457200">
              <a:spcAft>
                <a:spcPts val="800"/>
              </a:spcAft>
              <a:buFont typeface="Arial" panose="020B0604020202020204" pitchFamily="34" charset="0"/>
              <a:buChar char="•"/>
              <a:defRPr/>
            </a:pPr>
            <a:endParaRPr lang="en-US" sz="1600" dirty="0">
              <a:latin typeface="+mn-lt"/>
            </a:endParaRPr>
          </a:p>
          <a:p>
            <a:pPr marL="457200" indent="-457200">
              <a:spcAft>
                <a:spcPts val="800"/>
              </a:spcAft>
              <a:buFont typeface="Arial" panose="020B0604020202020204" pitchFamily="34" charset="0"/>
              <a:buChar char="•"/>
              <a:defRPr/>
            </a:pPr>
            <a:r>
              <a:rPr lang="en-US" sz="3200" dirty="0">
                <a:latin typeface="+mn-lt"/>
              </a:rPr>
              <a:t>In the households of respondents</a:t>
            </a:r>
            <a:endParaRPr lang="en-US" dirty="0">
              <a:latin typeface="+mn-lt"/>
            </a:endParaRPr>
          </a:p>
          <a:p>
            <a:pPr marL="457200" indent="-457200">
              <a:spcAft>
                <a:spcPts val="800"/>
              </a:spcAft>
              <a:buFont typeface="Arial" panose="020B0604020202020204" pitchFamily="34" charset="0"/>
              <a:buChar char="•"/>
              <a:defRPr/>
            </a:pPr>
            <a:endParaRPr lang="en-US" dirty="0">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FF764B78-AD0F-496D-AB61-16BCE572E141}"/>
              </a:ext>
            </a:extLst>
          </p:cNvPr>
          <p:cNvSpPr>
            <a:spLocks noGrp="1"/>
          </p:cNvSpPr>
          <p:nvPr>
            <p:ph type="title"/>
          </p:nvPr>
        </p:nvSpPr>
        <p:spPr>
          <a:xfrm>
            <a:off x="314325" y="1054770"/>
            <a:ext cx="8461375" cy="609600"/>
          </a:xfrm>
        </p:spPr>
        <p:txBody>
          <a:bodyPr/>
          <a:lstStyle/>
          <a:p>
            <a:pPr algn="ctr"/>
            <a:r>
              <a:rPr lang="en-US" altLang="en-US" sz="3600" dirty="0">
                <a:solidFill>
                  <a:schemeClr val="accent6"/>
                </a:solidFill>
              </a:rPr>
              <a:t>Steps to starting a HH interview</a:t>
            </a:r>
          </a:p>
        </p:txBody>
      </p:sp>
      <p:sp>
        <p:nvSpPr>
          <p:cNvPr id="7171" name="Rectangle 5">
            <a:extLst>
              <a:ext uri="{FF2B5EF4-FFF2-40B4-BE49-F238E27FC236}">
                <a16:creationId xmlns:a16="http://schemas.microsoft.com/office/drawing/2014/main" id="{6990F41A-59AC-4FAF-B596-11DFEE95BC2E}"/>
              </a:ext>
            </a:extLst>
          </p:cNvPr>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5" name="TextBox 4">
            <a:extLst>
              <a:ext uri="{FF2B5EF4-FFF2-40B4-BE49-F238E27FC236}">
                <a16:creationId xmlns:a16="http://schemas.microsoft.com/office/drawing/2014/main" id="{7B145AC2-51FE-43D0-8DB5-D0572DEDE9CE}"/>
              </a:ext>
            </a:extLst>
          </p:cNvPr>
          <p:cNvSpPr txBox="1"/>
          <p:nvPr/>
        </p:nvSpPr>
        <p:spPr>
          <a:xfrm>
            <a:off x="1447800" y="1834359"/>
            <a:ext cx="7488237" cy="4093428"/>
          </a:xfrm>
          <a:prstGeom prst="rect">
            <a:avLst/>
          </a:prstGeom>
          <a:noFill/>
        </p:spPr>
        <p:txBody>
          <a:bodyPr>
            <a:spAutoFit/>
          </a:bodyPr>
          <a:lstStyle/>
          <a:p>
            <a:pPr>
              <a:spcAft>
                <a:spcPts val="0"/>
              </a:spcAft>
              <a:defRPr/>
            </a:pPr>
            <a:r>
              <a:rPr lang="en-US" sz="3200" dirty="0">
                <a:latin typeface="+mn-lt"/>
              </a:rPr>
              <a:t>Locate desktop icon and open CAPI system</a:t>
            </a:r>
          </a:p>
          <a:p>
            <a:pPr>
              <a:spcAft>
                <a:spcPts val="800"/>
              </a:spcAft>
              <a:defRPr/>
            </a:pPr>
            <a:endParaRPr lang="en-US" sz="2400" dirty="0">
              <a:latin typeface="+mn-lt"/>
            </a:endParaRPr>
          </a:p>
          <a:p>
            <a:pPr>
              <a:spcBef>
                <a:spcPts val="1200"/>
              </a:spcBef>
              <a:spcAft>
                <a:spcPts val="800"/>
              </a:spcAft>
              <a:defRPr/>
            </a:pPr>
            <a:r>
              <a:rPr lang="en-US" sz="3200" dirty="0">
                <a:latin typeface="+mn-lt"/>
              </a:rPr>
              <a:t>Choose household to interview</a:t>
            </a:r>
          </a:p>
          <a:p>
            <a:pPr>
              <a:spcAft>
                <a:spcPts val="0"/>
              </a:spcAft>
              <a:defRPr/>
            </a:pPr>
            <a:endParaRPr lang="en-US" sz="2800" dirty="0">
              <a:latin typeface="+mn-lt"/>
            </a:endParaRPr>
          </a:p>
          <a:p>
            <a:pPr>
              <a:spcAft>
                <a:spcPts val="0"/>
              </a:spcAft>
              <a:defRPr/>
            </a:pPr>
            <a:r>
              <a:rPr lang="en-US" sz="3200" dirty="0">
                <a:latin typeface="+mn-lt"/>
              </a:rPr>
              <a:t>Choose “result” of interview and initiate questionnaire</a:t>
            </a:r>
          </a:p>
          <a:p>
            <a:pPr>
              <a:spcAft>
                <a:spcPts val="800"/>
              </a:spcAft>
              <a:defRPr/>
            </a:pPr>
            <a:endParaRPr lang="en-US" dirty="0">
              <a:latin typeface="+mn-lt"/>
            </a:endParaRPr>
          </a:p>
          <a:p>
            <a:pPr>
              <a:spcAft>
                <a:spcPts val="800"/>
              </a:spcAft>
              <a:defRPr/>
            </a:pPr>
            <a:r>
              <a:rPr lang="en-US" sz="3200" dirty="0">
                <a:latin typeface="+mn-lt"/>
              </a:rPr>
              <a:t>Begin interview!</a:t>
            </a:r>
          </a:p>
        </p:txBody>
      </p:sp>
      <p:pic>
        <p:nvPicPr>
          <p:cNvPr id="7173" name="Picture 4" descr="http://www.ccbhomes.com/wp-content/uploads/2014/09/step1.png">
            <a:extLst>
              <a:ext uri="{FF2B5EF4-FFF2-40B4-BE49-F238E27FC236}">
                <a16:creationId xmlns:a16="http://schemas.microsoft.com/office/drawing/2014/main" id="{B08A6587-6476-479F-A2F4-B7BA4BF338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939" y="1747202"/>
            <a:ext cx="885825" cy="92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4" descr="http://www.byui.edu/Images/disability_services/step2-resized200x209.png">
            <a:extLst>
              <a:ext uri="{FF2B5EF4-FFF2-40B4-BE49-F238E27FC236}">
                <a16:creationId xmlns:a16="http://schemas.microsoft.com/office/drawing/2014/main" id="{15EE2E39-A5A3-47FA-8A18-B1C863FBE4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5" y="2755546"/>
            <a:ext cx="947737"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Picture 6" descr="http://www.byui.edu/Images/disability_services/step3-resized200x209.png">
            <a:extLst>
              <a:ext uri="{FF2B5EF4-FFF2-40B4-BE49-F238E27FC236}">
                <a16:creationId xmlns:a16="http://schemas.microsoft.com/office/drawing/2014/main" id="{7B4CF17A-B52A-4585-8425-733A8AE483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 y="3925710"/>
            <a:ext cx="957262"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6" name="Picture 8" descr="http://www.byui.edu/Images/disability_services/step4-resized200x209.png">
            <a:extLst>
              <a:ext uri="{FF2B5EF4-FFF2-40B4-BE49-F238E27FC236}">
                <a16:creationId xmlns:a16="http://schemas.microsoft.com/office/drawing/2014/main" id="{E256ECB1-2C04-4222-8912-CF92B9E035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325" y="5105400"/>
            <a:ext cx="933450"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itle 1">
            <a:extLst>
              <a:ext uri="{FF2B5EF4-FFF2-40B4-BE49-F238E27FC236}">
                <a16:creationId xmlns:a16="http://schemas.microsoft.com/office/drawing/2014/main" id="{81F001BA-0B37-45B5-BED4-A96BFE23B99F}"/>
              </a:ext>
            </a:extLst>
          </p:cNvPr>
          <p:cNvSpPr>
            <a:spLocks noGrp="1"/>
          </p:cNvSpPr>
          <p:nvPr>
            <p:ph type="title"/>
          </p:nvPr>
        </p:nvSpPr>
        <p:spPr>
          <a:xfrm>
            <a:off x="609600" y="1066800"/>
            <a:ext cx="7772400" cy="609600"/>
          </a:xfrm>
        </p:spPr>
        <p:txBody>
          <a:bodyPr/>
          <a:lstStyle/>
          <a:p>
            <a:pPr algn="ctr"/>
            <a:r>
              <a:rPr lang="en-US" altLang="en-US" sz="4000" dirty="0">
                <a:solidFill>
                  <a:schemeClr val="accent6"/>
                </a:solidFill>
              </a:rPr>
              <a:t>Open CAPI system</a:t>
            </a:r>
            <a:br>
              <a:rPr lang="en-US" altLang="en-US" sz="4000" dirty="0">
                <a:solidFill>
                  <a:schemeClr val="accent6"/>
                </a:solidFill>
              </a:rPr>
            </a:br>
            <a:endParaRPr lang="en-US" altLang="en-US" sz="4000" dirty="0">
              <a:solidFill>
                <a:schemeClr val="accent6"/>
              </a:solidFill>
            </a:endParaRPr>
          </a:p>
        </p:txBody>
      </p:sp>
      <p:sp>
        <p:nvSpPr>
          <p:cNvPr id="8196" name="Rectangle 5">
            <a:extLst>
              <a:ext uri="{FF2B5EF4-FFF2-40B4-BE49-F238E27FC236}">
                <a16:creationId xmlns:a16="http://schemas.microsoft.com/office/drawing/2014/main" id="{F1B3761A-B49F-47F9-87A4-53DF42671A09}"/>
              </a:ext>
            </a:extLst>
          </p:cNvPr>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pic>
        <p:nvPicPr>
          <p:cNvPr id="8197" name="Picture 4" descr="http://www.ccbhomes.com/wp-content/uploads/2014/09/step1.png">
            <a:extLst>
              <a:ext uri="{FF2B5EF4-FFF2-40B4-BE49-F238E27FC236}">
                <a16:creationId xmlns:a16="http://schemas.microsoft.com/office/drawing/2014/main" id="{7296CF28-8466-43FB-8A25-904A9D508E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3238" y="25967"/>
            <a:ext cx="1020762" cy="106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B39D9276-1A23-403E-A094-D331A4951F9C}"/>
              </a:ext>
            </a:extLst>
          </p:cNvPr>
          <p:cNvSpPr txBox="1"/>
          <p:nvPr/>
        </p:nvSpPr>
        <p:spPr>
          <a:xfrm>
            <a:off x="173530" y="2051352"/>
            <a:ext cx="1600200" cy="1384995"/>
          </a:xfrm>
          <a:prstGeom prst="rect">
            <a:avLst/>
          </a:prstGeom>
          <a:noFill/>
        </p:spPr>
        <p:txBody>
          <a:bodyPr wrap="square">
            <a:spAutoFit/>
          </a:bodyPr>
          <a:lstStyle/>
          <a:p>
            <a:pPr algn="ctr">
              <a:defRPr/>
            </a:pPr>
            <a:r>
              <a:rPr lang="en-US" sz="2800" dirty="0">
                <a:latin typeface="+mn-lt"/>
              </a:rPr>
              <a:t>Click on </a:t>
            </a:r>
            <a:r>
              <a:rPr lang="en-US" sz="2800" dirty="0" err="1">
                <a:latin typeface="+mn-lt"/>
              </a:rPr>
              <a:t>CSEntry</a:t>
            </a:r>
            <a:r>
              <a:rPr lang="en-US" sz="2800" dirty="0">
                <a:latin typeface="+mn-lt"/>
              </a:rPr>
              <a:t> icon:</a:t>
            </a:r>
          </a:p>
        </p:txBody>
      </p:sp>
      <p:sp>
        <p:nvSpPr>
          <p:cNvPr id="8" name="TextBox 7">
            <a:extLst>
              <a:ext uri="{FF2B5EF4-FFF2-40B4-BE49-F238E27FC236}">
                <a16:creationId xmlns:a16="http://schemas.microsoft.com/office/drawing/2014/main" id="{1946478C-BDF2-49D3-B4B1-39E299C1031B}"/>
              </a:ext>
            </a:extLst>
          </p:cNvPr>
          <p:cNvSpPr txBox="1"/>
          <p:nvPr/>
        </p:nvSpPr>
        <p:spPr>
          <a:xfrm>
            <a:off x="4876800" y="5352777"/>
            <a:ext cx="3403766" cy="584775"/>
          </a:xfrm>
          <a:prstGeom prst="rect">
            <a:avLst/>
          </a:prstGeom>
          <a:noFill/>
        </p:spPr>
        <p:txBody>
          <a:bodyPr wrap="square">
            <a:spAutoFit/>
          </a:bodyPr>
          <a:lstStyle/>
          <a:p>
            <a:pPr algn="ctr">
              <a:defRPr/>
            </a:pPr>
            <a:r>
              <a:rPr lang="en-US" sz="3200" b="1" dirty="0">
                <a:solidFill>
                  <a:srgbClr val="FF0000"/>
                </a:solidFill>
                <a:latin typeface="+mn-lt"/>
              </a:rPr>
              <a:t>Check identifiers!</a:t>
            </a:r>
          </a:p>
        </p:txBody>
      </p:sp>
      <p:pic>
        <p:nvPicPr>
          <p:cNvPr id="9" name="Picture 8" descr="C:\Users\gdupuis.ENGL\AppData\Local\Microsoft\Windows\INetCache\Content.Word\Screenshot_20171219-134042.png">
            <a:extLst>
              <a:ext uri="{FF2B5EF4-FFF2-40B4-BE49-F238E27FC236}">
                <a16:creationId xmlns:a16="http://schemas.microsoft.com/office/drawing/2014/main" id="{0D78270F-75A3-4005-8C68-73B308CBA1D5}"/>
              </a:ext>
            </a:extLst>
          </p:cNvPr>
          <p:cNvPicPr>
            <a:picLocks noChangeAspect="1"/>
          </p:cNvPicPr>
          <p:nvPr/>
        </p:nvPicPr>
        <p:blipFill rotWithShape="1">
          <a:blip r:embed="rId3">
            <a:extLst>
              <a:ext uri="{28A0092B-C50C-407E-A947-70E740481C1C}">
                <a14:useLocalDpi xmlns:a14="http://schemas.microsoft.com/office/drawing/2010/main" val="0"/>
              </a:ext>
            </a:extLst>
          </a:blip>
          <a:srcRect l="35126" t="20001" r="51104" b="67951"/>
          <a:stretch/>
        </p:blipFill>
        <p:spPr bwMode="auto">
          <a:xfrm>
            <a:off x="1892533" y="1905072"/>
            <a:ext cx="1447800" cy="1689100"/>
          </a:xfrm>
          <a:prstGeom prst="rect">
            <a:avLst/>
          </a:prstGeom>
          <a:noFill/>
          <a:ln>
            <a:solidFill>
              <a:schemeClr val="accent4"/>
            </a:solidFill>
          </a:ln>
        </p:spPr>
      </p:pic>
      <p:grpSp>
        <p:nvGrpSpPr>
          <p:cNvPr id="3" name="Group 2">
            <a:extLst>
              <a:ext uri="{FF2B5EF4-FFF2-40B4-BE49-F238E27FC236}">
                <a16:creationId xmlns:a16="http://schemas.microsoft.com/office/drawing/2014/main" id="{645FDD2D-A924-4142-86C5-6B54CBFD8F0D}"/>
              </a:ext>
            </a:extLst>
          </p:cNvPr>
          <p:cNvGrpSpPr/>
          <p:nvPr/>
        </p:nvGrpSpPr>
        <p:grpSpPr>
          <a:xfrm>
            <a:off x="207126" y="3814822"/>
            <a:ext cx="3133207" cy="1830343"/>
            <a:chOff x="4829721" y="1827257"/>
            <a:chExt cx="2301329" cy="1495425"/>
          </a:xfrm>
        </p:grpSpPr>
        <p:pic>
          <p:nvPicPr>
            <p:cNvPr id="10" name="Picture 9">
              <a:extLst>
                <a:ext uri="{FF2B5EF4-FFF2-40B4-BE49-F238E27FC236}">
                  <a16:creationId xmlns:a16="http://schemas.microsoft.com/office/drawing/2014/main" id="{716C6EBE-5ACE-429D-8875-4A1D0611CCE4}"/>
                </a:ext>
              </a:extLst>
            </p:cNvPr>
            <p:cNvPicPr>
              <a:picLocks noChangeAspect="1"/>
            </p:cNvPicPr>
            <p:nvPr/>
          </p:nvPicPr>
          <p:blipFill>
            <a:blip r:embed="rId4"/>
            <a:stretch>
              <a:fillRect/>
            </a:stretch>
          </p:blipFill>
          <p:spPr>
            <a:xfrm>
              <a:off x="4968875" y="1827257"/>
              <a:ext cx="2162175" cy="1495425"/>
            </a:xfrm>
            <a:prstGeom prst="rect">
              <a:avLst/>
            </a:prstGeom>
            <a:ln>
              <a:solidFill>
                <a:schemeClr val="accent4"/>
              </a:solidFill>
            </a:ln>
          </p:spPr>
        </p:pic>
        <p:sp>
          <p:nvSpPr>
            <p:cNvPr id="2" name="Oval 1">
              <a:extLst>
                <a:ext uri="{FF2B5EF4-FFF2-40B4-BE49-F238E27FC236}">
                  <a16:creationId xmlns:a16="http://schemas.microsoft.com/office/drawing/2014/main" id="{1A27428D-77F6-4C23-9083-AD4909DD03F4}"/>
                </a:ext>
              </a:extLst>
            </p:cNvPr>
            <p:cNvSpPr/>
            <p:nvPr/>
          </p:nvSpPr>
          <p:spPr>
            <a:xfrm>
              <a:off x="4829721" y="2133600"/>
              <a:ext cx="1524000" cy="457200"/>
            </a:xfrm>
            <a:prstGeom prst="ellipse">
              <a:avLst/>
            </a:prstGeom>
            <a:noFill/>
            <a:ln w="38100">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3" name="Picture 12">
            <a:extLst>
              <a:ext uri="{FF2B5EF4-FFF2-40B4-BE49-F238E27FC236}">
                <a16:creationId xmlns:a16="http://schemas.microsoft.com/office/drawing/2014/main" id="{EC1A14FD-675E-4F56-B94D-CB2017E6055D}"/>
              </a:ext>
            </a:extLst>
          </p:cNvPr>
          <p:cNvPicPr>
            <a:picLocks noChangeAspect="1"/>
          </p:cNvPicPr>
          <p:nvPr/>
        </p:nvPicPr>
        <p:blipFill rotWithShape="1">
          <a:blip r:embed="rId5"/>
          <a:srcRect b="45594"/>
          <a:stretch/>
        </p:blipFill>
        <p:spPr>
          <a:xfrm>
            <a:off x="3962400" y="2143888"/>
            <a:ext cx="4924140" cy="3150445"/>
          </a:xfrm>
          <a:prstGeom prst="rect">
            <a:avLst/>
          </a:prstGeom>
        </p:spPr>
      </p:pic>
      <p:sp>
        <p:nvSpPr>
          <p:cNvPr id="14" name="Oval 13">
            <a:extLst>
              <a:ext uri="{FF2B5EF4-FFF2-40B4-BE49-F238E27FC236}">
                <a16:creationId xmlns:a16="http://schemas.microsoft.com/office/drawing/2014/main" id="{C2D44A07-3F37-4F12-A8AE-8F7596DDB6F9}"/>
              </a:ext>
            </a:extLst>
          </p:cNvPr>
          <p:cNvSpPr/>
          <p:nvPr/>
        </p:nvSpPr>
        <p:spPr>
          <a:xfrm>
            <a:off x="5867401" y="2120991"/>
            <a:ext cx="1676400" cy="559595"/>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0DA963D-E52C-4FB2-BD4B-2886F2AB8D63}"/>
              </a:ext>
            </a:extLst>
          </p:cNvPr>
          <p:cNvSpPr/>
          <p:nvPr/>
        </p:nvSpPr>
        <p:spPr>
          <a:xfrm>
            <a:off x="4038600" y="2717005"/>
            <a:ext cx="1314340" cy="559595"/>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7BF13FBD-4075-4350-8C95-8C46457D70BD}"/>
              </a:ext>
            </a:extLst>
          </p:cNvPr>
          <p:cNvCxnSpPr/>
          <p:nvPr/>
        </p:nvCxnSpPr>
        <p:spPr>
          <a:xfrm>
            <a:off x="-2514600" y="152400"/>
            <a:ext cx="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F5EF61D3-87E7-4735-BDA8-4C3862D1A7B4}"/>
              </a:ext>
            </a:extLst>
          </p:cNvPr>
          <p:cNvCxnSpPr>
            <a:cxnSpLocks/>
          </p:cNvCxnSpPr>
          <p:nvPr/>
        </p:nvCxnSpPr>
        <p:spPr>
          <a:xfrm>
            <a:off x="3689466" y="1874642"/>
            <a:ext cx="0" cy="4602358"/>
          </a:xfrm>
          <a:prstGeom prst="line">
            <a:avLst/>
          </a:prstGeom>
          <a:ln>
            <a:solidFill>
              <a:schemeClr val="accent3"/>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5">
            <a:extLst>
              <a:ext uri="{FF2B5EF4-FFF2-40B4-BE49-F238E27FC236}">
                <a16:creationId xmlns:a16="http://schemas.microsoft.com/office/drawing/2014/main" id="{F1B3761A-B49F-47F9-87A4-53DF42671A09}"/>
              </a:ext>
            </a:extLst>
          </p:cNvPr>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pic>
        <p:nvPicPr>
          <p:cNvPr id="16" name="Picture 4" descr="http://www.byui.edu/Images/disability_services/step2-resized200x209.png">
            <a:extLst>
              <a:ext uri="{FF2B5EF4-FFF2-40B4-BE49-F238E27FC236}">
                <a16:creationId xmlns:a16="http://schemas.microsoft.com/office/drawing/2014/main" id="{C7CBB198-E3A2-492D-AFF4-02863CCB22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2762" y="28074"/>
            <a:ext cx="947737"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itle 1">
            <a:extLst>
              <a:ext uri="{FF2B5EF4-FFF2-40B4-BE49-F238E27FC236}">
                <a16:creationId xmlns:a16="http://schemas.microsoft.com/office/drawing/2014/main" id="{1FBAC84C-B6E1-40E3-A3D4-ACFDE29BCFD1}"/>
              </a:ext>
            </a:extLst>
          </p:cNvPr>
          <p:cNvSpPr>
            <a:spLocks noGrp="1"/>
          </p:cNvSpPr>
          <p:nvPr>
            <p:ph type="title"/>
          </p:nvPr>
        </p:nvSpPr>
        <p:spPr>
          <a:xfrm>
            <a:off x="992187" y="989013"/>
            <a:ext cx="6854825" cy="609600"/>
          </a:xfrm>
        </p:spPr>
        <p:txBody>
          <a:bodyPr/>
          <a:lstStyle/>
          <a:p>
            <a:pPr algn="ctr"/>
            <a:r>
              <a:rPr lang="en-US" altLang="en-US" sz="4000" dirty="0">
                <a:solidFill>
                  <a:schemeClr val="accent6"/>
                </a:solidFill>
              </a:rPr>
              <a:t>Choosing a household</a:t>
            </a:r>
          </a:p>
        </p:txBody>
      </p:sp>
      <p:sp>
        <p:nvSpPr>
          <p:cNvPr id="20" name="TextBox 19">
            <a:extLst>
              <a:ext uri="{FF2B5EF4-FFF2-40B4-BE49-F238E27FC236}">
                <a16:creationId xmlns:a16="http://schemas.microsoft.com/office/drawing/2014/main" id="{C1D94C03-558B-4922-873C-0837DD17F834}"/>
              </a:ext>
            </a:extLst>
          </p:cNvPr>
          <p:cNvSpPr txBox="1"/>
          <p:nvPr/>
        </p:nvSpPr>
        <p:spPr>
          <a:xfrm>
            <a:off x="825500" y="1600200"/>
            <a:ext cx="7251700" cy="523220"/>
          </a:xfrm>
          <a:prstGeom prst="rect">
            <a:avLst/>
          </a:prstGeom>
          <a:noFill/>
        </p:spPr>
        <p:txBody>
          <a:bodyPr wrap="square">
            <a:spAutoFit/>
          </a:bodyPr>
          <a:lstStyle/>
          <a:p>
            <a:pPr algn="ctr">
              <a:defRPr/>
            </a:pPr>
            <a:r>
              <a:rPr lang="en-US" sz="2800" dirty="0">
                <a:latin typeface="+mn-lt"/>
              </a:rPr>
              <a:t>From interviewer main menu, choose option 1:</a:t>
            </a:r>
          </a:p>
        </p:txBody>
      </p:sp>
      <p:grpSp>
        <p:nvGrpSpPr>
          <p:cNvPr id="28" name="Group 27">
            <a:extLst>
              <a:ext uri="{FF2B5EF4-FFF2-40B4-BE49-F238E27FC236}">
                <a16:creationId xmlns:a16="http://schemas.microsoft.com/office/drawing/2014/main" id="{307ED0C2-2F52-41AD-8E84-A9477ED53E41}"/>
              </a:ext>
            </a:extLst>
          </p:cNvPr>
          <p:cNvGrpSpPr/>
          <p:nvPr/>
        </p:nvGrpSpPr>
        <p:grpSpPr>
          <a:xfrm>
            <a:off x="304800" y="2202332"/>
            <a:ext cx="4924140" cy="3150445"/>
            <a:chOff x="304800" y="2202332"/>
            <a:chExt cx="4924140" cy="3150445"/>
          </a:xfrm>
        </p:grpSpPr>
        <p:pic>
          <p:nvPicPr>
            <p:cNvPr id="13" name="Picture 12">
              <a:extLst>
                <a:ext uri="{FF2B5EF4-FFF2-40B4-BE49-F238E27FC236}">
                  <a16:creationId xmlns:a16="http://schemas.microsoft.com/office/drawing/2014/main" id="{EC1A14FD-675E-4F56-B94D-CB2017E6055D}"/>
                </a:ext>
              </a:extLst>
            </p:cNvPr>
            <p:cNvPicPr>
              <a:picLocks noChangeAspect="1"/>
            </p:cNvPicPr>
            <p:nvPr/>
          </p:nvPicPr>
          <p:blipFill rotWithShape="1">
            <a:blip r:embed="rId3"/>
            <a:srcRect b="45594"/>
            <a:stretch/>
          </p:blipFill>
          <p:spPr>
            <a:xfrm>
              <a:off x="304800" y="2202332"/>
              <a:ext cx="4924140" cy="3150445"/>
            </a:xfrm>
            <a:prstGeom prst="rect">
              <a:avLst/>
            </a:prstGeom>
          </p:spPr>
        </p:pic>
        <p:sp>
          <p:nvSpPr>
            <p:cNvPr id="21" name="Rectangle 2">
              <a:extLst>
                <a:ext uri="{FF2B5EF4-FFF2-40B4-BE49-F238E27FC236}">
                  <a16:creationId xmlns:a16="http://schemas.microsoft.com/office/drawing/2014/main" id="{42EFDDE1-6B5E-486F-A013-FD3560FF3788}"/>
                </a:ext>
              </a:extLst>
            </p:cNvPr>
            <p:cNvSpPr>
              <a:spLocks noChangeArrowheads="1"/>
            </p:cNvSpPr>
            <p:nvPr/>
          </p:nvSpPr>
          <p:spPr bwMode="auto">
            <a:xfrm>
              <a:off x="381000" y="4114800"/>
              <a:ext cx="2057400" cy="533400"/>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grpSp>
      <p:pic>
        <p:nvPicPr>
          <p:cNvPr id="22" name="Picture 21">
            <a:extLst>
              <a:ext uri="{FF2B5EF4-FFF2-40B4-BE49-F238E27FC236}">
                <a16:creationId xmlns:a16="http://schemas.microsoft.com/office/drawing/2014/main" id="{022E47F1-D190-49C3-8521-DE6975C5046A}"/>
              </a:ext>
            </a:extLst>
          </p:cNvPr>
          <p:cNvPicPr>
            <a:picLocks noChangeAspect="1"/>
          </p:cNvPicPr>
          <p:nvPr/>
        </p:nvPicPr>
        <p:blipFill rotWithShape="1">
          <a:blip r:embed="rId3"/>
          <a:srcRect l="2061" t="32173" r="57705" b="58616"/>
          <a:stretch/>
        </p:blipFill>
        <p:spPr>
          <a:xfrm>
            <a:off x="5486400" y="2534987"/>
            <a:ext cx="3396343" cy="914400"/>
          </a:xfrm>
          <a:prstGeom prst="rect">
            <a:avLst/>
          </a:prstGeom>
          <a:ln w="38100">
            <a:solidFill>
              <a:srgbClr val="FF0000"/>
            </a:solidFill>
          </a:ln>
        </p:spPr>
      </p:pic>
      <p:cxnSp>
        <p:nvCxnSpPr>
          <p:cNvPr id="25" name="Connector: Curved 24">
            <a:extLst>
              <a:ext uri="{FF2B5EF4-FFF2-40B4-BE49-F238E27FC236}">
                <a16:creationId xmlns:a16="http://schemas.microsoft.com/office/drawing/2014/main" id="{0121FE73-B082-44E1-8DF9-61F322E1FF4D}"/>
              </a:ext>
            </a:extLst>
          </p:cNvPr>
          <p:cNvCxnSpPr>
            <a:cxnSpLocks/>
            <a:stCxn id="21" idx="3"/>
            <a:endCxn id="22" idx="1"/>
          </p:cNvCxnSpPr>
          <p:nvPr/>
        </p:nvCxnSpPr>
        <p:spPr>
          <a:xfrm flipV="1">
            <a:off x="2438400" y="2992187"/>
            <a:ext cx="3048000" cy="1389313"/>
          </a:xfrm>
          <a:prstGeom prst="curvedConnector3">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CDF36D29-F2D8-4B49-BF6A-156B7265371B}"/>
              </a:ext>
            </a:extLst>
          </p:cNvPr>
          <p:cNvSpPr txBox="1"/>
          <p:nvPr/>
        </p:nvSpPr>
        <p:spPr>
          <a:xfrm>
            <a:off x="5200866" y="4239242"/>
            <a:ext cx="3810000" cy="954107"/>
          </a:xfrm>
          <a:prstGeom prst="rect">
            <a:avLst/>
          </a:prstGeom>
          <a:noFill/>
        </p:spPr>
        <p:txBody>
          <a:bodyPr wrap="square">
            <a:spAutoFit/>
          </a:bodyPr>
          <a:lstStyle/>
          <a:p>
            <a:pPr algn="ctr">
              <a:defRPr/>
            </a:pPr>
            <a:r>
              <a:rPr lang="en-US" sz="2800" i="1" dirty="0">
                <a:latin typeface="+mn-lt"/>
              </a:rPr>
              <a:t>All interviews will be found in this option!</a:t>
            </a:r>
          </a:p>
        </p:txBody>
      </p:sp>
      <p:sp>
        <p:nvSpPr>
          <p:cNvPr id="29" name="Thought Bubble: Cloud 28">
            <a:extLst>
              <a:ext uri="{FF2B5EF4-FFF2-40B4-BE49-F238E27FC236}">
                <a16:creationId xmlns:a16="http://schemas.microsoft.com/office/drawing/2014/main" id="{E158CB7B-DC74-4D11-8047-BCCA4C51F4DC}"/>
              </a:ext>
            </a:extLst>
          </p:cNvPr>
          <p:cNvSpPr/>
          <p:nvPr/>
        </p:nvSpPr>
        <p:spPr>
          <a:xfrm>
            <a:off x="5200866" y="3886200"/>
            <a:ext cx="3895794" cy="1907496"/>
          </a:xfrm>
          <a:prstGeom prst="cloudCallout">
            <a:avLst>
              <a:gd name="adj1" fmla="val -68639"/>
              <a:gd name="adj2" fmla="val 64460"/>
            </a:avLst>
          </a:prstGeom>
          <a:noFill/>
          <a:ln w="19050">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EC500409-1D63-4C23-AD6D-63307642E42F}"/>
              </a:ext>
            </a:extLst>
          </p:cNvPr>
          <p:cNvSpPr txBox="1"/>
          <p:nvPr/>
        </p:nvSpPr>
        <p:spPr>
          <a:xfrm rot="20740386">
            <a:off x="3173644" y="5942459"/>
            <a:ext cx="1356146" cy="707886"/>
          </a:xfrm>
          <a:prstGeom prst="rect">
            <a:avLst/>
          </a:prstGeom>
          <a:noFill/>
        </p:spPr>
        <p:txBody>
          <a:bodyPr wrap="square">
            <a:spAutoFit/>
          </a:bodyPr>
          <a:lstStyle/>
          <a:p>
            <a:pPr algn="ctr">
              <a:defRPr/>
            </a:pPr>
            <a:r>
              <a:rPr lang="en-US" sz="2000" b="1" dirty="0">
                <a:latin typeface="+mn-lt"/>
              </a:rPr>
              <a:t>Keep in mind!</a:t>
            </a:r>
          </a:p>
        </p:txBody>
      </p:sp>
    </p:spTree>
    <p:extLst>
      <p:ext uri="{BB962C8B-B14F-4D97-AF65-F5344CB8AC3E}">
        <p14:creationId xmlns:p14="http://schemas.microsoft.com/office/powerpoint/2010/main" val="2634735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F14E11A2-A681-4197-A11B-7D1AC067175C}"/>
              </a:ext>
            </a:extLst>
          </p:cNvPr>
          <p:cNvSpPr>
            <a:spLocks noGrp="1"/>
          </p:cNvSpPr>
          <p:nvPr>
            <p:ph type="title"/>
          </p:nvPr>
        </p:nvSpPr>
        <p:spPr>
          <a:xfrm>
            <a:off x="992187" y="989013"/>
            <a:ext cx="6854825" cy="609600"/>
          </a:xfrm>
        </p:spPr>
        <p:txBody>
          <a:bodyPr/>
          <a:lstStyle/>
          <a:p>
            <a:pPr algn="ctr"/>
            <a:r>
              <a:rPr lang="en-US" altLang="en-US" sz="4000" dirty="0">
                <a:solidFill>
                  <a:schemeClr val="accent6"/>
                </a:solidFill>
              </a:rPr>
              <a:t>Choosing a household</a:t>
            </a:r>
          </a:p>
        </p:txBody>
      </p:sp>
      <p:pic>
        <p:nvPicPr>
          <p:cNvPr id="9219" name="Picture 4" descr="http://www.byui.edu/Images/disability_services/step2-resized200x209.png">
            <a:extLst>
              <a:ext uri="{FF2B5EF4-FFF2-40B4-BE49-F238E27FC236}">
                <a16:creationId xmlns:a16="http://schemas.microsoft.com/office/drawing/2014/main" id="{84348AB7-904F-4982-9448-CFEA511D08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2762" y="28074"/>
            <a:ext cx="947737"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220" name="Straight Connector 18">
            <a:extLst>
              <a:ext uri="{FF2B5EF4-FFF2-40B4-BE49-F238E27FC236}">
                <a16:creationId xmlns:a16="http://schemas.microsoft.com/office/drawing/2014/main" id="{930E5367-3CAB-4061-85C3-312C4A5C36B2}"/>
              </a:ext>
            </a:extLst>
          </p:cNvPr>
          <p:cNvCxnSpPr>
            <a:cxnSpLocks noChangeShapeType="1"/>
          </p:cNvCxnSpPr>
          <p:nvPr/>
        </p:nvCxnSpPr>
        <p:spPr bwMode="auto">
          <a:xfrm>
            <a:off x="4419600" y="1828800"/>
            <a:ext cx="0" cy="4703763"/>
          </a:xfrm>
          <a:prstGeom prst="line">
            <a:avLst/>
          </a:prstGeom>
          <a:noFill/>
          <a:ln w="28575" algn="ctr">
            <a:solidFill>
              <a:schemeClr val="accent3"/>
            </a:solidFill>
            <a:round/>
            <a:headEnd/>
            <a:tailEnd/>
          </a:ln>
          <a:extLst>
            <a:ext uri="{909E8E84-426E-40DD-AFC4-6F175D3DCCD1}">
              <a14:hiddenFill xmlns:a14="http://schemas.microsoft.com/office/drawing/2010/main">
                <a:noFill/>
              </a14:hiddenFill>
            </a:ext>
          </a:extLst>
        </p:spPr>
      </p:cxnSp>
      <p:sp>
        <p:nvSpPr>
          <p:cNvPr id="7" name="TextBox 6">
            <a:extLst>
              <a:ext uri="{FF2B5EF4-FFF2-40B4-BE49-F238E27FC236}">
                <a16:creationId xmlns:a16="http://schemas.microsoft.com/office/drawing/2014/main" id="{6371875C-D39F-44B0-9AA5-5D922EA8FC60}"/>
              </a:ext>
            </a:extLst>
          </p:cNvPr>
          <p:cNvSpPr txBox="1"/>
          <p:nvPr/>
        </p:nvSpPr>
        <p:spPr>
          <a:xfrm>
            <a:off x="215815" y="4180681"/>
            <a:ext cx="4014872" cy="1815882"/>
          </a:xfrm>
          <a:prstGeom prst="rect">
            <a:avLst/>
          </a:prstGeom>
          <a:noFill/>
        </p:spPr>
        <p:txBody>
          <a:bodyPr wrap="square">
            <a:spAutoFit/>
          </a:bodyPr>
          <a:lstStyle/>
          <a:p>
            <a:pPr>
              <a:defRPr/>
            </a:pPr>
            <a:r>
              <a:rPr lang="en-US" sz="2000" b="1" dirty="0">
                <a:latin typeface="+mn-lt"/>
              </a:rPr>
              <a:t>Is the household a:</a:t>
            </a:r>
          </a:p>
          <a:p>
            <a:pPr marL="342900" indent="-342900">
              <a:buFont typeface="Arial" panose="020B0604020202020204" pitchFamily="34" charset="0"/>
              <a:buChar char="•"/>
              <a:defRPr/>
            </a:pPr>
            <a:r>
              <a:rPr lang="en-US" sz="2200" dirty="0">
                <a:latin typeface="+mn-lt"/>
              </a:rPr>
              <a:t>New </a:t>
            </a:r>
            <a:r>
              <a:rPr lang="en-US" sz="2200" dirty="0"/>
              <a:t>household</a:t>
            </a:r>
            <a:r>
              <a:rPr lang="en-US" sz="2200" dirty="0">
                <a:latin typeface="+mn-lt"/>
              </a:rPr>
              <a:t>? </a:t>
            </a:r>
            <a:r>
              <a:rPr lang="en-US" sz="2200" b="1" dirty="0">
                <a:latin typeface="+mn-lt"/>
              </a:rPr>
              <a:t>(1)</a:t>
            </a:r>
          </a:p>
          <a:p>
            <a:pPr marL="342900" indent="-342900">
              <a:buFont typeface="Arial" panose="020B0604020202020204" pitchFamily="34" charset="0"/>
              <a:buChar char="•"/>
              <a:defRPr/>
            </a:pPr>
            <a:r>
              <a:rPr lang="en-US" sz="2200" dirty="0">
                <a:latin typeface="+mn-lt"/>
              </a:rPr>
              <a:t>Incomplete household? </a:t>
            </a:r>
            <a:r>
              <a:rPr lang="en-US" sz="2200" b="1" dirty="0">
                <a:latin typeface="+mn-lt"/>
              </a:rPr>
              <a:t>(2)</a:t>
            </a:r>
          </a:p>
          <a:p>
            <a:pPr marL="800100" lvl="1" indent="-342900">
              <a:buFont typeface="Arial" panose="020B0604020202020204" pitchFamily="34" charset="0"/>
              <a:buChar char="•"/>
              <a:defRPr/>
            </a:pPr>
            <a:r>
              <a:rPr lang="en-US" sz="2200" dirty="0">
                <a:latin typeface="+mn-lt"/>
              </a:rPr>
              <a:t>OR a call-back? </a:t>
            </a:r>
            <a:r>
              <a:rPr lang="en-US" sz="2200" b="1" dirty="0">
                <a:latin typeface="+mn-lt"/>
              </a:rPr>
              <a:t>(2)</a:t>
            </a:r>
          </a:p>
          <a:p>
            <a:pPr marL="342900" indent="-342900">
              <a:buFont typeface="Arial" panose="020B0604020202020204" pitchFamily="34" charset="0"/>
              <a:buChar char="•"/>
              <a:defRPr/>
            </a:pPr>
            <a:r>
              <a:rPr lang="en-US" sz="2200" dirty="0">
                <a:latin typeface="+mn-lt"/>
              </a:rPr>
              <a:t>Completed household? </a:t>
            </a:r>
            <a:r>
              <a:rPr lang="en-US" sz="2200" b="1" dirty="0">
                <a:latin typeface="+mn-lt"/>
              </a:rPr>
              <a:t>(3)</a:t>
            </a:r>
          </a:p>
        </p:txBody>
      </p:sp>
      <p:sp>
        <p:nvSpPr>
          <p:cNvPr id="13" name="TextBox 12">
            <a:extLst>
              <a:ext uri="{FF2B5EF4-FFF2-40B4-BE49-F238E27FC236}">
                <a16:creationId xmlns:a16="http://schemas.microsoft.com/office/drawing/2014/main" id="{59BBADD6-6759-454C-B353-56DA07C817CD}"/>
              </a:ext>
            </a:extLst>
          </p:cNvPr>
          <p:cNvSpPr txBox="1"/>
          <p:nvPr/>
        </p:nvSpPr>
        <p:spPr>
          <a:xfrm>
            <a:off x="-241300" y="1600200"/>
            <a:ext cx="4827588" cy="523220"/>
          </a:xfrm>
          <a:prstGeom prst="rect">
            <a:avLst/>
          </a:prstGeom>
          <a:noFill/>
        </p:spPr>
        <p:txBody>
          <a:bodyPr>
            <a:spAutoFit/>
          </a:bodyPr>
          <a:lstStyle/>
          <a:p>
            <a:pPr algn="ctr">
              <a:defRPr/>
            </a:pPr>
            <a:r>
              <a:rPr lang="en-US" sz="2800" dirty="0">
                <a:latin typeface="+mn-lt"/>
              </a:rPr>
              <a:t>Choose correct household:</a:t>
            </a:r>
          </a:p>
        </p:txBody>
      </p:sp>
      <p:pic>
        <p:nvPicPr>
          <p:cNvPr id="2" name="Picture 1">
            <a:extLst>
              <a:ext uri="{FF2B5EF4-FFF2-40B4-BE49-F238E27FC236}">
                <a16:creationId xmlns:a16="http://schemas.microsoft.com/office/drawing/2014/main" id="{348EFE76-47BB-4D6C-AAA0-5164210FED5F}"/>
              </a:ext>
            </a:extLst>
          </p:cNvPr>
          <p:cNvPicPr>
            <a:picLocks noChangeAspect="1"/>
          </p:cNvPicPr>
          <p:nvPr/>
        </p:nvPicPr>
        <p:blipFill>
          <a:blip r:embed="rId4"/>
          <a:stretch>
            <a:fillRect/>
          </a:stretch>
        </p:blipFill>
        <p:spPr>
          <a:xfrm>
            <a:off x="4718147" y="1729086"/>
            <a:ext cx="4084229" cy="4248986"/>
          </a:xfrm>
          <a:prstGeom prst="rect">
            <a:avLst/>
          </a:prstGeom>
        </p:spPr>
      </p:pic>
      <p:sp>
        <p:nvSpPr>
          <p:cNvPr id="9223" name="Rectangle 2">
            <a:extLst>
              <a:ext uri="{FF2B5EF4-FFF2-40B4-BE49-F238E27FC236}">
                <a16:creationId xmlns:a16="http://schemas.microsoft.com/office/drawing/2014/main" id="{FFC53B9A-4478-4C05-A7A2-A772351B509C}"/>
              </a:ext>
            </a:extLst>
          </p:cNvPr>
          <p:cNvSpPr>
            <a:spLocks noChangeArrowheads="1"/>
          </p:cNvSpPr>
          <p:nvPr/>
        </p:nvSpPr>
        <p:spPr bwMode="auto">
          <a:xfrm>
            <a:off x="4800600" y="3276600"/>
            <a:ext cx="1992723" cy="457200"/>
          </a:xfrm>
          <a:prstGeom prst="rect">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pic>
        <p:nvPicPr>
          <p:cNvPr id="14" name="Picture 13">
            <a:extLst>
              <a:ext uri="{FF2B5EF4-FFF2-40B4-BE49-F238E27FC236}">
                <a16:creationId xmlns:a16="http://schemas.microsoft.com/office/drawing/2014/main" id="{14F9785A-8DC8-4E84-BAD1-222723BAD54A}"/>
              </a:ext>
            </a:extLst>
          </p:cNvPr>
          <p:cNvPicPr>
            <a:picLocks noChangeAspect="1"/>
          </p:cNvPicPr>
          <p:nvPr/>
        </p:nvPicPr>
        <p:blipFill rotWithShape="1">
          <a:blip r:embed="rId5"/>
          <a:srcRect l="3811" t="19703" r="3811" b="4605"/>
          <a:stretch/>
        </p:blipFill>
        <p:spPr>
          <a:xfrm>
            <a:off x="176087" y="2133600"/>
            <a:ext cx="3996278" cy="1958587"/>
          </a:xfrm>
          <a:prstGeom prst="rect">
            <a:avLst/>
          </a:prstGeom>
          <a:ln w="12700">
            <a:solidFill>
              <a:schemeClr val="accent3"/>
            </a:solid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6DA6BC1-B3E4-421B-8717-D6DF61DDC080}"/>
              </a:ext>
            </a:extLst>
          </p:cNvPr>
          <p:cNvPicPr>
            <a:picLocks noChangeAspect="1"/>
          </p:cNvPicPr>
          <p:nvPr/>
        </p:nvPicPr>
        <p:blipFill>
          <a:blip r:embed="rId3"/>
          <a:stretch>
            <a:fillRect/>
          </a:stretch>
        </p:blipFill>
        <p:spPr>
          <a:xfrm>
            <a:off x="2269959" y="1600200"/>
            <a:ext cx="4648199" cy="4544762"/>
          </a:xfrm>
          <a:prstGeom prst="rect">
            <a:avLst/>
          </a:prstGeom>
        </p:spPr>
      </p:pic>
      <p:sp>
        <p:nvSpPr>
          <p:cNvPr id="11267" name="Title 1">
            <a:extLst>
              <a:ext uri="{FF2B5EF4-FFF2-40B4-BE49-F238E27FC236}">
                <a16:creationId xmlns:a16="http://schemas.microsoft.com/office/drawing/2014/main" id="{273DB2CB-8615-4416-B978-A48CC6DDFF91}"/>
              </a:ext>
            </a:extLst>
          </p:cNvPr>
          <p:cNvSpPr>
            <a:spLocks noGrp="1"/>
          </p:cNvSpPr>
          <p:nvPr>
            <p:ph type="title"/>
          </p:nvPr>
        </p:nvSpPr>
        <p:spPr>
          <a:xfrm>
            <a:off x="685800" y="914400"/>
            <a:ext cx="7772400" cy="609600"/>
          </a:xfrm>
        </p:spPr>
        <p:txBody>
          <a:bodyPr/>
          <a:lstStyle/>
          <a:p>
            <a:pPr algn="ctr"/>
            <a:r>
              <a:rPr lang="en-US" altLang="en-US" sz="4000" dirty="0">
                <a:solidFill>
                  <a:schemeClr val="accent6"/>
                </a:solidFill>
              </a:rPr>
              <a:t>Initiating a questionnaire</a:t>
            </a:r>
          </a:p>
        </p:txBody>
      </p:sp>
      <p:pic>
        <p:nvPicPr>
          <p:cNvPr id="11268" name="Picture 6" descr="http://www.byui.edu/Images/disability_services/step3-resized200x209.png">
            <a:extLst>
              <a:ext uri="{FF2B5EF4-FFF2-40B4-BE49-F238E27FC236}">
                <a16:creationId xmlns:a16="http://schemas.microsoft.com/office/drawing/2014/main" id="{A48CE710-4C53-4A8A-B2BF-ADAC607F2D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7200" y="22226"/>
            <a:ext cx="957263"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eft Brace 4">
            <a:extLst>
              <a:ext uri="{FF2B5EF4-FFF2-40B4-BE49-F238E27FC236}">
                <a16:creationId xmlns:a16="http://schemas.microsoft.com/office/drawing/2014/main" id="{DF2D3ABF-1F2D-494C-B200-898635613CE8}"/>
              </a:ext>
            </a:extLst>
          </p:cNvPr>
          <p:cNvSpPr/>
          <p:nvPr/>
        </p:nvSpPr>
        <p:spPr>
          <a:xfrm>
            <a:off x="1905000" y="2514600"/>
            <a:ext cx="457200" cy="1905000"/>
          </a:xfrm>
          <a:prstGeom prst="leftBrace">
            <a:avLst>
              <a:gd name="adj1" fmla="val 8333"/>
              <a:gd name="adj2" fmla="val 52526"/>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4BBF9941-FDC5-4005-A1EC-373CA8755B97}"/>
              </a:ext>
            </a:extLst>
          </p:cNvPr>
          <p:cNvSpPr txBox="1"/>
          <p:nvPr/>
        </p:nvSpPr>
        <p:spPr>
          <a:xfrm>
            <a:off x="28074" y="3048000"/>
            <a:ext cx="1905000" cy="1200329"/>
          </a:xfrm>
          <a:prstGeom prst="rect">
            <a:avLst/>
          </a:prstGeom>
          <a:noFill/>
        </p:spPr>
        <p:txBody>
          <a:bodyPr wrap="square" rtlCol="0">
            <a:spAutoFit/>
          </a:bodyPr>
          <a:lstStyle/>
          <a:p>
            <a:pPr algn="ctr"/>
            <a:r>
              <a:rPr lang="en-US" sz="2400" dirty="0"/>
              <a:t>Automatically entered by CAPI</a:t>
            </a:r>
          </a:p>
        </p:txBody>
      </p:sp>
      <p:cxnSp>
        <p:nvCxnSpPr>
          <p:cNvPr id="8" name="Straight Arrow Connector 7">
            <a:extLst>
              <a:ext uri="{FF2B5EF4-FFF2-40B4-BE49-F238E27FC236}">
                <a16:creationId xmlns:a16="http://schemas.microsoft.com/office/drawing/2014/main" id="{688E6421-9895-47D8-8710-A8D3CE2E8644}"/>
              </a:ext>
            </a:extLst>
          </p:cNvPr>
          <p:cNvCxnSpPr>
            <a:cxnSpLocks/>
          </p:cNvCxnSpPr>
          <p:nvPr/>
        </p:nvCxnSpPr>
        <p:spPr>
          <a:xfrm flipH="1">
            <a:off x="1600200" y="4648200"/>
            <a:ext cx="685801" cy="65404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2E03C442-A3EB-4D9E-9B39-690912A153AE}"/>
              </a:ext>
            </a:extLst>
          </p:cNvPr>
          <p:cNvSpPr txBox="1"/>
          <p:nvPr/>
        </p:nvSpPr>
        <p:spPr>
          <a:xfrm>
            <a:off x="0" y="4886750"/>
            <a:ext cx="1905000" cy="830997"/>
          </a:xfrm>
          <a:prstGeom prst="rect">
            <a:avLst/>
          </a:prstGeom>
          <a:noFill/>
        </p:spPr>
        <p:txBody>
          <a:bodyPr wrap="square" rtlCol="0">
            <a:spAutoFit/>
          </a:bodyPr>
          <a:lstStyle/>
          <a:p>
            <a:pPr algn="ctr"/>
            <a:r>
              <a:rPr lang="en-US" sz="2400" dirty="0"/>
              <a:t>Current question</a:t>
            </a:r>
          </a:p>
        </p:txBody>
      </p:sp>
      <p:sp>
        <p:nvSpPr>
          <p:cNvPr id="12" name="Rectangle 11">
            <a:extLst>
              <a:ext uri="{FF2B5EF4-FFF2-40B4-BE49-F238E27FC236}">
                <a16:creationId xmlns:a16="http://schemas.microsoft.com/office/drawing/2014/main" id="{9B109293-BC5F-4D0D-BA59-551337D3B3B7}"/>
              </a:ext>
            </a:extLst>
          </p:cNvPr>
          <p:cNvSpPr/>
          <p:nvPr/>
        </p:nvSpPr>
        <p:spPr>
          <a:xfrm>
            <a:off x="3733800" y="1905000"/>
            <a:ext cx="1981200" cy="38100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E5E1E48B-1B2B-4118-AE16-98927FE1E084}"/>
              </a:ext>
            </a:extLst>
          </p:cNvPr>
          <p:cNvCxnSpPr>
            <a:cxnSpLocks/>
            <a:stCxn id="12" idx="3"/>
          </p:cNvCxnSpPr>
          <p:nvPr/>
        </p:nvCxnSpPr>
        <p:spPr>
          <a:xfrm>
            <a:off x="5715000" y="2095500"/>
            <a:ext cx="1295400"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D4EF1D5C-601B-4B50-88E2-7839D4CD3FF9}"/>
              </a:ext>
            </a:extLst>
          </p:cNvPr>
          <p:cNvSpPr txBox="1"/>
          <p:nvPr/>
        </p:nvSpPr>
        <p:spPr>
          <a:xfrm>
            <a:off x="6934200" y="1599867"/>
            <a:ext cx="2137737" cy="3354765"/>
          </a:xfrm>
          <a:prstGeom prst="rect">
            <a:avLst/>
          </a:prstGeom>
          <a:noFill/>
        </p:spPr>
        <p:txBody>
          <a:bodyPr wrap="square" rtlCol="0">
            <a:spAutoFit/>
          </a:bodyPr>
          <a:lstStyle/>
          <a:p>
            <a:pPr algn="ctr"/>
            <a:r>
              <a:rPr lang="en-US" sz="3200" u="sng" dirty="0"/>
              <a:t>BLACK TEXT  </a:t>
            </a:r>
            <a:r>
              <a:rPr lang="en-US" sz="2400" dirty="0"/>
              <a:t>Instructions to interviewer</a:t>
            </a:r>
          </a:p>
          <a:p>
            <a:pPr algn="ctr"/>
            <a:endParaRPr lang="en-US" sz="2400" dirty="0"/>
          </a:p>
          <a:p>
            <a:pPr algn="ctr"/>
            <a:endParaRPr lang="en-US" sz="2400" dirty="0"/>
          </a:p>
          <a:p>
            <a:pPr algn="ctr"/>
            <a:r>
              <a:rPr lang="en-US" sz="3600" i="1" u="sng" dirty="0">
                <a:solidFill>
                  <a:srgbClr val="0000CC"/>
                </a:solidFill>
              </a:rPr>
              <a:t>Blue text</a:t>
            </a:r>
          </a:p>
          <a:p>
            <a:pPr algn="ctr"/>
            <a:r>
              <a:rPr lang="en-US" sz="2400" dirty="0"/>
              <a:t>Read out loud to respondents</a:t>
            </a:r>
          </a:p>
        </p:txBody>
      </p:sp>
      <p:cxnSp>
        <p:nvCxnSpPr>
          <p:cNvPr id="33" name="Straight Arrow Connector 32">
            <a:extLst>
              <a:ext uri="{FF2B5EF4-FFF2-40B4-BE49-F238E27FC236}">
                <a16:creationId xmlns:a16="http://schemas.microsoft.com/office/drawing/2014/main" id="{851E530E-2B03-41C4-B83E-FA24753EA65A}"/>
              </a:ext>
            </a:extLst>
          </p:cNvPr>
          <p:cNvCxnSpPr>
            <a:cxnSpLocks/>
          </p:cNvCxnSpPr>
          <p:nvPr/>
        </p:nvCxnSpPr>
        <p:spPr>
          <a:xfrm flipH="1">
            <a:off x="1693696" y="1804251"/>
            <a:ext cx="2036577"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83F2430B-A130-42A8-95E5-154255EC6FC0}"/>
              </a:ext>
            </a:extLst>
          </p:cNvPr>
          <p:cNvSpPr txBox="1"/>
          <p:nvPr/>
        </p:nvSpPr>
        <p:spPr>
          <a:xfrm>
            <a:off x="212370" y="1382477"/>
            <a:ext cx="1536407" cy="830997"/>
          </a:xfrm>
          <a:prstGeom prst="rect">
            <a:avLst/>
          </a:prstGeom>
          <a:noFill/>
        </p:spPr>
        <p:txBody>
          <a:bodyPr wrap="square" rtlCol="0">
            <a:spAutoFit/>
          </a:bodyPr>
          <a:lstStyle/>
          <a:p>
            <a:pPr algn="ctr"/>
            <a:r>
              <a:rPr lang="en-US" sz="2400" dirty="0"/>
              <a:t>Question name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6DA6BC1-B3E4-421B-8717-D6DF61DDC080}"/>
              </a:ext>
            </a:extLst>
          </p:cNvPr>
          <p:cNvPicPr>
            <a:picLocks noChangeAspect="1"/>
          </p:cNvPicPr>
          <p:nvPr/>
        </p:nvPicPr>
        <p:blipFill rotWithShape="1">
          <a:blip r:embed="rId3"/>
          <a:srcRect l="31450"/>
          <a:stretch/>
        </p:blipFill>
        <p:spPr>
          <a:xfrm>
            <a:off x="3045995" y="1568116"/>
            <a:ext cx="3186363" cy="4544762"/>
          </a:xfrm>
          <a:prstGeom prst="rect">
            <a:avLst/>
          </a:prstGeom>
        </p:spPr>
      </p:pic>
      <p:sp>
        <p:nvSpPr>
          <p:cNvPr id="11267" name="Title 1">
            <a:extLst>
              <a:ext uri="{FF2B5EF4-FFF2-40B4-BE49-F238E27FC236}">
                <a16:creationId xmlns:a16="http://schemas.microsoft.com/office/drawing/2014/main" id="{273DB2CB-8615-4416-B978-A48CC6DDFF91}"/>
              </a:ext>
            </a:extLst>
          </p:cNvPr>
          <p:cNvSpPr>
            <a:spLocks noGrp="1"/>
          </p:cNvSpPr>
          <p:nvPr>
            <p:ph type="title"/>
          </p:nvPr>
        </p:nvSpPr>
        <p:spPr>
          <a:xfrm>
            <a:off x="685800" y="914400"/>
            <a:ext cx="7772400" cy="609600"/>
          </a:xfrm>
        </p:spPr>
        <p:txBody>
          <a:bodyPr/>
          <a:lstStyle/>
          <a:p>
            <a:pPr algn="ctr"/>
            <a:r>
              <a:rPr lang="en-US" altLang="en-US" sz="4000" dirty="0">
                <a:solidFill>
                  <a:schemeClr val="accent6"/>
                </a:solidFill>
              </a:rPr>
              <a:t>Initiating a questionnaire</a:t>
            </a:r>
          </a:p>
        </p:txBody>
      </p:sp>
      <p:pic>
        <p:nvPicPr>
          <p:cNvPr id="11268" name="Picture 6" descr="http://www.byui.edu/Images/disability_services/step3-resized200x209.png">
            <a:extLst>
              <a:ext uri="{FF2B5EF4-FFF2-40B4-BE49-F238E27FC236}">
                <a16:creationId xmlns:a16="http://schemas.microsoft.com/office/drawing/2014/main" id="{A48CE710-4C53-4A8A-B2BF-ADAC607F2D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7200" y="22226"/>
            <a:ext cx="957263"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eft Brace 4">
            <a:extLst>
              <a:ext uri="{FF2B5EF4-FFF2-40B4-BE49-F238E27FC236}">
                <a16:creationId xmlns:a16="http://schemas.microsoft.com/office/drawing/2014/main" id="{DF2D3ABF-1F2D-494C-B200-898635613CE8}"/>
              </a:ext>
            </a:extLst>
          </p:cNvPr>
          <p:cNvSpPr/>
          <p:nvPr/>
        </p:nvSpPr>
        <p:spPr>
          <a:xfrm rot="10800000">
            <a:off x="6083970" y="2762072"/>
            <a:ext cx="621630" cy="3257728"/>
          </a:xfrm>
          <a:prstGeom prst="leftBrace">
            <a:avLst>
              <a:gd name="adj1" fmla="val 8333"/>
              <a:gd name="adj2" fmla="val 52526"/>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4BBF9941-FDC5-4005-A1EC-373CA8755B97}"/>
              </a:ext>
            </a:extLst>
          </p:cNvPr>
          <p:cNvSpPr txBox="1"/>
          <p:nvPr/>
        </p:nvSpPr>
        <p:spPr>
          <a:xfrm>
            <a:off x="6639626" y="4087987"/>
            <a:ext cx="2341749" cy="1200329"/>
          </a:xfrm>
          <a:prstGeom prst="rect">
            <a:avLst/>
          </a:prstGeom>
          <a:noFill/>
        </p:spPr>
        <p:txBody>
          <a:bodyPr wrap="square" rtlCol="0">
            <a:spAutoFit/>
          </a:bodyPr>
          <a:lstStyle/>
          <a:p>
            <a:pPr algn="ctr"/>
            <a:r>
              <a:rPr lang="en-US" sz="2400" dirty="0"/>
              <a:t>Options for an incomplete interview</a:t>
            </a:r>
          </a:p>
        </p:txBody>
      </p:sp>
      <p:sp>
        <p:nvSpPr>
          <p:cNvPr id="12" name="Rectangle 11">
            <a:extLst>
              <a:ext uri="{FF2B5EF4-FFF2-40B4-BE49-F238E27FC236}">
                <a16:creationId xmlns:a16="http://schemas.microsoft.com/office/drawing/2014/main" id="{9B109293-BC5F-4D0D-BA59-551337D3B3B7}"/>
              </a:ext>
            </a:extLst>
          </p:cNvPr>
          <p:cNvSpPr/>
          <p:nvPr/>
        </p:nvSpPr>
        <p:spPr>
          <a:xfrm>
            <a:off x="3045995" y="2342982"/>
            <a:ext cx="3114174" cy="324018"/>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E5E1E48B-1B2B-4118-AE16-98927FE1E084}"/>
              </a:ext>
            </a:extLst>
          </p:cNvPr>
          <p:cNvCxnSpPr>
            <a:cxnSpLocks/>
            <a:stCxn id="12" idx="3"/>
          </p:cNvCxnSpPr>
          <p:nvPr/>
        </p:nvCxnSpPr>
        <p:spPr>
          <a:xfrm flipV="1">
            <a:off x="6160169" y="2247910"/>
            <a:ext cx="545431" cy="2570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D4EF1D5C-601B-4B50-88E2-7839D4CD3FF9}"/>
              </a:ext>
            </a:extLst>
          </p:cNvPr>
          <p:cNvSpPr txBox="1"/>
          <p:nvPr/>
        </p:nvSpPr>
        <p:spPr>
          <a:xfrm>
            <a:off x="6504321" y="1568116"/>
            <a:ext cx="2563479" cy="1569660"/>
          </a:xfrm>
          <a:prstGeom prst="rect">
            <a:avLst/>
          </a:prstGeom>
          <a:noFill/>
        </p:spPr>
        <p:txBody>
          <a:bodyPr wrap="square" rtlCol="0">
            <a:spAutoFit/>
          </a:bodyPr>
          <a:lstStyle/>
          <a:p>
            <a:pPr algn="ctr"/>
            <a:r>
              <a:rPr lang="en-US" sz="3200" dirty="0"/>
              <a:t>Begin a new household interview</a:t>
            </a:r>
          </a:p>
        </p:txBody>
      </p:sp>
      <p:pic>
        <p:nvPicPr>
          <p:cNvPr id="18" name="Picture 17">
            <a:extLst>
              <a:ext uri="{FF2B5EF4-FFF2-40B4-BE49-F238E27FC236}">
                <a16:creationId xmlns:a16="http://schemas.microsoft.com/office/drawing/2014/main" id="{04BFD9E1-40A7-47D4-929C-0F902A381227}"/>
              </a:ext>
            </a:extLst>
          </p:cNvPr>
          <p:cNvPicPr>
            <a:picLocks noChangeAspect="1"/>
          </p:cNvPicPr>
          <p:nvPr/>
        </p:nvPicPr>
        <p:blipFill>
          <a:blip r:embed="rId5"/>
          <a:stretch>
            <a:fillRect/>
          </a:stretch>
        </p:blipFill>
        <p:spPr>
          <a:xfrm>
            <a:off x="6496674" y="3043741"/>
            <a:ext cx="2494926" cy="545765"/>
          </a:xfrm>
          <a:prstGeom prst="rect">
            <a:avLst/>
          </a:prstGeom>
          <a:ln>
            <a:solidFill>
              <a:schemeClr val="tx1"/>
            </a:solidFill>
          </a:ln>
        </p:spPr>
      </p:pic>
      <p:sp>
        <p:nvSpPr>
          <p:cNvPr id="25" name="TextBox 24">
            <a:extLst>
              <a:ext uri="{FF2B5EF4-FFF2-40B4-BE49-F238E27FC236}">
                <a16:creationId xmlns:a16="http://schemas.microsoft.com/office/drawing/2014/main" id="{7A9B56DC-F3A1-4A52-8D54-741BEBA7A32C}"/>
              </a:ext>
            </a:extLst>
          </p:cNvPr>
          <p:cNvSpPr txBox="1"/>
          <p:nvPr/>
        </p:nvSpPr>
        <p:spPr>
          <a:xfrm>
            <a:off x="-25400" y="2895600"/>
            <a:ext cx="2981325" cy="1077218"/>
          </a:xfrm>
          <a:prstGeom prst="rect">
            <a:avLst/>
          </a:prstGeom>
          <a:noFill/>
        </p:spPr>
        <p:txBody>
          <a:bodyPr wrap="square">
            <a:spAutoFit/>
          </a:bodyPr>
          <a:lstStyle/>
          <a:p>
            <a:pPr algn="ctr">
              <a:defRPr/>
            </a:pPr>
            <a:r>
              <a:rPr lang="en-US" sz="3200" b="1" dirty="0">
                <a:latin typeface="+mn-lt"/>
              </a:rPr>
              <a:t>Choose “result” of the visit:</a:t>
            </a:r>
          </a:p>
        </p:txBody>
      </p:sp>
    </p:spTree>
    <p:extLst>
      <p:ext uri="{BB962C8B-B14F-4D97-AF65-F5344CB8AC3E}">
        <p14:creationId xmlns:p14="http://schemas.microsoft.com/office/powerpoint/2010/main" val="2217658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6" descr="http://www.byui.edu/Images/disability_services/step3-resized200x209.png">
            <a:extLst>
              <a:ext uri="{FF2B5EF4-FFF2-40B4-BE49-F238E27FC236}">
                <a16:creationId xmlns:a16="http://schemas.microsoft.com/office/drawing/2014/main" id="{23D47F9D-7F41-48D4-B46C-351AE39552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875" y="79375"/>
            <a:ext cx="957263"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a:extLst>
              <a:ext uri="{FF2B5EF4-FFF2-40B4-BE49-F238E27FC236}">
                <a16:creationId xmlns:a16="http://schemas.microsoft.com/office/drawing/2014/main" id="{92C91560-A74D-4ED7-93C7-D4A2B950E190}"/>
              </a:ext>
            </a:extLst>
          </p:cNvPr>
          <p:cNvSpPr txBox="1"/>
          <p:nvPr/>
        </p:nvSpPr>
        <p:spPr>
          <a:xfrm>
            <a:off x="304800" y="1600200"/>
            <a:ext cx="3048000" cy="523220"/>
          </a:xfrm>
          <a:prstGeom prst="rect">
            <a:avLst/>
          </a:prstGeom>
          <a:noFill/>
        </p:spPr>
        <p:txBody>
          <a:bodyPr wrap="square">
            <a:spAutoFit/>
          </a:bodyPr>
          <a:lstStyle/>
          <a:p>
            <a:pPr>
              <a:defRPr/>
            </a:pPr>
            <a:r>
              <a:rPr lang="en-US" sz="2800" b="1" dirty="0">
                <a:latin typeface="+mn-lt"/>
              </a:rPr>
              <a:t>Choose languages:</a:t>
            </a:r>
          </a:p>
        </p:txBody>
      </p:sp>
      <p:sp>
        <p:nvSpPr>
          <p:cNvPr id="21" name="TextBox 20">
            <a:extLst>
              <a:ext uri="{FF2B5EF4-FFF2-40B4-BE49-F238E27FC236}">
                <a16:creationId xmlns:a16="http://schemas.microsoft.com/office/drawing/2014/main" id="{46D0DD98-CC64-456D-BCFE-3B94045D6CDF}"/>
              </a:ext>
            </a:extLst>
          </p:cNvPr>
          <p:cNvSpPr txBox="1"/>
          <p:nvPr/>
        </p:nvSpPr>
        <p:spPr>
          <a:xfrm>
            <a:off x="5410200" y="1600200"/>
            <a:ext cx="3048000" cy="954107"/>
          </a:xfrm>
          <a:prstGeom prst="rect">
            <a:avLst/>
          </a:prstGeom>
          <a:noFill/>
        </p:spPr>
        <p:txBody>
          <a:bodyPr>
            <a:spAutoFit/>
          </a:bodyPr>
          <a:lstStyle/>
          <a:p>
            <a:pPr algn="ctr">
              <a:defRPr/>
            </a:pPr>
            <a:r>
              <a:rPr lang="en-US" sz="2800" b="1" dirty="0">
                <a:latin typeface="+mn-lt"/>
              </a:rPr>
              <a:t>Choose result of paper consent:</a:t>
            </a:r>
          </a:p>
        </p:txBody>
      </p:sp>
      <p:sp>
        <p:nvSpPr>
          <p:cNvPr id="12" name="Title 1">
            <a:extLst>
              <a:ext uri="{FF2B5EF4-FFF2-40B4-BE49-F238E27FC236}">
                <a16:creationId xmlns:a16="http://schemas.microsoft.com/office/drawing/2014/main" id="{AE3A37A5-40F5-4223-AABC-060C42465FFA}"/>
              </a:ext>
            </a:extLst>
          </p:cNvPr>
          <p:cNvSpPr txBox="1">
            <a:spLocks/>
          </p:cNvSpPr>
          <p:nvPr/>
        </p:nvSpPr>
        <p:spPr>
          <a:xfrm>
            <a:off x="685800" y="990600"/>
            <a:ext cx="7772400" cy="609600"/>
          </a:xfr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altLang="en-US" sz="4000" dirty="0">
                <a:solidFill>
                  <a:schemeClr val="accent6"/>
                </a:solidFill>
              </a:rPr>
              <a:t>Initiating a questionnaire</a:t>
            </a:r>
          </a:p>
        </p:txBody>
      </p:sp>
      <p:pic>
        <p:nvPicPr>
          <p:cNvPr id="4" name="Picture 3">
            <a:extLst>
              <a:ext uri="{FF2B5EF4-FFF2-40B4-BE49-F238E27FC236}">
                <a16:creationId xmlns:a16="http://schemas.microsoft.com/office/drawing/2014/main" id="{EC744E33-7091-453E-9FB0-D981FB9A5F5E}"/>
              </a:ext>
            </a:extLst>
          </p:cNvPr>
          <p:cNvPicPr>
            <a:picLocks noChangeAspect="1"/>
          </p:cNvPicPr>
          <p:nvPr/>
        </p:nvPicPr>
        <p:blipFill>
          <a:blip r:embed="rId4"/>
          <a:stretch>
            <a:fillRect/>
          </a:stretch>
        </p:blipFill>
        <p:spPr>
          <a:xfrm>
            <a:off x="4933889" y="3052287"/>
            <a:ext cx="4000621" cy="2182793"/>
          </a:xfrm>
          <a:prstGeom prst="rect">
            <a:avLst/>
          </a:prstGeom>
        </p:spPr>
      </p:pic>
      <p:grpSp>
        <p:nvGrpSpPr>
          <p:cNvPr id="9" name="Group 8">
            <a:extLst>
              <a:ext uri="{FF2B5EF4-FFF2-40B4-BE49-F238E27FC236}">
                <a16:creationId xmlns:a16="http://schemas.microsoft.com/office/drawing/2014/main" id="{68D2DEF9-ECFA-4AAD-BBB2-30FDDEB6D540}"/>
              </a:ext>
            </a:extLst>
          </p:cNvPr>
          <p:cNvGrpSpPr/>
          <p:nvPr/>
        </p:nvGrpSpPr>
        <p:grpSpPr>
          <a:xfrm>
            <a:off x="174625" y="2091482"/>
            <a:ext cx="4362450" cy="3852118"/>
            <a:chOff x="174625" y="2243882"/>
            <a:chExt cx="4362450" cy="3852118"/>
          </a:xfrm>
        </p:grpSpPr>
        <p:pic>
          <p:nvPicPr>
            <p:cNvPr id="5" name="Picture 4">
              <a:extLst>
                <a:ext uri="{FF2B5EF4-FFF2-40B4-BE49-F238E27FC236}">
                  <a16:creationId xmlns:a16="http://schemas.microsoft.com/office/drawing/2014/main" id="{76353A78-2FBA-4911-B78B-DB0D0B64D0B3}"/>
                </a:ext>
              </a:extLst>
            </p:cNvPr>
            <p:cNvPicPr>
              <a:picLocks noChangeAspect="1"/>
            </p:cNvPicPr>
            <p:nvPr/>
          </p:nvPicPr>
          <p:blipFill rotWithShape="1">
            <a:blip r:embed="rId5"/>
            <a:srcRect b="38931"/>
            <a:stretch/>
          </p:blipFill>
          <p:spPr>
            <a:xfrm>
              <a:off x="174625" y="4572000"/>
              <a:ext cx="4362450" cy="1524000"/>
            </a:xfrm>
            <a:prstGeom prst="rect">
              <a:avLst/>
            </a:prstGeom>
          </p:spPr>
        </p:pic>
        <p:pic>
          <p:nvPicPr>
            <p:cNvPr id="6" name="Picture 5">
              <a:extLst>
                <a:ext uri="{FF2B5EF4-FFF2-40B4-BE49-F238E27FC236}">
                  <a16:creationId xmlns:a16="http://schemas.microsoft.com/office/drawing/2014/main" id="{8D89D3E4-216E-4EF7-A147-712894ACDE77}"/>
                </a:ext>
              </a:extLst>
            </p:cNvPr>
            <p:cNvPicPr>
              <a:picLocks noChangeAspect="1"/>
            </p:cNvPicPr>
            <p:nvPr/>
          </p:nvPicPr>
          <p:blipFill>
            <a:blip r:embed="rId6"/>
            <a:stretch>
              <a:fillRect/>
            </a:stretch>
          </p:blipFill>
          <p:spPr>
            <a:xfrm>
              <a:off x="174625" y="2243882"/>
              <a:ext cx="3524250" cy="723900"/>
            </a:xfrm>
            <a:prstGeom prst="rect">
              <a:avLst/>
            </a:prstGeom>
          </p:spPr>
        </p:pic>
        <p:pic>
          <p:nvPicPr>
            <p:cNvPr id="7" name="Picture 6">
              <a:extLst>
                <a:ext uri="{FF2B5EF4-FFF2-40B4-BE49-F238E27FC236}">
                  <a16:creationId xmlns:a16="http://schemas.microsoft.com/office/drawing/2014/main" id="{83420613-FF23-48ED-822B-6D7264F5AB3B}"/>
                </a:ext>
              </a:extLst>
            </p:cNvPr>
            <p:cNvPicPr>
              <a:picLocks noChangeAspect="1"/>
            </p:cNvPicPr>
            <p:nvPr/>
          </p:nvPicPr>
          <p:blipFill>
            <a:blip r:embed="rId7"/>
            <a:stretch>
              <a:fillRect/>
            </a:stretch>
          </p:blipFill>
          <p:spPr>
            <a:xfrm>
              <a:off x="174625" y="3051094"/>
              <a:ext cx="3067050" cy="676275"/>
            </a:xfrm>
            <a:prstGeom prst="rect">
              <a:avLst/>
            </a:prstGeom>
          </p:spPr>
        </p:pic>
        <p:pic>
          <p:nvPicPr>
            <p:cNvPr id="8" name="Picture 7">
              <a:extLst>
                <a:ext uri="{FF2B5EF4-FFF2-40B4-BE49-F238E27FC236}">
                  <a16:creationId xmlns:a16="http://schemas.microsoft.com/office/drawing/2014/main" id="{2CE5B172-E10D-4FFC-84D9-A50EA7A8703F}"/>
                </a:ext>
              </a:extLst>
            </p:cNvPr>
            <p:cNvPicPr>
              <a:picLocks noChangeAspect="1"/>
            </p:cNvPicPr>
            <p:nvPr/>
          </p:nvPicPr>
          <p:blipFill>
            <a:blip r:embed="rId8"/>
            <a:stretch>
              <a:fillRect/>
            </a:stretch>
          </p:blipFill>
          <p:spPr>
            <a:xfrm>
              <a:off x="174625" y="3812144"/>
              <a:ext cx="3810000" cy="676275"/>
            </a:xfrm>
            <a:prstGeom prst="rect">
              <a:avLst/>
            </a:prstGeom>
          </p:spPr>
        </p:pic>
      </p:grpSp>
      <p:cxnSp>
        <p:nvCxnSpPr>
          <p:cNvPr id="11" name="Straight Connector 10">
            <a:extLst>
              <a:ext uri="{FF2B5EF4-FFF2-40B4-BE49-F238E27FC236}">
                <a16:creationId xmlns:a16="http://schemas.microsoft.com/office/drawing/2014/main" id="{BBCC2A72-648E-42DA-86F2-5C7CBB88389D}"/>
              </a:ext>
            </a:extLst>
          </p:cNvPr>
          <p:cNvCxnSpPr/>
          <p:nvPr/>
        </p:nvCxnSpPr>
        <p:spPr>
          <a:xfrm>
            <a:off x="4689475" y="1752600"/>
            <a:ext cx="34925" cy="4691390"/>
          </a:xfrm>
          <a:prstGeom prst="line">
            <a:avLst/>
          </a:prstGeom>
          <a:ln>
            <a:solidFill>
              <a:schemeClr val="accent3"/>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theme/theme1.xml><?xml version="1.0" encoding="utf-8"?>
<a:theme xmlns:a="http://schemas.openxmlformats.org/drawingml/2006/main" name="Content Slides">
  <a:themeElements>
    <a:clrScheme name="FTF_Colo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799B5"/>
      </a:accent5>
      <a:accent6>
        <a:srgbClr val="D37D28"/>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itle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Feed the Future-only branded blank">
  <a:themeElements>
    <a:clrScheme name="FTF_Colo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799B5"/>
      </a:accent5>
      <a:accent6>
        <a:srgbClr val="D37D28"/>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Closing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1A3E5F9AA6593439116F79CA10376F1" ma:contentTypeVersion="20" ma:contentTypeDescription="Create a new document." ma:contentTypeScope="" ma:versionID="c539d889cc762f8a68e59efe92c7ac5c">
  <xsd:schema xmlns:xsd="http://www.w3.org/2001/XMLSchema" xmlns:xs="http://www.w3.org/2001/XMLSchema" xmlns:p="http://schemas.microsoft.com/office/2006/metadata/properties" xmlns:ns2="0d58e8a2-dff7-4492-a987-8cd66a35f019" xmlns:ns3="a7a5a0b0-47c5-4056-9505-4cb74804ae11" xmlns:ns4="fa6a9aea-fb0f-4ddd-aff8-712634b7d5fe" targetNamespace="http://schemas.microsoft.com/office/2006/metadata/properties" ma:root="true" ma:fieldsID="e6927e648849a75e1e0218eea730e19d" ns2:_="" ns3:_="" ns4:_="">
    <xsd:import namespace="0d58e8a2-dff7-4492-a987-8cd66a35f019"/>
    <xsd:import namespace="a7a5a0b0-47c5-4056-9505-4cb74804ae11"/>
    <xsd:import namespace="fa6a9aea-fb0f-4ddd-aff8-712634b7d5f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4:TaxCatchAll" minOccurs="0"/>
                <xsd:element ref="ns2:MediaServiceOCR" minOccurs="0"/>
                <xsd:element ref="ns2:MediaServiceGenerationTime" minOccurs="0"/>
                <xsd:element ref="ns2:MediaServiceEventHashCode" minOccurs="0"/>
                <xsd:element ref="ns2:MediaServiceDateTaken" minOccurs="0"/>
                <xsd:element ref="ns2:lcf76f155ced4ddcb4097134ff3c332f" minOccurs="0"/>
                <xsd:element ref="ns2:DLV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58e8a2-dff7-4492-a987-8cd66a35f0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6856f2ee-118d-42e8-91de-064c9a66b685" ma:termSetId="09814cd3-568e-fe90-9814-8d621ff8fb84" ma:anchorId="fba54fb3-c3e1-fe81-a776-ca4b69148c4d" ma:open="true" ma:isKeyword="false">
      <xsd:complexType>
        <xsd:sequence>
          <xsd:element ref="pc:Terms" minOccurs="0" maxOccurs="1"/>
        </xsd:sequence>
      </xsd:complexType>
    </xsd:element>
    <xsd:element name="DLVStatus" ma:index="21" nillable="true" ma:displayName="DLV Status" ma:format="Dropdown" ma:internalName="DLVStatus">
      <xsd:simpleType>
        <xsd:restriction base="dms:Choice">
          <xsd:enumeration value="Old Draft"/>
          <xsd:enumeration value="Working Draft"/>
          <xsd:enumeration value="Submitted"/>
          <xsd:enumeration value="USAID Comments"/>
          <xsd:enumeration value="USAID Approved"/>
        </xsd:restriction>
      </xsd:simpleType>
    </xsd:element>
  </xsd:schema>
  <xsd:schema xmlns:xsd="http://www.w3.org/2001/XMLSchema" xmlns:xs="http://www.w3.org/2001/XMLSchema" xmlns:dms="http://schemas.microsoft.com/office/2006/documentManagement/types" xmlns:pc="http://schemas.microsoft.com/office/infopath/2007/PartnerControls" targetNamespace="a7a5a0b0-47c5-4056-9505-4cb74804ae1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a6a9aea-fb0f-4ddd-aff8-712634b7d5fe"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47cdfd5d-0bb3-4f95-b84e-d82436353bd1}" ma:internalName="TaxCatchAll" ma:showField="CatchAllData" ma:web="a7a5a0b0-47c5-4056-9505-4cb74804ae1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fa6a9aea-fb0f-4ddd-aff8-712634b7d5fe" xsi:nil="true"/>
    <lcf76f155ced4ddcb4097134ff3c332f xmlns="0d58e8a2-dff7-4492-a987-8cd66a35f019">
      <Terms xmlns="http://schemas.microsoft.com/office/infopath/2007/PartnerControls"/>
    </lcf76f155ced4ddcb4097134ff3c332f>
    <DLVStatus xmlns="0d58e8a2-dff7-4492-a987-8cd66a35f019" xsi:nil="true"/>
  </documentManagement>
</p:properties>
</file>

<file path=customXml/itemProps1.xml><?xml version="1.0" encoding="utf-8"?>
<ds:datastoreItem xmlns:ds="http://schemas.openxmlformats.org/officeDocument/2006/customXml" ds:itemID="{239B86CC-B4B3-4B27-8D0A-BC79BE167005}"/>
</file>

<file path=customXml/itemProps2.xml><?xml version="1.0" encoding="utf-8"?>
<ds:datastoreItem xmlns:ds="http://schemas.openxmlformats.org/officeDocument/2006/customXml" ds:itemID="{964DC5C3-7056-4CF0-80CA-975D6F2A9CD7}">
  <ds:schemaRefs>
    <ds:schemaRef ds:uri="http://schemas.microsoft.com/sharepoint/v3/contenttype/forms"/>
  </ds:schemaRefs>
</ds:datastoreItem>
</file>

<file path=customXml/itemProps3.xml><?xml version="1.0" encoding="utf-8"?>
<ds:datastoreItem xmlns:ds="http://schemas.openxmlformats.org/officeDocument/2006/customXml" ds:itemID="{F3CFB381-1D7E-4FD6-AE15-B33BB8F18B01}">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Feed_the_Future_Assistance_Presentation_Template (3)</Template>
  <TotalTime>10210</TotalTime>
  <Words>741</Words>
  <Application>Microsoft Office PowerPoint</Application>
  <PresentationFormat>On-screen Show (4:3)</PresentationFormat>
  <Paragraphs>113</Paragraphs>
  <Slides>12</Slides>
  <Notes>8</Notes>
  <HiddenSlides>0</HiddenSlides>
  <MMClips>0</MMClips>
  <ScaleCrop>false</ScaleCrop>
  <HeadingPairs>
    <vt:vector size="6" baseType="variant">
      <vt:variant>
        <vt:lpstr>Fonts Used</vt:lpstr>
      </vt:variant>
      <vt:variant>
        <vt:i4>2</vt:i4>
      </vt:variant>
      <vt:variant>
        <vt:lpstr>Theme</vt:lpstr>
      </vt:variant>
      <vt:variant>
        <vt:i4>4</vt:i4>
      </vt:variant>
      <vt:variant>
        <vt:lpstr>Slide Titles</vt:lpstr>
      </vt:variant>
      <vt:variant>
        <vt:i4>12</vt:i4>
      </vt:variant>
    </vt:vector>
  </HeadingPairs>
  <TitlesOfParts>
    <vt:vector size="18" baseType="lpstr">
      <vt:lpstr>Times</vt:lpstr>
      <vt:lpstr>Arial</vt:lpstr>
      <vt:lpstr>Content Slides</vt:lpstr>
      <vt:lpstr>Title Slide</vt:lpstr>
      <vt:lpstr>Feed the Future-only branded blank</vt:lpstr>
      <vt:lpstr>Closing Slides</vt:lpstr>
      <vt:lpstr>Starting HH Interviews in CAPI</vt:lpstr>
      <vt:lpstr>PowerPoint Presentation</vt:lpstr>
      <vt:lpstr>Steps to starting a HH interview</vt:lpstr>
      <vt:lpstr>Open CAPI system </vt:lpstr>
      <vt:lpstr>Choosing a household</vt:lpstr>
      <vt:lpstr>Choosing a household</vt:lpstr>
      <vt:lpstr>Initiating a questionnaire</vt:lpstr>
      <vt:lpstr>Initiating a questionnaire</vt:lpstr>
      <vt:lpstr>PowerPoint Presentation</vt:lpstr>
      <vt:lpstr>Begin HH interview!</vt:lpstr>
      <vt:lpstr>Begin HH interview!</vt:lpstr>
      <vt:lpstr>Demo Time</vt:lpstr>
    </vt:vector>
  </TitlesOfParts>
  <Company>JDG Communications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 Studio</dc:creator>
  <cp:lastModifiedBy>Genevieve Dupuis</cp:lastModifiedBy>
  <cp:revision>198</cp:revision>
  <cp:lastPrinted>2004-09-30T16:41:33Z</cp:lastPrinted>
  <dcterms:created xsi:type="dcterms:W3CDTF">2004-09-17T20:07:42Z</dcterms:created>
  <dcterms:modified xsi:type="dcterms:W3CDTF">2018-01-02T14:59:38Z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0x01010011A3E5F9AA6593439116F79CA10376F1</vt:lpwstr>
  </property>
</Properties>
</file>