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4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3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4"/>
    <p:sldMasterId id="2147483674" r:id="rId5"/>
    <p:sldMasterId id="2147483677" r:id="rId6"/>
    <p:sldMasterId id="2147483679" r:id="rId7"/>
  </p:sldMasterIdLst>
  <p:notesMasterIdLst>
    <p:notesMasterId r:id="rId19"/>
  </p:notesMasterIdLst>
  <p:handoutMasterIdLst>
    <p:handoutMasterId r:id="rId20"/>
  </p:handoutMasterIdLst>
  <p:sldIdLst>
    <p:sldId id="266" r:id="rId8"/>
    <p:sldId id="267" r:id="rId9"/>
    <p:sldId id="287" r:id="rId10"/>
    <p:sldId id="270" r:id="rId11"/>
    <p:sldId id="289" r:id="rId12"/>
    <p:sldId id="288" r:id="rId13"/>
    <p:sldId id="290" r:id="rId14"/>
    <p:sldId id="269" r:id="rId15"/>
    <p:sldId id="272" r:id="rId16"/>
    <p:sldId id="291" r:id="rId17"/>
    <p:sldId id="282" r:id="rId18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13A"/>
    <a:srgbClr val="003366"/>
    <a:srgbClr val="DDDDDD"/>
    <a:srgbClr val="CCCCCC"/>
    <a:srgbClr val="666666"/>
    <a:srgbClr val="1E4ABD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5051" autoAdjust="0"/>
  </p:normalViewPr>
  <p:slideViewPr>
    <p:cSldViewPr>
      <p:cViewPr varScale="1">
        <p:scale>
          <a:sx n="58" d="100"/>
          <a:sy n="58" d="100"/>
        </p:scale>
        <p:origin x="15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65640AF-7ADC-4C9D-9339-525846A66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B35C6AA-1472-48AF-8B7D-D3ABDA666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D7F81AE-5DDF-4E62-94F3-4F73AC60AB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BBCB5EB8-09FB-4A06-AF8C-8995ED78C6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82A2D2-D178-48AA-9B8D-91F201722B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16EC3BA-419B-46C8-9072-1AAC3B3F1B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6A3C47E-E40F-4DA7-BE4C-78A90BB89A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CF636C-D673-4688-B62B-409A732683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74DCDBD2-5D89-4541-B10D-7C77B36BB5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B1419E79-98E4-486D-8956-045ED9E636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3D755554-ADD4-4728-9490-137F6010F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484F0D-ACCC-46B9-91A7-7D7BD7720E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8616BF-6BC5-46E0-9C29-59DC7CA13A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E62CBE3-1C75-454F-AEA2-DC5CB5E9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E092BA1-A56E-411E-82A8-728619648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687BED9-8D6B-4213-91B6-2E11AFD9B4B8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2127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0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successful, “Transmission successful” message will appear (just as in assignment of households).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4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supervisors carried out any interviews, they too must “transmit data to Supervisor”. Basically this copies the data from the interviewer folders to the supervisor folders – from one role to the other role!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50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E04D573-3175-41C1-9DBD-CF4554EECF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2C6AC5D-3FC5-4358-A98C-FC9AA447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After transmission of data has been successful with all interviewers (including the supervisor), the supervisor should review progress of work and can review questionnaires individually.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9D2DE3B-21DE-4405-A6FB-F330111AC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54E125-91C0-47FC-AC50-1D3B19EA169B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806A4AE-74EE-48A7-9ADB-C3F7453EA9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E7950CA7-4305-41CB-802B-35463239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This is an example of one household – supervisor will see all households!</a:t>
            </a:r>
          </a:p>
          <a:p>
            <a:endParaRPr lang="en-US" altLang="en-US" dirty="0"/>
          </a:p>
          <a:p>
            <a:r>
              <a:rPr lang="en-US" altLang="en-US" dirty="0"/>
              <a:t>Listing checks to see that what was supposed to be done was done, and what shouldn’t be done, hasn’t been done</a:t>
            </a:r>
          </a:p>
          <a:p>
            <a:r>
              <a:rPr lang="en-US" altLang="en-US" dirty="0"/>
              <a:t>Point out components of listing – cluster, household/module number, interviewer number, result code, number of visits, H/W and age flags, PDMs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EA30EB1-5704-455C-85C0-95E6EBF43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D82AC44-EFDA-4AF1-B98A-36A16C46FC56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806A4AE-74EE-48A7-9ADB-C3F7453EA9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E7950CA7-4305-41CB-802B-35463239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Pick household supervisor wants to review (all assigned </a:t>
            </a:r>
            <a:r>
              <a:rPr lang="en-US" altLang="en-US"/>
              <a:t>will appear). No </a:t>
            </a:r>
            <a:r>
              <a:rPr lang="en-US" altLang="en-US" dirty="0"/>
              <a:t>need to review everything that comes in – just those with flags or issues during closing clusters or structure and progress report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EA30EB1-5704-455C-85C0-95E6EBF43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D82AC44-EFDA-4AF1-B98A-36A16C46FC56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7919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1BEDF50-EF42-432C-8E66-6F8A2240AE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A67F877-35B3-4843-8E6F-11FE177F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E0EDB88-0DFF-4122-B721-51D462D39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FCCBE20-1329-4AEF-B541-B4CB8267B9A2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9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5530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0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99606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2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138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21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38690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41901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85961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35D515-F94C-4829-A4DD-FD0BFB06A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297557-3F10-417A-A47E-3678435D8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62AA1-6B02-41A9-9FFA-665D06928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5F956-7A24-4A67-8473-FA9CDDD364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97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2D54AB-2322-4F5D-993C-DEAE70FCD9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829A01-C4D7-44D9-B447-0A6A7FB02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32133D-504B-4811-927E-18AA55556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A5C4-A09A-444C-A7E5-39637D87F7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2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5858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139397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31C60A9-565C-4D28-BEFC-36F4A69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1554"/>
            <a:ext cx="7772400" cy="6096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accent6"/>
                </a:solidFill>
              </a:rPr>
              <a:t>Data Transfer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0132CB13-7847-4432-99E1-8A3B3A82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30535-683B-4CF7-ABCC-646A543B97FB}"/>
              </a:ext>
            </a:extLst>
          </p:cNvPr>
          <p:cNvSpPr txBox="1"/>
          <p:nvPr/>
        </p:nvSpPr>
        <p:spPr>
          <a:xfrm>
            <a:off x="457200" y="5251244"/>
            <a:ext cx="8516937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+mn-lt"/>
              </a:rPr>
              <a:t>Data Transfer:</a:t>
            </a:r>
            <a:r>
              <a:rPr lang="en-US" sz="2200" dirty="0">
                <a:latin typeface="+mn-lt"/>
              </a:rPr>
              <a:t> Interviewers (</a:t>
            </a:r>
            <a:r>
              <a:rPr lang="en-US" sz="2200" i="1" dirty="0">
                <a:latin typeface="+mn-lt"/>
              </a:rPr>
              <a:t>sender) </a:t>
            </a:r>
            <a:r>
              <a:rPr lang="en-US" sz="2200" dirty="0">
                <a:latin typeface="+mn-lt"/>
              </a:rPr>
              <a:t>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200" dirty="0">
                <a:latin typeface="+mn-lt"/>
              </a:rPr>
              <a:t> &gt;&gt; Supervisor (</a:t>
            </a:r>
            <a:r>
              <a:rPr lang="en-US" sz="2200" i="1" dirty="0">
                <a:latin typeface="+mn-lt"/>
              </a:rPr>
              <a:t>receiver</a:t>
            </a:r>
            <a:r>
              <a:rPr lang="en-US" sz="2200" dirty="0">
                <a:latin typeface="+mn-lt"/>
              </a:rPr>
              <a:t>) 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Dropbox</a:t>
            </a:r>
            <a:r>
              <a:rPr lang="en-US" sz="2200" dirty="0">
                <a:latin typeface="+mn-lt"/>
              </a:rPr>
              <a:t> &gt;&gt; Central Office</a:t>
            </a:r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C2C0546F-9183-4C1B-B105-286C22F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60782"/>
            <a:ext cx="3925887" cy="359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0EC24CD-7812-4D8F-8951-374FC92D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3" y="979982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Option to review households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C80A5377-7869-4EF6-9936-82660F4B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8436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7F49742F-F2B4-4CC3-B65A-897EC1A9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01" y="75397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2389E6-034A-4BE1-96FB-F6F1E8B0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3860"/>
            <a:ext cx="3124200" cy="42062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B26FF9-D72F-417A-91B8-5BEB6BFD62C8}"/>
              </a:ext>
            </a:extLst>
          </p:cNvPr>
          <p:cNvCxnSpPr/>
          <p:nvPr/>
        </p:nvCxnSpPr>
        <p:spPr>
          <a:xfrm>
            <a:off x="3429000" y="1673860"/>
            <a:ext cx="0" cy="434594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BB941B-4984-4FBB-B339-33FE33321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7" y="1650457"/>
            <a:ext cx="4556506" cy="1658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5803F-E6D4-4466-97D5-F1D774E05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127" y="3409950"/>
            <a:ext cx="4556506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1489C4-72BC-4D0E-A1EE-6C8172E636C2}"/>
              </a:ext>
            </a:extLst>
          </p:cNvPr>
          <p:cNvSpPr txBox="1">
            <a:spLocks/>
          </p:cNvSpPr>
          <p:nvPr/>
        </p:nvSpPr>
        <p:spPr>
          <a:xfrm>
            <a:off x="3610779" y="5217405"/>
            <a:ext cx="4786828" cy="990600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dirty="0"/>
              <a:t>Questionnaire will open and supervisor can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61DA1-A4FE-4AC9-9786-0F06CCEB8DB9}"/>
              </a:ext>
            </a:extLst>
          </p:cNvPr>
          <p:cNvSpPr/>
          <p:nvPr/>
        </p:nvSpPr>
        <p:spPr>
          <a:xfrm>
            <a:off x="3895726" y="3962400"/>
            <a:ext cx="990599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81CE1D5-45A0-41C1-BBBE-A872616C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980693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Practice time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CDF6910A-771E-466D-944A-0172B2A3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AC1253-F86D-4BBA-9A19-0A9A3E5AF3CE}"/>
              </a:ext>
            </a:extLst>
          </p:cNvPr>
          <p:cNvSpPr txBox="1">
            <a:spLocks/>
          </p:cNvSpPr>
          <p:nvPr/>
        </p:nvSpPr>
        <p:spPr bwMode="auto">
          <a:xfrm>
            <a:off x="5638800" y="1790240"/>
            <a:ext cx="3124200" cy="408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0" kern="0" dirty="0">
                <a:solidFill>
                  <a:schemeClr val="tx1"/>
                </a:solidFill>
              </a:rPr>
              <a:t>Each interviewer (one at a time) should send their data to their supervisor. </a:t>
            </a:r>
          </a:p>
        </p:txBody>
      </p:sp>
      <p:pic>
        <p:nvPicPr>
          <p:cNvPr id="20486" name="Picture 2" descr="Image result for go for it images">
            <a:extLst>
              <a:ext uri="{FF2B5EF4-FFF2-40B4-BE49-F238E27FC236}">
                <a16:creationId xmlns:a16="http://schemas.microsoft.com/office/drawing/2014/main" id="{D1173578-26DD-40BB-B870-898AF9BB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0" y="1752600"/>
            <a:ext cx="4953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B2387E8C-6F38-4245-9652-E5FB5CB4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0674FFFF-4DDF-47F0-8B5A-5DA5F26D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What? Why? When? Who? 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48CB3-1C43-4D9B-871E-2E1F1EB8B1D2}"/>
              </a:ext>
            </a:extLst>
          </p:cNvPr>
          <p:cNvSpPr txBox="1"/>
          <p:nvPr/>
        </p:nvSpPr>
        <p:spPr>
          <a:xfrm>
            <a:off x="228600" y="1635363"/>
            <a:ext cx="1371600" cy="4534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rgbClr val="C2113A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14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rgbClr val="C2113A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rgbClr val="C2113A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36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rgbClr val="C2113A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14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rgbClr val="C2113A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D4A97-7FC3-4E45-8AEE-512480FFB148}"/>
              </a:ext>
            </a:extLst>
          </p:cNvPr>
          <p:cNvSpPr txBox="1"/>
          <p:nvPr/>
        </p:nvSpPr>
        <p:spPr>
          <a:xfrm>
            <a:off x="1828800" y="1676400"/>
            <a:ext cx="6781800" cy="4493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Submitting data to the supervisor</a:t>
            </a:r>
          </a:p>
          <a:p>
            <a:pPr>
              <a:spcAft>
                <a:spcPts val="800"/>
              </a:spcAft>
              <a:defRPr/>
            </a:pPr>
            <a:endParaRPr lang="en-US" sz="10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Constantly backup data, check on progress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At least once per day (the more the better!)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Supervisors, Interviewers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12185"/>
            <a:ext cx="7785631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 – Assign Households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/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009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26A3DD-C6E8-49A3-9DD0-39FFBFBA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008063"/>
            <a:ext cx="84613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Steps in Data Transfer/Submitting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649C317C-502E-4D90-BD2C-479C2004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79101-1626-48D7-A8F4-2DCEEEA23C0D}"/>
              </a:ext>
            </a:extLst>
          </p:cNvPr>
          <p:cNvSpPr txBox="1"/>
          <p:nvPr/>
        </p:nvSpPr>
        <p:spPr>
          <a:xfrm>
            <a:off x="1371600" y="1775619"/>
            <a:ext cx="7488237" cy="40882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Supervisor prepares to receive data from interviewers</a:t>
            </a:r>
          </a:p>
          <a:p>
            <a:pPr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Interviewers send data to supervisor</a:t>
            </a:r>
          </a:p>
          <a:p>
            <a:pPr>
              <a:spcAft>
                <a:spcPts val="800"/>
              </a:spcAft>
              <a:defRPr/>
            </a:pPr>
            <a:endParaRPr lang="en-US" sz="54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3200" dirty="0">
                <a:latin typeface="+mn-lt"/>
              </a:rPr>
              <a:t>Supervisor reviews structural messages and progress report</a:t>
            </a: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09A0767D-720B-450E-A2A1-ACE1E4A6D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3" y="1775619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CBCCE1EF-F095-4464-B8C4-992ACF1B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3" y="3162581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8531526C-D5B6-4ABB-BD8A-9267C7A5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3" y="4750941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857E47-6556-4617-A638-0AF02ED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1057117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 prepares to receive data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ECC4D49-2D70-43F0-922D-72CF3C7E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A2C20-DFD2-44CF-B02D-8C6C8D07967D}"/>
              </a:ext>
            </a:extLst>
          </p:cNvPr>
          <p:cNvSpPr txBox="1"/>
          <p:nvPr/>
        </p:nvSpPr>
        <p:spPr>
          <a:xfrm>
            <a:off x="3505200" y="1710758"/>
            <a:ext cx="5929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300" dirty="0">
                <a:latin typeface="+mn-lt"/>
              </a:rPr>
              <a:t>From supervisor main menu, choose </a:t>
            </a:r>
            <a:r>
              <a:rPr lang="en-US" sz="2300" dirty="0"/>
              <a:t>option 3</a:t>
            </a:r>
            <a:r>
              <a:rPr lang="en-US" sz="2300" dirty="0">
                <a:latin typeface="+mn-lt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EEEC-AE2E-4AC9-A39B-10D830403FE1}"/>
              </a:ext>
            </a:extLst>
          </p:cNvPr>
          <p:cNvSpPr txBox="1"/>
          <p:nvPr/>
        </p:nvSpPr>
        <p:spPr>
          <a:xfrm>
            <a:off x="6689601" y="3159988"/>
            <a:ext cx="24758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System begins searching for Bluetooth connection with interviewers…</a:t>
            </a:r>
          </a:p>
        </p:txBody>
      </p:sp>
      <p:cxnSp>
        <p:nvCxnSpPr>
          <p:cNvPr id="21512" name="Straight Connector 10">
            <a:extLst>
              <a:ext uri="{FF2B5EF4-FFF2-40B4-BE49-F238E27FC236}">
                <a16:creationId xmlns:a16="http://schemas.microsoft.com/office/drawing/2014/main" id="{56293111-E792-4B38-92BA-5D9230F95D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6149" y="3048000"/>
            <a:ext cx="5595938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EDD963-91F3-4489-AF4B-03D4AF4EFFEA}"/>
              </a:ext>
            </a:extLst>
          </p:cNvPr>
          <p:cNvGrpSpPr/>
          <p:nvPr/>
        </p:nvGrpSpPr>
        <p:grpSpPr>
          <a:xfrm>
            <a:off x="86611" y="1799772"/>
            <a:ext cx="3342389" cy="3915227"/>
            <a:chOff x="86611" y="1799772"/>
            <a:chExt cx="3342389" cy="39152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06BF3F-8125-4C45-A5FB-D2CA10409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05"/>
            <a:stretch/>
          </p:blipFill>
          <p:spPr>
            <a:xfrm>
              <a:off x="86611" y="1799772"/>
              <a:ext cx="3342389" cy="39152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2EF700-4E82-40E5-A64A-B4E8CBDD0BDE}"/>
                </a:ext>
              </a:extLst>
            </p:cNvPr>
            <p:cNvSpPr/>
            <p:nvPr/>
          </p:nvSpPr>
          <p:spPr>
            <a:xfrm>
              <a:off x="157787" y="4173456"/>
              <a:ext cx="2529509" cy="469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398AD5A-4FC0-4C68-90F6-F078BE4F073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2687296" y="2526528"/>
            <a:ext cx="1086482" cy="18818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A63A6-0C80-4D6F-B506-A5DB3BFCE5CB}"/>
              </a:ext>
            </a:extLst>
          </p:cNvPr>
          <p:cNvGrpSpPr/>
          <p:nvPr/>
        </p:nvGrpSpPr>
        <p:grpSpPr>
          <a:xfrm>
            <a:off x="3519487" y="3124200"/>
            <a:ext cx="3128010" cy="1284206"/>
            <a:chOff x="2886075" y="3075456"/>
            <a:chExt cx="3128010" cy="1284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E9FC86-E9D3-425C-A6A0-BB6C0761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F16966-ECD0-4993-BB84-4EC7BEEAD319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F175E51-81F5-4B56-9416-39F647D17E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6" t="56834" r="19235" b="36779"/>
          <a:stretch/>
        </p:blipFill>
        <p:spPr>
          <a:xfrm>
            <a:off x="3773778" y="2259049"/>
            <a:ext cx="5115929" cy="5349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C533C-482F-47DD-8A85-3D31BEC04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077" y="4580974"/>
            <a:ext cx="3123420" cy="1761327"/>
          </a:xfrm>
          <a:prstGeom prst="rect">
            <a:avLst/>
          </a:prstGeom>
        </p:spPr>
      </p:pic>
      <p:pic>
        <p:nvPicPr>
          <p:cNvPr id="26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A1C7D7-D460-4F4D-9FF4-2607A73C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409" y="66675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FBF80D-45E2-428F-8B7E-0B27000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03301"/>
            <a:ext cx="86106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Interviewers send data to Supervisor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80418-6D23-4EC8-B93B-1263BC165CCC}"/>
              </a:ext>
            </a:extLst>
          </p:cNvPr>
          <p:cNvSpPr txBox="1"/>
          <p:nvPr/>
        </p:nvSpPr>
        <p:spPr>
          <a:xfrm>
            <a:off x="3021330" y="1524000"/>
            <a:ext cx="612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interviewer main menu, choose option 4: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0416-3A66-46A9-9F60-C7749DC3C913}"/>
              </a:ext>
            </a:extLst>
          </p:cNvPr>
          <p:cNvSpPr txBox="1"/>
          <p:nvPr/>
        </p:nvSpPr>
        <p:spPr>
          <a:xfrm>
            <a:off x="6118860" y="3299610"/>
            <a:ext cx="28917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System begins searching for Bluetooth connection with supervisor…</a:t>
            </a:r>
          </a:p>
        </p:txBody>
      </p:sp>
      <p:cxnSp>
        <p:nvCxnSpPr>
          <p:cNvPr id="20487" name="Straight Connector 11">
            <a:extLst>
              <a:ext uri="{FF2B5EF4-FFF2-40B4-BE49-F238E27FC236}">
                <a16:creationId xmlns:a16="http://schemas.microsoft.com/office/drawing/2014/main" id="{5F78D694-5C50-4982-87DF-584107B41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2971800"/>
            <a:ext cx="6019800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1D4C5-2709-4758-871A-A670B56FE168}"/>
              </a:ext>
            </a:extLst>
          </p:cNvPr>
          <p:cNvGrpSpPr/>
          <p:nvPr/>
        </p:nvGrpSpPr>
        <p:grpSpPr>
          <a:xfrm>
            <a:off x="130175" y="1788852"/>
            <a:ext cx="2651125" cy="4154748"/>
            <a:chOff x="320675" y="1612902"/>
            <a:chExt cx="2651125" cy="41547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88862E-4D59-4DCE-BD2A-D486DFCB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75" y="1612902"/>
              <a:ext cx="2651125" cy="415474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98DAE6-A43F-4CCE-88AB-41F536589F7D}"/>
                </a:ext>
              </a:extLst>
            </p:cNvPr>
            <p:cNvSpPr/>
            <p:nvPr/>
          </p:nvSpPr>
          <p:spPr>
            <a:xfrm>
              <a:off x="368618" y="3993212"/>
              <a:ext cx="2209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F57F69-CA7C-4A59-8E1E-63F22F6BBB1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387918" y="2418242"/>
            <a:ext cx="1212537" cy="1941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6202F-BCB7-421B-A936-C5699E9D8AC5}"/>
              </a:ext>
            </a:extLst>
          </p:cNvPr>
          <p:cNvGrpSpPr/>
          <p:nvPr/>
        </p:nvGrpSpPr>
        <p:grpSpPr>
          <a:xfrm>
            <a:off x="2886075" y="3075456"/>
            <a:ext cx="3128010" cy="1284206"/>
            <a:chOff x="2886075" y="3075456"/>
            <a:chExt cx="3128010" cy="1284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DC05DA-2960-4949-A965-D08EF18E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048949-FF39-4106-A79A-23662176091D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EDDB807-BAFE-4B23-8F29-79907F65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541" y="4576883"/>
            <a:ext cx="3114544" cy="1850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B60C1B-BD94-4383-BF81-CFF73123B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" t="58278" r="41066" b="35267"/>
          <a:stretch/>
        </p:blipFill>
        <p:spPr>
          <a:xfrm>
            <a:off x="3600455" y="2020568"/>
            <a:ext cx="4519607" cy="7953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9DC71EEA-11AB-4D2F-9BC2-2618C3C4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76" y="40333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FBF80D-45E2-428F-8B7E-0B27000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03301"/>
            <a:ext cx="86106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 sends data to Supervisor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80418-6D23-4EC8-B93B-1263BC165CCC}"/>
              </a:ext>
            </a:extLst>
          </p:cNvPr>
          <p:cNvSpPr txBox="1"/>
          <p:nvPr/>
        </p:nvSpPr>
        <p:spPr>
          <a:xfrm>
            <a:off x="3021330" y="1524000"/>
            <a:ext cx="612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</a:t>
            </a:r>
            <a:r>
              <a:rPr lang="en-US" sz="2400" b="1" i="1" dirty="0">
                <a:latin typeface="+mn-lt"/>
              </a:rPr>
              <a:t>interviewer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i="1" dirty="0">
                <a:latin typeface="+mn-lt"/>
              </a:rPr>
              <a:t>main menu</a:t>
            </a:r>
            <a:r>
              <a:rPr lang="en-US" sz="2400" dirty="0">
                <a:latin typeface="+mn-lt"/>
              </a:rPr>
              <a:t>, choose option 4: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0416-3A66-46A9-9F60-C7749DC3C913}"/>
              </a:ext>
            </a:extLst>
          </p:cNvPr>
          <p:cNvSpPr txBox="1"/>
          <p:nvPr/>
        </p:nvSpPr>
        <p:spPr>
          <a:xfrm>
            <a:off x="2931405" y="5188803"/>
            <a:ext cx="60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Because </a:t>
            </a:r>
            <a:r>
              <a:rPr lang="en-US" sz="2400" dirty="0"/>
              <a:t>supervisor is sending data to themselves, no Bluetooth connection needed! </a:t>
            </a:r>
            <a:endParaRPr lang="en-US" sz="2400" dirty="0">
              <a:latin typeface="+mn-lt"/>
            </a:endParaRPr>
          </a:p>
        </p:txBody>
      </p:sp>
      <p:cxnSp>
        <p:nvCxnSpPr>
          <p:cNvPr id="20487" name="Straight Connector 11">
            <a:extLst>
              <a:ext uri="{FF2B5EF4-FFF2-40B4-BE49-F238E27FC236}">
                <a16:creationId xmlns:a16="http://schemas.microsoft.com/office/drawing/2014/main" id="{5F78D694-5C50-4982-87DF-584107B41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2971800"/>
            <a:ext cx="6019800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1D4C5-2709-4758-871A-A670B56FE168}"/>
              </a:ext>
            </a:extLst>
          </p:cNvPr>
          <p:cNvGrpSpPr/>
          <p:nvPr/>
        </p:nvGrpSpPr>
        <p:grpSpPr>
          <a:xfrm>
            <a:off x="130175" y="1788852"/>
            <a:ext cx="2651125" cy="4154748"/>
            <a:chOff x="320675" y="1612902"/>
            <a:chExt cx="2651125" cy="41547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88862E-4D59-4DCE-BD2A-D486DFCB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75" y="1612902"/>
              <a:ext cx="2651125" cy="415474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98DAE6-A43F-4CCE-88AB-41F536589F7D}"/>
                </a:ext>
              </a:extLst>
            </p:cNvPr>
            <p:cNvSpPr/>
            <p:nvPr/>
          </p:nvSpPr>
          <p:spPr>
            <a:xfrm>
              <a:off x="368618" y="3993212"/>
              <a:ext cx="2209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F57F69-CA7C-4A59-8E1E-63F22F6BBB1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387918" y="2418242"/>
            <a:ext cx="1212537" cy="1941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AB60C1B-BD94-4383-BF81-CFF73123B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" t="58278" r="41066" b="35267"/>
          <a:stretch/>
        </p:blipFill>
        <p:spPr>
          <a:xfrm>
            <a:off x="3600455" y="2020568"/>
            <a:ext cx="4519607" cy="7953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9DC71EEA-11AB-4D2F-9BC2-2618C3C4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76" y="40333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752F0-9BB9-4166-8421-83368B6C9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21" y="3055999"/>
            <a:ext cx="5332558" cy="21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8A5EB71-900F-4AE3-BAA5-BACD5519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79" y="966692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 of work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9CAB20B-1F13-4C0F-9760-5822CAF9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35709-0EB1-44D6-87C5-CE73A2A61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77"/>
          <a:stretch/>
        </p:blipFill>
        <p:spPr>
          <a:xfrm>
            <a:off x="152400" y="1676400"/>
            <a:ext cx="4102350" cy="4267200"/>
          </a:xfrm>
          <a:prstGeom prst="rect">
            <a:avLst/>
          </a:prstGeom>
        </p:spPr>
      </p:pic>
      <p:pic>
        <p:nvPicPr>
          <p:cNvPr id="17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4893DBA7-01BC-40E7-9878-B772BDBF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7" y="66675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74422A-2F1A-463F-9165-6733C2599225}"/>
              </a:ext>
            </a:extLst>
          </p:cNvPr>
          <p:cNvSpPr/>
          <p:nvPr/>
        </p:nvSpPr>
        <p:spPr>
          <a:xfrm>
            <a:off x="304800" y="4953000"/>
            <a:ext cx="2209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2C0BA28-2B25-4B67-A35C-521EDD10BB1B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514600" y="5143500"/>
            <a:ext cx="2467396" cy="31512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83CF48-0915-4090-9535-9F2F9EC23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996" y="5100312"/>
            <a:ext cx="3505200" cy="7166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1AD751-7BAE-493C-991B-F30D41B7CB3B}"/>
              </a:ext>
            </a:extLst>
          </p:cNvPr>
          <p:cNvSpPr txBox="1"/>
          <p:nvPr/>
        </p:nvSpPr>
        <p:spPr>
          <a:xfrm>
            <a:off x="4249029" y="3433858"/>
            <a:ext cx="49711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After all interviewers have submitted data, </a:t>
            </a:r>
            <a:r>
              <a:rPr lang="en-US" sz="2800" dirty="0">
                <a:latin typeface="+mn-lt"/>
              </a:rPr>
              <a:t>choose </a:t>
            </a:r>
            <a:r>
              <a:rPr lang="en-US" sz="2800" dirty="0"/>
              <a:t>option 4 from supervisor main menu</a:t>
            </a:r>
            <a:r>
              <a:rPr lang="en-US" sz="2800" dirty="0">
                <a:latin typeface="+mn-lt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60773E-A233-473E-A804-88F17C3C4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206" y="1676400"/>
            <a:ext cx="26098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0EC24CD-7812-4D8F-8951-374FC92D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3" y="979982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Check structure and progress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C80A5377-7869-4EF6-9936-82660F4B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8436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7F49742F-F2B4-4CC3-B65A-897EC1A9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01" y="75397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4C5FAD-727D-4AFD-ACD5-9B086E5DB896}"/>
              </a:ext>
            </a:extLst>
          </p:cNvPr>
          <p:cNvSpPr txBox="1">
            <a:spLocks/>
          </p:cNvSpPr>
          <p:nvPr/>
        </p:nvSpPr>
        <p:spPr bwMode="auto">
          <a:xfrm>
            <a:off x="1632333" y="1589582"/>
            <a:ext cx="6216267" cy="5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b="0" kern="0" dirty="0">
                <a:solidFill>
                  <a:schemeClr val="tx1"/>
                </a:solidFill>
              </a:rPr>
              <a:t>A listing of all work started will appear: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CCE884-200C-4954-9E19-BCB4F3307F99}"/>
              </a:ext>
            </a:extLst>
          </p:cNvPr>
          <p:cNvPicPr/>
          <p:nvPr/>
        </p:nvPicPr>
        <p:blipFill rotWithShape="1">
          <a:blip r:embed="rId4"/>
          <a:srcRect t="3814" b="37940"/>
          <a:stretch/>
        </p:blipFill>
        <p:spPr>
          <a:xfrm>
            <a:off x="304800" y="2009776"/>
            <a:ext cx="8483237" cy="3870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F571EF-2998-4F37-82CC-A393C3E8838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2D43EC-F7A4-4499-B82B-159A76DB629F}"/>
</file>

<file path=customXml/itemProps3.xml><?xml version="1.0" encoding="utf-8"?>
<ds:datastoreItem xmlns:ds="http://schemas.openxmlformats.org/officeDocument/2006/customXml" ds:itemID="{49F2A5C4-4AB8-4D57-8B36-D8D589FC73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3396</TotalTime>
  <Words>499</Words>
  <Application>Microsoft Office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Times</vt:lpstr>
      <vt:lpstr>Content Slides</vt:lpstr>
      <vt:lpstr>Title Slide</vt:lpstr>
      <vt:lpstr>Feed the Future-only branded blank</vt:lpstr>
      <vt:lpstr>Closing Slides</vt:lpstr>
      <vt:lpstr>Data Transfer</vt:lpstr>
      <vt:lpstr>What? Why? When? Who? How?</vt:lpstr>
      <vt:lpstr>Fieldwork Flow – Assign Households</vt:lpstr>
      <vt:lpstr>Steps in Data Transfer/Submitting</vt:lpstr>
      <vt:lpstr>Supervisor prepares to receive data</vt:lpstr>
      <vt:lpstr>Interviewers send data to Supervisor</vt:lpstr>
      <vt:lpstr>Supervisor sends data to Supervisor</vt:lpstr>
      <vt:lpstr>Supervisor review of work</vt:lpstr>
      <vt:lpstr>Check structure and progress</vt:lpstr>
      <vt:lpstr>Option to review households</vt:lpstr>
      <vt:lpstr>Practice time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Genevieve Dupuis</cp:lastModifiedBy>
  <cp:revision>209</cp:revision>
  <cp:lastPrinted>2004-09-30T16:41:33Z</cp:lastPrinted>
  <dcterms:created xsi:type="dcterms:W3CDTF">2004-09-17T20:07:42Z</dcterms:created>
  <dcterms:modified xsi:type="dcterms:W3CDTF">2018-01-04T20:18:27Z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