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4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  <p:sldMasterId id="2147483672" r:id="rId5"/>
    <p:sldMasterId id="2147483675" r:id="rId6"/>
    <p:sldMasterId id="2147483677" r:id="rId7"/>
  </p:sldMasterIdLst>
  <p:notesMasterIdLst>
    <p:notesMasterId r:id="rId19"/>
  </p:notesMasterIdLst>
  <p:handoutMasterIdLst>
    <p:handoutMasterId r:id="rId20"/>
  </p:handoutMasterIdLst>
  <p:sldIdLst>
    <p:sldId id="266" r:id="rId8"/>
    <p:sldId id="267" r:id="rId9"/>
    <p:sldId id="274" r:id="rId10"/>
    <p:sldId id="275" r:id="rId11"/>
    <p:sldId id="285" r:id="rId12"/>
    <p:sldId id="283" r:id="rId13"/>
    <p:sldId id="286" r:id="rId14"/>
    <p:sldId id="287" r:id="rId15"/>
    <p:sldId id="288" r:id="rId16"/>
    <p:sldId id="289" r:id="rId17"/>
    <p:sldId id="284" r:id="rId18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40"/>
    <a:srgbClr val="C2113A"/>
    <a:srgbClr val="003366"/>
    <a:srgbClr val="DDDDDD"/>
    <a:srgbClr val="CCCCCC"/>
    <a:srgbClr val="666666"/>
    <a:srgbClr val="1E4ABD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5051" autoAdjust="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AD4E60D-7327-4A96-BBB7-D7A834B4B9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1FB3B7D-8655-4BE3-AB50-9D7FF458D1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5D464F3-61F1-4815-83DB-ABB1417A3B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E0AB5385-8C76-45DA-99B8-6A1A52F78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E1A87C-E52C-468C-ADE7-1AC510FF09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93E6A6A3-273D-425F-8527-656BED62EF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5E2114F-7564-4ACF-AE4D-E35CBCD01A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B4A371-DAF8-4F41-A894-1723E3B8B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1C8A8714-B887-41ED-BDE2-732F9C804A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2DE93106-CA66-4AFB-86D2-2595596A64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B311B1DA-3E72-4B12-8D9B-C397A33B1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3E5FE9-1AD7-468B-B2EC-B4A453CAB5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4BEC610-B79D-4520-91E2-096ACF116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1DDAD0B-5E7C-4A8F-AA01-6FCF0C24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Central Office must notify supervisors when there is an update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2D939A4-4B61-4EBD-A846-5490CB6F5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EF7C47-F526-4573-A61E-E18B6C1B9547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F000C38-6AF6-4A21-86DF-8FD6289DF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8A29133-EFB5-4A6D-88AF-403404F9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BA27596-0E4A-46E9-B386-E38FFB04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6540BD-4BAC-4B43-93E4-DFFB6D79E051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F000C38-6AF6-4A21-86DF-8FD6289DF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8A29133-EFB5-4A6D-88AF-403404F9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BA27596-0E4A-46E9-B386-E38FFB04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6540BD-4BAC-4B43-93E4-DFFB6D79E051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1658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69E7B51-E7FC-4B72-A57B-6EB2CE15BB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6D3021F-F529-4D74-94F8-E571A4C7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After watching whole power point, while showing each slide once at a time, tell interviewers to gather around to watch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E553599-1504-43A2-9B7D-31649AA31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9F6D753-B317-4B0C-97BC-1E1BFF8AEF2D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interviewers see Bluetooth box searching, tell supervisors they are ready to receive.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2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Supervisors will use this option anytime programs, files, assignments are changed!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64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A1BD5EC-FCA1-4571-BCE6-FB00C66D58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140A3EE-D46F-4BF7-BAD4-71D3397E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three possible reasons are there for not pairing? </a:t>
            </a:r>
          </a:p>
          <a:p>
            <a:r>
              <a:rPr lang="en-US" altLang="en-US" dirty="0"/>
              <a:t>Answer – interviewers are not trying to receive assignment; or Bluetooth did not make connection (so troubleshoot – check if it’s on, or try again); or interviewer was not listening/prepared to receive when supervisor started sending.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FECDA7A-D6BF-4B57-B461-F51F623FA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A77021-2A3A-45C9-A0DE-34D37FE26D4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935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interviewer number for this list of households?</a:t>
            </a:r>
          </a:p>
          <a:p>
            <a:r>
              <a:rPr lang="en-US" dirty="0"/>
              <a:t>Which households were assigned?</a:t>
            </a:r>
          </a:p>
          <a:p>
            <a:r>
              <a:rPr lang="en-US" dirty="0"/>
              <a:t>What is </a:t>
            </a:r>
            <a:r>
              <a:rPr lang="en-US" dirty="0" err="1"/>
              <a:t>Resp</a:t>
            </a:r>
            <a:r>
              <a:rPr lang="en-US" dirty="0"/>
              <a:t> HH Member?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8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C4CDFAEF-495D-4A2E-8F7E-8A478F825E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E665224-E8AB-4879-B40B-9EB89A1A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A677F28-2E9B-410B-BE41-BF58A6EE9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8373769-3970-44A9-A9A2-736527CB6CDD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92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2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77505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44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52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5995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0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40357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4374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40BCE-5A4D-4319-8250-B55F93A3D2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33A318-A839-465B-8617-5498ECEA4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2BF28E-84E6-46E8-9FA7-D695BF1D2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1C2E-FE39-4A5F-AE1B-4C1FEF2106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370965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26308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012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15368B0-9A05-4EAA-BB81-DA25C74E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31" y="1069402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/>
              <a:t>Upgrades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4ADCD053-DD74-409F-A463-DA246B5C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03153-92A5-4357-865D-2BEAEA136F8A}"/>
              </a:ext>
            </a:extLst>
          </p:cNvPr>
          <p:cNvSpPr txBox="1"/>
          <p:nvPr/>
        </p:nvSpPr>
        <p:spPr>
          <a:xfrm>
            <a:off x="474662" y="5204565"/>
            <a:ext cx="8516937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+mn-lt"/>
              </a:rPr>
              <a:t>Upgrades: </a:t>
            </a:r>
            <a:r>
              <a:rPr lang="en-US" sz="2200" dirty="0">
                <a:latin typeface="+mn-lt"/>
              </a:rPr>
              <a:t>Central Office &gt;&gt;</a:t>
            </a:r>
            <a:r>
              <a:rPr lang="en-US" sz="2200" dirty="0">
                <a:solidFill>
                  <a:srgbClr val="1E4ABD"/>
                </a:solidFill>
              </a:rPr>
              <a:t> Dropbox</a:t>
            </a:r>
            <a:r>
              <a:rPr lang="en-US" sz="2200" dirty="0">
                <a:latin typeface="+mn-lt"/>
              </a:rPr>
              <a:t> &gt;&gt; Supervisor (</a:t>
            </a:r>
            <a:r>
              <a:rPr lang="en-US" sz="2200" i="1" dirty="0">
                <a:latin typeface="+mn-lt"/>
              </a:rPr>
              <a:t>sender) </a:t>
            </a:r>
            <a:r>
              <a:rPr lang="en-US" sz="2200" dirty="0">
                <a:latin typeface="+mn-lt"/>
              </a:rPr>
              <a:t>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200" dirty="0">
                <a:latin typeface="+mn-lt"/>
              </a:rPr>
              <a:t> &gt;&gt; All Interviewers (</a:t>
            </a:r>
            <a:r>
              <a:rPr lang="en-US" sz="2200" i="1" dirty="0">
                <a:latin typeface="+mn-lt"/>
              </a:rPr>
              <a:t>receivers</a:t>
            </a:r>
            <a:r>
              <a:rPr lang="en-US" sz="2200" dirty="0">
                <a:latin typeface="+mn-lt"/>
              </a:rPr>
              <a:t>)</a:t>
            </a:r>
          </a:p>
        </p:txBody>
      </p:sp>
      <p:pic>
        <p:nvPicPr>
          <p:cNvPr id="4101" name="Picture 8" descr="http://cloudtweaks.com/wp-content/uploads/2011/05/cloud_43.jpg">
            <a:extLst>
              <a:ext uri="{FF2B5EF4-FFF2-40B4-BE49-F238E27FC236}">
                <a16:creationId xmlns:a16="http://schemas.microsoft.com/office/drawing/2014/main" id="{45DDBAEC-4EA5-40B7-A51E-5BFEC472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1828800"/>
            <a:ext cx="3630612" cy="33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C0A8A06-B41A-4179-8D30-546854BC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39" y="1654874"/>
            <a:ext cx="2780608" cy="43635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7531D5-D4E9-4608-811A-AFE4A38E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1664973"/>
            <a:ext cx="2761836" cy="4343400"/>
          </a:xfrm>
          <a:prstGeom prst="rect">
            <a:avLst/>
          </a:prstGeom>
        </p:spPr>
      </p:pic>
      <p:sp>
        <p:nvSpPr>
          <p:cNvPr id="24578" name="Title 1">
            <a:extLst>
              <a:ext uri="{FF2B5EF4-FFF2-40B4-BE49-F238E27FC236}">
                <a16:creationId xmlns:a16="http://schemas.microsoft.com/office/drawing/2014/main" id="{263CB036-E070-4833-B1EE-0C0D34ED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034257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Interviewers confirm upgrade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82A8401C-53E0-44DF-8EF8-8F696D5E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92599-B2B4-43B9-A4A3-7AD324C4B113}"/>
              </a:ext>
            </a:extLst>
          </p:cNvPr>
          <p:cNvSpPr txBox="1"/>
          <p:nvPr/>
        </p:nvSpPr>
        <p:spPr>
          <a:xfrm>
            <a:off x="2892011" y="1752600"/>
            <a:ext cx="33340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Check for a change in date on interviewer main menu: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F5630-68A4-4259-BB4B-8C83AC43BE0D}"/>
              </a:ext>
            </a:extLst>
          </p:cNvPr>
          <p:cNvSpPr txBox="1"/>
          <p:nvPr/>
        </p:nvSpPr>
        <p:spPr>
          <a:xfrm>
            <a:off x="2472931" y="6089889"/>
            <a:ext cx="4172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accent6"/>
                </a:solidFill>
                <a:latin typeface="+mn-lt"/>
              </a:rPr>
              <a:t>SUCCESS!! </a:t>
            </a:r>
            <a:r>
              <a:rPr lang="en-US" sz="3600" dirty="0">
                <a:solidFill>
                  <a:schemeClr val="accent4"/>
                </a:solidFill>
                <a:latin typeface="+mn-lt"/>
              </a:rPr>
              <a:t>SUCCESS!!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5B1C5-AABB-42B0-98FD-9A27E2F33535}"/>
              </a:ext>
            </a:extLst>
          </p:cNvPr>
          <p:cNvSpPr/>
          <p:nvPr/>
        </p:nvSpPr>
        <p:spPr>
          <a:xfrm>
            <a:off x="1295400" y="5638801"/>
            <a:ext cx="1061165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824722-4823-464A-81F4-F4119269528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2356565" y="3469480"/>
            <a:ext cx="1361984" cy="22899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B912AAD-A89A-4F66-80D0-BEFADF6B8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04" t="91228" r="23277" b="1900"/>
          <a:stretch/>
        </p:blipFill>
        <p:spPr>
          <a:xfrm>
            <a:off x="3718549" y="3093366"/>
            <a:ext cx="1783097" cy="75222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62521CB-49FD-4023-8AA2-3902434A959C}"/>
              </a:ext>
            </a:extLst>
          </p:cNvPr>
          <p:cNvSpPr/>
          <p:nvPr/>
        </p:nvSpPr>
        <p:spPr>
          <a:xfrm>
            <a:off x="7217820" y="5638801"/>
            <a:ext cx="937167" cy="24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FF51A61-97F8-444F-91F5-BB4A6EE62F9E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5501646" y="5313751"/>
            <a:ext cx="1716174" cy="445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50C4D7C-5703-426B-A2D9-F6756D4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7" t="91585" r="37359" b="1722"/>
          <a:stretch/>
        </p:blipFill>
        <p:spPr>
          <a:xfrm>
            <a:off x="3712471" y="4921289"/>
            <a:ext cx="1789175" cy="7849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4577" name="Straight Arrow Connector 24576">
            <a:extLst>
              <a:ext uri="{FF2B5EF4-FFF2-40B4-BE49-F238E27FC236}">
                <a16:creationId xmlns:a16="http://schemas.microsoft.com/office/drawing/2014/main" id="{34F42566-2689-49EC-BAA0-64412E6DF080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4607059" y="3845593"/>
            <a:ext cx="3039" cy="10756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581" name="TextBox 24580">
            <a:extLst>
              <a:ext uri="{FF2B5EF4-FFF2-40B4-BE49-F238E27FC236}">
                <a16:creationId xmlns:a16="http://schemas.microsoft.com/office/drawing/2014/main" id="{D667225B-B9D1-4BCB-81B8-19B003D10B0E}"/>
              </a:ext>
            </a:extLst>
          </p:cNvPr>
          <p:cNvSpPr txBox="1"/>
          <p:nvPr/>
        </p:nvSpPr>
        <p:spPr>
          <a:xfrm>
            <a:off x="3992874" y="4147383"/>
            <a:ext cx="123444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UPGRADE</a:t>
            </a:r>
          </a:p>
        </p:txBody>
      </p:sp>
      <p:pic>
        <p:nvPicPr>
          <p:cNvPr id="41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0C0487DC-F244-4243-A9AE-4B56EA21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85" y="43219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07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3B08871-F591-41FE-AEB0-6CAF975E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4799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Practice time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9D276FF0-557D-433A-A489-9E7CBEDE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CB0935-792C-4C41-9D4B-BBB00D42D2F8}"/>
              </a:ext>
            </a:extLst>
          </p:cNvPr>
          <p:cNvSpPr txBox="1">
            <a:spLocks/>
          </p:cNvSpPr>
          <p:nvPr/>
        </p:nvSpPr>
        <p:spPr bwMode="auto">
          <a:xfrm>
            <a:off x="235027" y="1981200"/>
            <a:ext cx="4038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an upgrade! </a:t>
            </a:r>
          </a:p>
          <a:p>
            <a:pPr algn="ctr">
              <a:defRPr/>
            </a:pPr>
            <a:endParaRPr lang="en-US" altLang="en-US" sz="1100" b="0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en-US" altLang="en-US" sz="4000" b="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Supervisors should download and send it out...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3C9CE-5561-444F-85D8-0F00EE07FC98}"/>
              </a:ext>
            </a:extLst>
          </p:cNvPr>
          <p:cNvSpPr txBox="1"/>
          <p:nvPr/>
        </p:nvSpPr>
        <p:spPr>
          <a:xfrm>
            <a:off x="609600" y="5460051"/>
            <a:ext cx="8153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kern="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Confirm upgrade – check date on menus</a:t>
            </a:r>
            <a:r>
              <a:rPr lang="en-US" altLang="en-US" sz="3200" kern="0" dirty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439" name="Picture 2">
            <a:extLst>
              <a:ext uri="{FF2B5EF4-FFF2-40B4-BE49-F238E27FC236}">
                <a16:creationId xmlns:a16="http://schemas.microsoft.com/office/drawing/2014/main" id="{81F28C70-DFAD-425B-99E8-0224D48A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4" y="1887889"/>
            <a:ext cx="4502226" cy="33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753E3D-C4B8-4F8F-ABDC-9B99BF08703E}"/>
              </a:ext>
            </a:extLst>
          </p:cNvPr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5901BBD7-900D-466D-90E3-3C6F6F23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53640-7ED0-4CF3-94BA-630ADF2FE08F}"/>
              </a:ext>
            </a:extLst>
          </p:cNvPr>
          <p:cNvSpPr txBox="1"/>
          <p:nvPr/>
        </p:nvSpPr>
        <p:spPr>
          <a:xfrm>
            <a:off x="228600" y="1143000"/>
            <a:ext cx="1371600" cy="49346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ABA78-D563-412B-9EC7-4614A117CCC5}"/>
              </a:ext>
            </a:extLst>
          </p:cNvPr>
          <p:cNvSpPr txBox="1"/>
          <p:nvPr/>
        </p:nvSpPr>
        <p:spPr>
          <a:xfrm>
            <a:off x="1828800" y="1175133"/>
            <a:ext cx="6781800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Receiving updated programs and files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Fixing errors or changes in data collection programs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Whenever Central Office updates programs</a:t>
            </a:r>
            <a:endParaRPr lang="en-US" sz="32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Central Office, Supervisors, Interviewers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Dropbox and 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3661CE2-540F-4270-AD98-5745C7A9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008063"/>
            <a:ext cx="84613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Steps to Receive Upgrades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66365542-A81D-4011-8302-098D5899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0993B-DF2C-4F1E-BD4B-44FE1857D277}"/>
              </a:ext>
            </a:extLst>
          </p:cNvPr>
          <p:cNvSpPr txBox="1"/>
          <p:nvPr/>
        </p:nvSpPr>
        <p:spPr>
          <a:xfrm>
            <a:off x="1447800" y="1810506"/>
            <a:ext cx="7488237" cy="42267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Supervisor receives upgrade from Central Office via </a:t>
            </a:r>
            <a:r>
              <a:rPr lang="en-US" sz="3200" dirty="0"/>
              <a:t>Dropbox</a:t>
            </a:r>
            <a:endParaRPr lang="en-US" sz="32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3200" dirty="0"/>
              <a:t>I</a:t>
            </a:r>
            <a:r>
              <a:rPr lang="en-US" sz="3200" dirty="0">
                <a:latin typeface="+mn-lt"/>
              </a:rPr>
              <a:t>nterviewers prepare to receive upgrades, Supervisor sends upgrades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endParaRPr lang="en-US" sz="1200" dirty="0">
              <a:latin typeface="+mn-lt"/>
            </a:endParaRP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dirty="0">
                <a:latin typeface="+mn-lt"/>
              </a:rPr>
              <a:t>Team confirms upgrade and restarts menus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717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5868C88B-2D17-4DB7-8296-50DDE459B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" y="1860551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155FA4A-0A1B-4FAF-ADFB-AE281608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860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522FFD4-4284-4973-839E-0FF5BF65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9975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50677FA-12DC-4C00-92AC-61DFAA8D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01713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receives upgrade</a:t>
            </a:r>
            <a:br>
              <a:rPr lang="en-US" altLang="en-US" sz="4000" dirty="0">
                <a:solidFill>
                  <a:schemeClr val="accent6"/>
                </a:solidFill>
              </a:rPr>
            </a:br>
            <a:endParaRPr lang="en-US" altLang="en-US" sz="4000" dirty="0">
              <a:solidFill>
                <a:schemeClr val="accent6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BFA71F2-D255-441A-8238-41A9EEB8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6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212A1D96-E3F5-4825-A1F0-C2E59AC5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8607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F8E1AA-8311-4CCD-B06E-8E0BBD9B9BAF}"/>
              </a:ext>
            </a:extLst>
          </p:cNvPr>
          <p:cNvSpPr txBox="1">
            <a:spLocks/>
          </p:cNvSpPr>
          <p:nvPr/>
        </p:nvSpPr>
        <p:spPr bwMode="auto">
          <a:xfrm>
            <a:off x="2731265" y="4515731"/>
            <a:ext cx="6248400" cy="967857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000" kern="0" dirty="0">
                <a:solidFill>
                  <a:schemeClr val="accent4">
                    <a:lumMod val="75000"/>
                  </a:schemeClr>
                </a:solidFill>
              </a:rPr>
              <a:t>Note: </a:t>
            </a:r>
            <a:r>
              <a:rPr lang="en-US" altLang="en-US" sz="3000" b="0" kern="0" dirty="0">
                <a:solidFill>
                  <a:schemeClr val="accent4">
                    <a:lumMod val="75000"/>
                  </a:schemeClr>
                </a:solidFill>
              </a:rPr>
              <a:t>Central Office will notify Supervisors when upgrade is available</a:t>
            </a:r>
          </a:p>
        </p:txBody>
      </p:sp>
      <p:pic>
        <p:nvPicPr>
          <p:cNvPr id="8202" name="Picture 12" descr="http://www.psdgraphics.com/file/yellow-pushpin-icon.jpg">
            <a:extLst>
              <a:ext uri="{FF2B5EF4-FFF2-40B4-BE49-F238E27FC236}">
                <a16:creationId xmlns:a16="http://schemas.microsoft.com/office/drawing/2014/main" id="{1F209442-7F75-44B3-B8FD-723D89C0A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0" r="19872"/>
          <a:stretch/>
        </p:blipFill>
        <p:spPr bwMode="auto">
          <a:xfrm>
            <a:off x="2895600" y="3417374"/>
            <a:ext cx="913257" cy="119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C00AD14-AEFE-452F-942B-9FF020C54279}"/>
              </a:ext>
            </a:extLst>
          </p:cNvPr>
          <p:cNvSpPr txBox="1">
            <a:spLocks/>
          </p:cNvSpPr>
          <p:nvPr/>
        </p:nvSpPr>
        <p:spPr bwMode="auto">
          <a:xfrm>
            <a:off x="2589306" y="1867330"/>
            <a:ext cx="6173694" cy="10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200" kern="0" dirty="0">
                <a:solidFill>
                  <a:schemeClr val="tx1"/>
                </a:solidFill>
              </a:rPr>
              <a:t>Connect to the Internet (modems), Dropbox will update automatically</a:t>
            </a:r>
            <a:endParaRPr lang="en-US" altLang="en-US" sz="3200" b="0" kern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0DD5C-64F8-4A9B-B94A-523BB40DE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543975"/>
            <a:ext cx="1828800" cy="1592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2F962E-5ECF-46B7-A37B-B1D491D65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78" y="4204771"/>
            <a:ext cx="1955044" cy="1689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C753D1-EA80-4026-81FC-400B4A7841D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19200" y="3136107"/>
            <a:ext cx="0" cy="1068664"/>
          </a:xfrm>
          <a:prstGeom prst="straightConnector1">
            <a:avLst/>
          </a:prstGeom>
          <a:ln w="57150">
            <a:solidFill>
              <a:srgbClr val="E10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4523EC2-7324-4620-9D8F-591FCC3C59C5}"/>
              </a:ext>
            </a:extLst>
          </p:cNvPr>
          <p:cNvSpPr txBox="1">
            <a:spLocks/>
          </p:cNvSpPr>
          <p:nvPr/>
        </p:nvSpPr>
        <p:spPr bwMode="auto">
          <a:xfrm>
            <a:off x="44650" y="3457060"/>
            <a:ext cx="2241350" cy="403225"/>
          </a:xfrm>
          <a:prstGeom prst="rect">
            <a:avLst/>
          </a:prstGeom>
          <a:solidFill>
            <a:schemeClr val="bg1"/>
          </a:solidFill>
          <a:ln>
            <a:solidFill>
              <a:srgbClr val="E10040"/>
            </a:solidFill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000" kern="0" dirty="0">
                <a:solidFill>
                  <a:schemeClr val="tx1"/>
                </a:solidFill>
              </a:rPr>
              <a:t>Updated programs</a:t>
            </a:r>
            <a:endParaRPr lang="en-US" altLang="en-US" sz="2000" b="0" kern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A8D616-A776-4F1F-89D9-D5797DE1DF52}"/>
              </a:ext>
            </a:extLst>
          </p:cNvPr>
          <p:cNvCxnSpPr/>
          <p:nvPr/>
        </p:nvCxnSpPr>
        <p:spPr>
          <a:xfrm>
            <a:off x="2743200" y="3276600"/>
            <a:ext cx="58531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50677FA-12DC-4C00-92AC-61DFAA8D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01713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receives upgrade</a:t>
            </a:r>
            <a:br>
              <a:rPr lang="en-US" altLang="en-US" sz="4000" dirty="0">
                <a:solidFill>
                  <a:schemeClr val="accent6"/>
                </a:solidFill>
              </a:rPr>
            </a:br>
            <a:endParaRPr lang="en-US" altLang="en-US" sz="4000" dirty="0">
              <a:solidFill>
                <a:schemeClr val="accent6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BFA71F2-D255-441A-8238-41A9EEB8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6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212A1D96-E3F5-4825-A1F0-C2E59AC5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8607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0A2170-2BBC-47C2-A156-20FFCE391F5F}"/>
              </a:ext>
            </a:extLst>
          </p:cNvPr>
          <p:cNvGrpSpPr/>
          <p:nvPr/>
        </p:nvGrpSpPr>
        <p:grpSpPr>
          <a:xfrm>
            <a:off x="152400" y="1676400"/>
            <a:ext cx="2971800" cy="4289784"/>
            <a:chOff x="152400" y="1676400"/>
            <a:chExt cx="2971800" cy="42897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E4CFFB-956C-4BA1-BE05-AD2222A93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1676400"/>
              <a:ext cx="2971800" cy="428978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C9D8F1-ED9C-4320-A0D3-24724A9F3A6C}"/>
                </a:ext>
              </a:extLst>
            </p:cNvPr>
            <p:cNvSpPr/>
            <p:nvPr/>
          </p:nvSpPr>
          <p:spPr>
            <a:xfrm>
              <a:off x="228600" y="5467727"/>
              <a:ext cx="2438400" cy="4123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70CF6A3-C88C-4375-BF9E-D04B165DF7C6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2667000" y="2474824"/>
            <a:ext cx="685800" cy="31990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1763BC1-C979-4E24-8998-9994C619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172424"/>
            <a:ext cx="5486400" cy="6048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61B2-AE36-4918-B258-77A7F1A6092C}"/>
              </a:ext>
            </a:extLst>
          </p:cNvPr>
          <p:cNvSpPr txBox="1"/>
          <p:nvPr/>
        </p:nvSpPr>
        <p:spPr>
          <a:xfrm>
            <a:off x="3276600" y="1710758"/>
            <a:ext cx="5929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supervisor main menu, choose </a:t>
            </a:r>
            <a:r>
              <a:rPr lang="en-US" sz="2400" dirty="0"/>
              <a:t>option 7</a:t>
            </a:r>
            <a:r>
              <a:rPr lang="en-US" sz="2400" dirty="0">
                <a:latin typeface="+mn-lt"/>
              </a:rPr>
              <a:t>: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DDBF2394-1D2B-411F-99B7-A2B01F7EBE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8031" y="2895600"/>
            <a:ext cx="5595938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EDEDACB-71BC-4349-BA61-3F9A4007B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971800"/>
            <a:ext cx="2286000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32D39A-B91A-4BEA-AF6B-28AF59F09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022" y="4461274"/>
            <a:ext cx="4062413" cy="14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D74339B-8F58-46E6-A5A3-A09BB411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83" y="9144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receives upgrade</a:t>
            </a:r>
            <a:br>
              <a:rPr lang="en-US" altLang="en-US" sz="4000" dirty="0">
                <a:solidFill>
                  <a:schemeClr val="accent6"/>
                </a:solidFill>
              </a:rPr>
            </a:br>
            <a:endParaRPr lang="en-US" altLang="en-US" sz="4000" dirty="0">
              <a:solidFill>
                <a:schemeClr val="accent6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93F49B1B-82F0-4538-BF53-C7075774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44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B29905F6-22F2-4763-9B02-85E92356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6" y="80695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18A22E-96D5-40F1-81B2-ED3213CC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3" y="1576405"/>
            <a:ext cx="2649931" cy="441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DB6728-2CB3-4CF2-BD6A-3D8ABF4B6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121" y="1576404"/>
            <a:ext cx="2649932" cy="4410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B91E5-398B-4E64-8FEF-851751028DBB}"/>
              </a:ext>
            </a:extLst>
          </p:cNvPr>
          <p:cNvSpPr txBox="1"/>
          <p:nvPr/>
        </p:nvSpPr>
        <p:spPr>
          <a:xfrm>
            <a:off x="2892011" y="1676400"/>
            <a:ext cx="33340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Check for a change in date on supervisor main menu: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9855-397D-4939-B5F3-22F62BE0FB17}"/>
              </a:ext>
            </a:extLst>
          </p:cNvPr>
          <p:cNvSpPr/>
          <p:nvPr/>
        </p:nvSpPr>
        <p:spPr>
          <a:xfrm>
            <a:off x="1066800" y="5703842"/>
            <a:ext cx="1061165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77A9152-6528-4F82-B7A4-F4B33F51E02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27965" y="3469480"/>
            <a:ext cx="1590584" cy="23550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EAD4ABA-A4B6-47C5-83AB-29B2117210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04" t="91228" r="23277" b="1900"/>
          <a:stretch/>
        </p:blipFill>
        <p:spPr>
          <a:xfrm>
            <a:off x="3718549" y="3093366"/>
            <a:ext cx="1783097" cy="75222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13D5B4-B72C-4D87-A886-B6440D551B59}"/>
              </a:ext>
            </a:extLst>
          </p:cNvPr>
          <p:cNvSpPr/>
          <p:nvPr/>
        </p:nvSpPr>
        <p:spPr>
          <a:xfrm>
            <a:off x="7248503" y="5702007"/>
            <a:ext cx="937167" cy="241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75B7D14-313F-476F-A7B9-24BF6406CDA2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>
            <a:off x="5501647" y="5313751"/>
            <a:ext cx="1746857" cy="5089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6EEA12D-AFFA-49A9-9F44-F2A941537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697" t="91585" r="37359" b="1722"/>
          <a:stretch/>
        </p:blipFill>
        <p:spPr>
          <a:xfrm>
            <a:off x="3712471" y="4921289"/>
            <a:ext cx="1789175" cy="7849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91166-901C-4B02-BF36-6E9DF6154CD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4607059" y="3845593"/>
            <a:ext cx="3039" cy="10756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AF879E-1D0B-45E7-944D-9E84571C35F9}"/>
              </a:ext>
            </a:extLst>
          </p:cNvPr>
          <p:cNvSpPr txBox="1"/>
          <p:nvPr/>
        </p:nvSpPr>
        <p:spPr>
          <a:xfrm>
            <a:off x="3992874" y="4147383"/>
            <a:ext cx="123444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UPGRADE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FBF80D-45E2-428F-8B7E-0B27000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03301"/>
            <a:ext cx="86106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Interviewers prepare to receive upgrade</a:t>
            </a:r>
          </a:p>
        </p:txBody>
      </p:sp>
      <p:pic>
        <p:nvPicPr>
          <p:cNvPr id="2048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07D375EE-D963-4E36-B9F0-71F14DBC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2" y="50205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80418-6D23-4EC8-B93B-1263BC165CCC}"/>
              </a:ext>
            </a:extLst>
          </p:cNvPr>
          <p:cNvSpPr txBox="1"/>
          <p:nvPr/>
        </p:nvSpPr>
        <p:spPr>
          <a:xfrm>
            <a:off x="3021330" y="1612901"/>
            <a:ext cx="612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interviewer main menu, choose option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0416-3A66-46A9-9F60-C7749DC3C913}"/>
              </a:ext>
            </a:extLst>
          </p:cNvPr>
          <p:cNvSpPr txBox="1"/>
          <p:nvPr/>
        </p:nvSpPr>
        <p:spPr>
          <a:xfrm>
            <a:off x="6082665" y="2990159"/>
            <a:ext cx="2891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System begins searching for Bluetooth connection – interviewers tell supervisors they are ready…</a:t>
            </a:r>
          </a:p>
        </p:txBody>
      </p:sp>
      <p:cxnSp>
        <p:nvCxnSpPr>
          <p:cNvPr id="20487" name="Straight Connector 11">
            <a:extLst>
              <a:ext uri="{FF2B5EF4-FFF2-40B4-BE49-F238E27FC236}">
                <a16:creationId xmlns:a16="http://schemas.microsoft.com/office/drawing/2014/main" id="{5F78D694-5C50-4982-87DF-584107B41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2971800"/>
            <a:ext cx="6019800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1D4C5-2709-4758-871A-A670B56FE168}"/>
              </a:ext>
            </a:extLst>
          </p:cNvPr>
          <p:cNvGrpSpPr/>
          <p:nvPr/>
        </p:nvGrpSpPr>
        <p:grpSpPr>
          <a:xfrm>
            <a:off x="114300" y="1788852"/>
            <a:ext cx="2667000" cy="4154748"/>
            <a:chOff x="304800" y="1612902"/>
            <a:chExt cx="2667000" cy="41547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88862E-4D59-4DCE-BD2A-D486DFCB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5" y="1612902"/>
              <a:ext cx="2651125" cy="415474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98DAE6-A43F-4CCE-88AB-41F536589F7D}"/>
                </a:ext>
              </a:extLst>
            </p:cNvPr>
            <p:cNvSpPr/>
            <p:nvPr/>
          </p:nvSpPr>
          <p:spPr>
            <a:xfrm>
              <a:off x="304800" y="4343400"/>
              <a:ext cx="2209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74D0BC-7D27-45E8-BA9A-28B89CC0C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074566"/>
            <a:ext cx="3430914" cy="6792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F57F69-CA7C-4A59-8E1E-63F22F6BBB1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324100" y="2414204"/>
            <a:ext cx="1943100" cy="22956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CCFC33-7A50-4143-ABA7-8B771C6FC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075" y="4463317"/>
            <a:ext cx="3123412" cy="155648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6202F-BCB7-421B-A936-C5699E9D8AC5}"/>
              </a:ext>
            </a:extLst>
          </p:cNvPr>
          <p:cNvGrpSpPr/>
          <p:nvPr/>
        </p:nvGrpSpPr>
        <p:grpSpPr>
          <a:xfrm>
            <a:off x="2886075" y="3075456"/>
            <a:ext cx="3128010" cy="1284206"/>
            <a:chOff x="2886075" y="3075456"/>
            <a:chExt cx="3128010" cy="1284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DC05DA-2960-4949-A965-D08EF18E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048949-FF39-4106-A79A-23662176091D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3C31834-3DBD-4704-878A-4EA30B958058}"/>
              </a:ext>
            </a:extLst>
          </p:cNvPr>
          <p:cNvSpPr txBox="1">
            <a:spLocks/>
          </p:cNvSpPr>
          <p:nvPr/>
        </p:nvSpPr>
        <p:spPr>
          <a:xfrm>
            <a:off x="2361564" y="6172200"/>
            <a:ext cx="4321174" cy="609600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-REVIEW-</a:t>
            </a:r>
          </a:p>
        </p:txBody>
      </p:sp>
    </p:spTree>
    <p:extLst>
      <p:ext uri="{BB962C8B-B14F-4D97-AF65-F5344CB8AC3E}">
        <p14:creationId xmlns:p14="http://schemas.microsoft.com/office/powerpoint/2010/main" val="384534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FE9FD91-6BBF-4773-8E45-BAA8F92D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5"/>
          <a:stretch/>
        </p:blipFill>
        <p:spPr>
          <a:xfrm>
            <a:off x="86611" y="1799772"/>
            <a:ext cx="3245707" cy="4080328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3D857E47-6556-4617-A638-0AF02ED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1057117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Supervisors send updates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ECC4D49-2D70-43F0-922D-72CF3C7E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A2C20-DFD2-44CF-B02D-8C6C8D07967D}"/>
              </a:ext>
            </a:extLst>
          </p:cNvPr>
          <p:cNvSpPr txBox="1"/>
          <p:nvPr/>
        </p:nvSpPr>
        <p:spPr>
          <a:xfrm>
            <a:off x="3276600" y="1710758"/>
            <a:ext cx="5929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supervisor main menu, choose </a:t>
            </a:r>
            <a:r>
              <a:rPr lang="en-US" sz="2400" dirty="0"/>
              <a:t>option 5</a:t>
            </a:r>
            <a:r>
              <a:rPr lang="en-US" sz="2400" dirty="0">
                <a:latin typeface="+mn-lt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EEEC-AE2E-4AC9-A39B-10D830403FE1}"/>
              </a:ext>
            </a:extLst>
          </p:cNvPr>
          <p:cNvSpPr txBox="1"/>
          <p:nvPr/>
        </p:nvSpPr>
        <p:spPr>
          <a:xfrm>
            <a:off x="6599114" y="3159988"/>
            <a:ext cx="24758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System begins searching for Bluetooth connection with all interviewers…</a:t>
            </a:r>
          </a:p>
        </p:txBody>
      </p:sp>
      <p:cxnSp>
        <p:nvCxnSpPr>
          <p:cNvPr id="21512" name="Straight Connector 10">
            <a:extLst>
              <a:ext uri="{FF2B5EF4-FFF2-40B4-BE49-F238E27FC236}">
                <a16:creationId xmlns:a16="http://schemas.microsoft.com/office/drawing/2014/main" id="{56293111-E792-4B38-92BA-5D9230F95D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5662" y="3048000"/>
            <a:ext cx="5595938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9B785B0-7B4C-438B-9C2B-44A97552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338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2EF700-4E82-40E5-A64A-B4E8CBDD0BDE}"/>
              </a:ext>
            </a:extLst>
          </p:cNvPr>
          <p:cNvSpPr/>
          <p:nvPr/>
        </p:nvSpPr>
        <p:spPr>
          <a:xfrm>
            <a:off x="151168" y="5325834"/>
            <a:ext cx="2041365" cy="46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398AD5A-4FC0-4C68-90F6-F078BE4F0735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192533" y="2569118"/>
            <a:ext cx="2036015" cy="2991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A63A6-0C80-4D6F-B506-A5DB3BFCE5CB}"/>
              </a:ext>
            </a:extLst>
          </p:cNvPr>
          <p:cNvGrpSpPr/>
          <p:nvPr/>
        </p:nvGrpSpPr>
        <p:grpSpPr>
          <a:xfrm>
            <a:off x="3429000" y="3124200"/>
            <a:ext cx="3128010" cy="1284206"/>
            <a:chOff x="2886075" y="3075456"/>
            <a:chExt cx="3128010" cy="1284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E9FC86-E9D3-425C-A6A0-BB6C0761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F16966-ECD0-4993-BB84-4EC7BEEAD319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615BFE9-D344-4CF0-BC2A-A10ED3D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792" y="4466644"/>
            <a:ext cx="3131347" cy="1696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343F4-E06C-45E6-92F8-182E0BC81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548" y="2223268"/>
            <a:ext cx="4134474" cy="6916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4E884CB-DD40-4639-8E2E-D17A5FB750AB}"/>
              </a:ext>
            </a:extLst>
          </p:cNvPr>
          <p:cNvSpPr txBox="1">
            <a:spLocks/>
          </p:cNvSpPr>
          <p:nvPr/>
        </p:nvSpPr>
        <p:spPr>
          <a:xfrm>
            <a:off x="2397124" y="6193693"/>
            <a:ext cx="4321174" cy="609600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-REVIEW-</a:t>
            </a:r>
          </a:p>
        </p:txBody>
      </p:sp>
    </p:spTree>
    <p:extLst>
      <p:ext uri="{BB962C8B-B14F-4D97-AF65-F5344CB8AC3E}">
        <p14:creationId xmlns:p14="http://schemas.microsoft.com/office/powerpoint/2010/main" val="108157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9D0C01E-ACA0-4D00-8E3D-F49C0915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64" y="1012032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Transmission successful!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36974A8A-5939-4F6C-ACBD-369BD7A5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D4DD9-6B53-4418-9745-B988D1FCC441}"/>
              </a:ext>
            </a:extLst>
          </p:cNvPr>
          <p:cNvSpPr txBox="1"/>
          <p:nvPr/>
        </p:nvSpPr>
        <p:spPr>
          <a:xfrm>
            <a:off x="485775" y="1610122"/>
            <a:ext cx="8201025" cy="1016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When successful, both interviewer and supervisor Bluetooth windows will close</a:t>
            </a:r>
          </a:p>
        </p:txBody>
      </p:sp>
      <p:pic>
        <p:nvPicPr>
          <p:cNvPr id="1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E7CE840-6CBD-4125-8B96-D1DDBDC4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338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15685-B969-4A54-9B8D-ED49AD12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4" y="2743200"/>
            <a:ext cx="3973904" cy="148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AADB0E-B516-4EC5-9227-E42117C06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4479796"/>
            <a:ext cx="4062413" cy="1434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666493-152D-43FA-95E4-1B8FD69F6B65}"/>
              </a:ext>
            </a:extLst>
          </p:cNvPr>
          <p:cNvSpPr txBox="1"/>
          <p:nvPr/>
        </p:nvSpPr>
        <p:spPr>
          <a:xfrm>
            <a:off x="4512944" y="2956862"/>
            <a:ext cx="4500563" cy="10156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Both supervisor and interviewers see this!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3CCB4-94B6-4E38-82D9-D4B21183E9B2}"/>
              </a:ext>
            </a:extLst>
          </p:cNvPr>
          <p:cNvSpPr txBox="1"/>
          <p:nvPr/>
        </p:nvSpPr>
        <p:spPr>
          <a:xfrm>
            <a:off x="4512944" y="4689261"/>
            <a:ext cx="4500563" cy="10156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Only interviewers see this – and app will restart!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4A6257-6E1C-41F3-8E5F-891314AA4662}"/>
              </a:ext>
            </a:extLst>
          </p:cNvPr>
          <p:cNvSpPr txBox="1">
            <a:spLocks/>
          </p:cNvSpPr>
          <p:nvPr/>
        </p:nvSpPr>
        <p:spPr>
          <a:xfrm>
            <a:off x="2361564" y="6021526"/>
            <a:ext cx="4321174" cy="609600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-REVIEW-</a:t>
            </a:r>
          </a:p>
        </p:txBody>
      </p:sp>
    </p:spTree>
    <p:extLst>
      <p:ext uri="{BB962C8B-B14F-4D97-AF65-F5344CB8AC3E}">
        <p14:creationId xmlns:p14="http://schemas.microsoft.com/office/powerpoint/2010/main" val="102500234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40AF5-B892-49E2-850D-EA5D3DE885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D3A3E-A556-476F-8177-7DFB8A6A1E6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1831F0-2635-410E-AB01-79B2B8B6E4F3}"/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4335</TotalTime>
  <Words>412</Words>
  <Application>Microsoft Office PowerPoint</Application>
  <PresentationFormat>On-screen Show (4:3)</PresentationFormat>
  <Paragraphs>71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Times</vt:lpstr>
      <vt:lpstr>Content Slides</vt:lpstr>
      <vt:lpstr>Title Slide</vt:lpstr>
      <vt:lpstr>Feed the Future-only branded blank</vt:lpstr>
      <vt:lpstr>Closing Slides</vt:lpstr>
      <vt:lpstr>Upgrades</vt:lpstr>
      <vt:lpstr>PowerPoint Presentation</vt:lpstr>
      <vt:lpstr>Steps to Receive Upgrades</vt:lpstr>
      <vt:lpstr>Supervisor receives upgrade </vt:lpstr>
      <vt:lpstr>Supervisor receives upgrade </vt:lpstr>
      <vt:lpstr>Supervisor receives upgrade </vt:lpstr>
      <vt:lpstr>Interviewers prepare to receive upgrade</vt:lpstr>
      <vt:lpstr>Supervisors send updates</vt:lpstr>
      <vt:lpstr>Transmission successful!</vt:lpstr>
      <vt:lpstr>Interviewers confirm upgrade</vt:lpstr>
      <vt:lpstr>Practice time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203</cp:revision>
  <cp:lastPrinted>2004-09-30T16:41:33Z</cp:lastPrinted>
  <dcterms:created xsi:type="dcterms:W3CDTF">2004-09-17T20:07:42Z</dcterms:created>
  <dcterms:modified xsi:type="dcterms:W3CDTF">2018-09-07T15:57:51Z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