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diagrams/data4.xml" ContentType="application/vnd.openxmlformats-officedocument.drawingml.diagramData+xml"/>
  <Override PartName="/ppt/diagrams/data5.xml" ContentType="application/vnd.openxmlformats-officedocument.drawingml.diagramData+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diagrams/data3.xml" ContentType="application/vnd.openxmlformats-officedocument.drawingml.diagramData+xml"/>
  <Override PartName="/ppt/diagrams/data1.xml" ContentType="application/vnd.openxmlformats-officedocument.drawingml.diagramData+xml"/>
  <Override PartName="/ppt/diagrams/data2.xml" ContentType="application/vnd.openxmlformats-officedocument.drawingml.diagramData+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Layouts/slideLayout28.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comments/comment5.xml" ContentType="application/vnd.openxmlformats-officedocument.presentationml.comment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layout3.xml" ContentType="application/vnd.openxmlformats-officedocument.drawingml.diagram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3.xml" ContentType="application/vnd.openxmlformats-officedocument.presentationml.comments+xml"/>
  <Override PartName="/ppt/comments/comment4.xml" ContentType="application/vnd.openxmlformats-officedocument.presentationml.comments+xml"/>
  <Override PartName="/ppt/diagrams/colors3.xml" ContentType="application/vnd.openxmlformats-officedocument.drawingml.diagramColors+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quickStyle3.xml" ContentType="application/vnd.openxmlformats-officedocument.drawingml.diagramStyle+xml"/>
  <Override PartName="/ppt/diagrams/layout4.xml" ContentType="application/vnd.openxmlformats-officedocument.drawingml.diagramLayout+xml"/>
  <Override PartName="/ppt/diagrams/drawing3.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677" r:id="rId2"/>
    <p:sldMasterId id="2147483685" r:id="rId3"/>
    <p:sldMasterId id="2147483687" r:id="rId4"/>
    <p:sldMasterId id="2147483689" r:id="rId5"/>
    <p:sldMasterId id="2147483694" r:id="rId6"/>
    <p:sldMasterId id="2147483702" r:id="rId7"/>
    <p:sldMasterId id="2147483704" r:id="rId8"/>
    <p:sldMasterId id="2147483718" r:id="rId9"/>
  </p:sldMasterIdLst>
  <p:notesMasterIdLst>
    <p:notesMasterId r:id="rId92"/>
  </p:notesMasterIdLst>
  <p:handoutMasterIdLst>
    <p:handoutMasterId r:id="rId93"/>
  </p:handoutMasterIdLst>
  <p:sldIdLst>
    <p:sldId id="257" r:id="rId10"/>
    <p:sldId id="458" r:id="rId11"/>
    <p:sldId id="530" r:id="rId12"/>
    <p:sldId id="528" r:id="rId13"/>
    <p:sldId id="366" r:id="rId14"/>
    <p:sldId id="363" r:id="rId15"/>
    <p:sldId id="463" r:id="rId16"/>
    <p:sldId id="536" r:id="rId17"/>
    <p:sldId id="462" r:id="rId18"/>
    <p:sldId id="466" r:id="rId19"/>
    <p:sldId id="531" r:id="rId20"/>
    <p:sldId id="464" r:id="rId21"/>
    <p:sldId id="465" r:id="rId22"/>
    <p:sldId id="364" r:id="rId23"/>
    <p:sldId id="537" r:id="rId24"/>
    <p:sldId id="367" r:id="rId25"/>
    <p:sldId id="532" r:id="rId26"/>
    <p:sldId id="375" r:id="rId27"/>
    <p:sldId id="526" r:id="rId28"/>
    <p:sldId id="471" r:id="rId29"/>
    <p:sldId id="527" r:id="rId30"/>
    <p:sldId id="377" r:id="rId31"/>
    <p:sldId id="429" r:id="rId32"/>
    <p:sldId id="430" r:id="rId33"/>
    <p:sldId id="533" r:id="rId34"/>
    <p:sldId id="514" r:id="rId35"/>
    <p:sldId id="378" r:id="rId36"/>
    <p:sldId id="473" r:id="rId37"/>
    <p:sldId id="431" r:id="rId38"/>
    <p:sldId id="474" r:id="rId39"/>
    <p:sldId id="539" r:id="rId40"/>
    <p:sldId id="437" r:id="rId41"/>
    <p:sldId id="452" r:id="rId42"/>
    <p:sldId id="436" r:id="rId43"/>
    <p:sldId id="517" r:id="rId44"/>
    <p:sldId id="515" r:id="rId45"/>
    <p:sldId id="540" r:id="rId46"/>
    <p:sldId id="541" r:id="rId47"/>
    <p:sldId id="542" r:id="rId48"/>
    <p:sldId id="543" r:id="rId49"/>
    <p:sldId id="438" r:id="rId50"/>
    <p:sldId id="518" r:id="rId51"/>
    <p:sldId id="480" r:id="rId52"/>
    <p:sldId id="433" r:id="rId53"/>
    <p:sldId id="544" r:id="rId54"/>
    <p:sldId id="545" r:id="rId55"/>
    <p:sldId id="434" r:id="rId56"/>
    <p:sldId id="435" r:id="rId57"/>
    <p:sldId id="546" r:id="rId58"/>
    <p:sldId id="483" r:id="rId59"/>
    <p:sldId id="482" r:id="rId60"/>
    <p:sldId id="484" r:id="rId61"/>
    <p:sldId id="481" r:id="rId62"/>
    <p:sldId id="547" r:id="rId63"/>
    <p:sldId id="549" r:id="rId64"/>
    <p:sldId id="487" r:id="rId65"/>
    <p:sldId id="548" r:id="rId66"/>
    <p:sldId id="550" r:id="rId67"/>
    <p:sldId id="486" r:id="rId68"/>
    <p:sldId id="551" r:id="rId69"/>
    <p:sldId id="519" r:id="rId70"/>
    <p:sldId id="552" r:id="rId71"/>
    <p:sldId id="520" r:id="rId72"/>
    <p:sldId id="439" r:id="rId73"/>
    <p:sldId id="521" r:id="rId74"/>
    <p:sldId id="522" r:id="rId75"/>
    <p:sldId id="488" r:id="rId76"/>
    <p:sldId id="534" r:id="rId77"/>
    <p:sldId id="524" r:id="rId78"/>
    <p:sldId id="491" r:id="rId79"/>
    <p:sldId id="493" r:id="rId80"/>
    <p:sldId id="494" r:id="rId81"/>
    <p:sldId id="553" r:id="rId82"/>
    <p:sldId id="497" r:id="rId83"/>
    <p:sldId id="554" r:id="rId84"/>
    <p:sldId id="525" r:id="rId85"/>
    <p:sldId id="535" r:id="rId86"/>
    <p:sldId id="499" r:id="rId87"/>
    <p:sldId id="500" r:id="rId88"/>
    <p:sldId id="501" r:id="rId89"/>
    <p:sldId id="555" r:id="rId90"/>
    <p:sldId id="529" r:id="rId91"/>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aurie Starr" initials="L" lastIdx="5" clrIdx="0"/>
  <p:cmAuthor id="1" name="Kiersten Johnson" initials="KJ" lastIdx="8" clrIdx="1"/>
  <p:cmAuthor id="2" name="Carlos Suarez" initials="CS" lastIdx="1" clrIdx="2"/>
  <p:cmAuthor id="3" name="*" initials="*" lastIdx="2" clrIdx="3">
    <p:extLst/>
  </p:cmAuthor>
  <p:cmAuthor id="4" name="Zalisk, Kirsten" initials="ZK" lastIdx="18" clrIdx="4">
    <p:extLst/>
  </p:cmAuthor>
  <p:cmAuthor id="5" name="Kaur, Jasbir" initials="Kaur" lastIdx="0"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9B3F"/>
    <a:srgbClr val="25909B"/>
    <a:srgbClr val="CC0000"/>
    <a:srgbClr val="F4F3EC"/>
    <a:srgbClr val="3CA2BE"/>
    <a:srgbClr val="4F89A3"/>
    <a:srgbClr val="8AC9DA"/>
    <a:srgbClr val="50AEC8"/>
    <a:srgbClr val="389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2" autoAdjust="0"/>
    <p:restoredTop sz="93663" autoAdjust="0"/>
  </p:normalViewPr>
  <p:slideViewPr>
    <p:cSldViewPr snapToGrid="0">
      <p:cViewPr varScale="1">
        <p:scale>
          <a:sx n="79" d="100"/>
          <a:sy n="79" d="100"/>
        </p:scale>
        <p:origin x="1146" y="96"/>
      </p:cViewPr>
      <p:guideLst>
        <p:guide orient="horz" pos="2136"/>
        <p:guide pos="2880"/>
      </p:guideLst>
    </p:cSldViewPr>
  </p:slideViewPr>
  <p:outlineViewPr>
    <p:cViewPr>
      <p:scale>
        <a:sx n="33" d="100"/>
        <a:sy n="33" d="100"/>
      </p:scale>
      <p:origin x="48" y="60402"/>
    </p:cViewPr>
  </p:outlineViewPr>
  <p:notesTextViewPr>
    <p:cViewPr>
      <p:scale>
        <a:sx n="3" d="2"/>
        <a:sy n="3" d="2"/>
      </p:scale>
      <p:origin x="0" y="0"/>
    </p:cViewPr>
  </p:notesTextViewPr>
  <p:sorterViewPr>
    <p:cViewPr>
      <p:scale>
        <a:sx n="50" d="100"/>
        <a:sy n="50" d="100"/>
      </p:scale>
      <p:origin x="0" y="0"/>
    </p:cViewPr>
  </p:sorterViewPr>
  <p:notesViewPr>
    <p:cSldViewPr snapToGrid="0">
      <p:cViewPr>
        <p:scale>
          <a:sx n="100" d="100"/>
          <a:sy n="100" d="100"/>
        </p:scale>
        <p:origin x="-2544" y="174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slide" Target="slides/slide59.xml"/><Relationship Id="rId84" Type="http://schemas.openxmlformats.org/officeDocument/2006/relationships/slide" Target="slides/slide75.xml"/><Relationship Id="rId89" Type="http://schemas.openxmlformats.org/officeDocument/2006/relationships/slide" Target="slides/slide80.xml"/><Relationship Id="rId16" Type="http://schemas.openxmlformats.org/officeDocument/2006/relationships/slide" Target="slides/slide7.xml"/><Relationship Id="rId11" Type="http://schemas.openxmlformats.org/officeDocument/2006/relationships/slide" Target="slides/slide2.xml"/><Relationship Id="rId32" Type="http://schemas.openxmlformats.org/officeDocument/2006/relationships/slide" Target="slides/slide23.xml"/><Relationship Id="rId37" Type="http://schemas.openxmlformats.org/officeDocument/2006/relationships/slide" Target="slides/slide28.xml"/><Relationship Id="rId53" Type="http://schemas.openxmlformats.org/officeDocument/2006/relationships/slide" Target="slides/slide44.xml"/><Relationship Id="rId58" Type="http://schemas.openxmlformats.org/officeDocument/2006/relationships/slide" Target="slides/slide49.xml"/><Relationship Id="rId74" Type="http://schemas.openxmlformats.org/officeDocument/2006/relationships/slide" Target="slides/slide65.xml"/><Relationship Id="rId79" Type="http://schemas.openxmlformats.org/officeDocument/2006/relationships/slide" Target="slides/slide70.xml"/><Relationship Id="rId5" Type="http://schemas.openxmlformats.org/officeDocument/2006/relationships/slideMaster" Target="slideMasters/slideMaster5.xml"/><Relationship Id="rId90" Type="http://schemas.openxmlformats.org/officeDocument/2006/relationships/slide" Target="slides/slide81.xml"/><Relationship Id="rId95" Type="http://schemas.openxmlformats.org/officeDocument/2006/relationships/presProps" Target="presProps.xml"/><Relationship Id="rId22" Type="http://schemas.openxmlformats.org/officeDocument/2006/relationships/slide" Target="slides/slide13.xml"/><Relationship Id="rId27" Type="http://schemas.openxmlformats.org/officeDocument/2006/relationships/slide" Target="slides/slide18.xml"/><Relationship Id="rId43" Type="http://schemas.openxmlformats.org/officeDocument/2006/relationships/slide" Target="slides/slide34.xml"/><Relationship Id="rId48" Type="http://schemas.openxmlformats.org/officeDocument/2006/relationships/slide" Target="slides/slide39.xml"/><Relationship Id="rId64" Type="http://schemas.openxmlformats.org/officeDocument/2006/relationships/slide" Target="slides/slide55.xml"/><Relationship Id="rId69" Type="http://schemas.openxmlformats.org/officeDocument/2006/relationships/slide" Target="slides/slide60.xml"/><Relationship Id="rId80" Type="http://schemas.openxmlformats.org/officeDocument/2006/relationships/slide" Target="slides/slide71.xml"/><Relationship Id="rId85" Type="http://schemas.openxmlformats.org/officeDocument/2006/relationships/slide" Target="slides/slide76.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slide" Target="slides/slide74.xml"/><Relationship Id="rId88" Type="http://schemas.openxmlformats.org/officeDocument/2006/relationships/slide" Target="slides/slide79.xml"/><Relationship Id="rId91" Type="http://schemas.openxmlformats.org/officeDocument/2006/relationships/slide" Target="slides/slide82.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slide" Target="slides/slide72.xml"/><Relationship Id="rId86" Type="http://schemas.openxmlformats.org/officeDocument/2006/relationships/slide" Target="slides/slide77.xml"/><Relationship Id="rId94" Type="http://schemas.openxmlformats.org/officeDocument/2006/relationships/commentAuthors" Target="commentAuthors.xml"/><Relationship Id="rId99" Type="http://schemas.openxmlformats.org/officeDocument/2006/relationships/customXml" Target="../customXml/item1.xml"/><Relationship Id="rId101" Type="http://schemas.openxmlformats.org/officeDocument/2006/relationships/customXml" Target="../customXml/item3.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slide" Target="slides/slide67.xml"/><Relationship Id="rId97"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slide" Target="slides/slide62.xml"/><Relationship Id="rId92"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20.xml"/><Relationship Id="rId24" Type="http://schemas.openxmlformats.org/officeDocument/2006/relationships/slide" Target="slides/slide15.xml"/><Relationship Id="rId40" Type="http://schemas.openxmlformats.org/officeDocument/2006/relationships/slide" Target="slides/slide31.xml"/><Relationship Id="rId45" Type="http://schemas.openxmlformats.org/officeDocument/2006/relationships/slide" Target="slides/slide36.xml"/><Relationship Id="rId66" Type="http://schemas.openxmlformats.org/officeDocument/2006/relationships/slide" Target="slides/slide57.xml"/><Relationship Id="rId87" Type="http://schemas.openxmlformats.org/officeDocument/2006/relationships/slide" Target="slides/slide78.xml"/><Relationship Id="rId61" Type="http://schemas.openxmlformats.org/officeDocument/2006/relationships/slide" Target="slides/slide52.xml"/><Relationship Id="rId82" Type="http://schemas.openxmlformats.org/officeDocument/2006/relationships/slide" Target="slides/slide73.xml"/><Relationship Id="rId19" Type="http://schemas.openxmlformats.org/officeDocument/2006/relationships/slide" Target="slides/slide10.xml"/><Relationship Id="rId14" Type="http://schemas.openxmlformats.org/officeDocument/2006/relationships/slide" Target="slides/slide5.xml"/><Relationship Id="rId30" Type="http://schemas.openxmlformats.org/officeDocument/2006/relationships/slide" Target="slides/slide21.xml"/><Relationship Id="rId35" Type="http://schemas.openxmlformats.org/officeDocument/2006/relationships/slide" Target="slides/slide26.xml"/><Relationship Id="rId56" Type="http://schemas.openxmlformats.org/officeDocument/2006/relationships/slide" Target="slides/slide47.xml"/><Relationship Id="rId77" Type="http://schemas.openxmlformats.org/officeDocument/2006/relationships/slide" Target="slides/slide68.xml"/><Relationship Id="rId100" Type="http://schemas.openxmlformats.org/officeDocument/2006/relationships/customXml" Target="../customXml/item2.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93" Type="http://schemas.openxmlformats.org/officeDocument/2006/relationships/handoutMaster" Target="handoutMasters/handoutMaster1.xml"/><Relationship Id="rId98" Type="http://schemas.openxmlformats.org/officeDocument/2006/relationships/tableStyles" Target="tableStyles.xml"/><Relationship Id="rId3" Type="http://schemas.openxmlformats.org/officeDocument/2006/relationships/slideMaster" Target="slideMasters/slideMaster3.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18-01-22T14:46:28.303" idx="1">
    <p:pos x="5454" y="99"/>
    <p:text>USAID/BFS: 
Delete any modules that are not included in your survey. 
Do not change the numbering of the remaining modules.
Add any country-specific modules.</p:text>
    <p:extLst mod="1">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18-05-15T09:16:00.213" idx="10">
    <p:pos x="5491" y="55"/>
    <p:text>USAID/BFS: Review/revise these with the survey subcontractor, which may have additional grounds for dismissal or procedures. Those can be added here, or a statement made that the survey subcontractor’s usual grounds for discipline or dismissal are covered in another specified document, such as its employment contract.</p:text>
    <p:extLst mod="1">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4" dt="2018-05-15T10:05:25.223" idx="11">
    <p:pos x="5437" y="55"/>
    <p:text>USAID/BFS: Revise this to reflect the equipment for charging tablets and cell phones and for transmitting data in remote areas that the survey subcontractor in your country will use.</p:text>
    <p:extLst mod="1">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4" dt="2018-05-15T10:18:20.320" idx="12">
    <p:pos x="5473" y="91"/>
    <p:text>USAID/BFS: Update with subcontractor specific information. See Field Supervisor's Manual.</p:text>
    <p:extLst mod="1">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4" dt="2018-05-15T10:23:58.727" idx="13">
    <p:pos x="5455" y="64"/>
    <p:text>USAID/BFS: Update with subcontractor specific information. See Field Supervisor's Manual.</p:text>
    <p:extLst mod="1">
      <p:ext uri="{C676402C-5697-4E1C-873F-D02D1690AC5C}">
        <p15:threadingInfo xmlns:p15="http://schemas.microsoft.com/office/powerpoint/2012/main" timeZoneBias="240"/>
      </p:ext>
    </p:extLst>
  </p:cm>
</p:cmLst>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846452-28C3-4E49-9946-F5100B239EB5}" type="doc">
      <dgm:prSet loTypeId="urn:microsoft.com/office/officeart/2005/8/layout/chart3" loCatId="relationship" qsTypeId="urn:microsoft.com/office/officeart/2005/8/quickstyle/simple1" qsCatId="simple" csTypeId="urn:microsoft.com/office/officeart/2005/8/colors/colorful1" csCatId="colorful" phldr="1"/>
      <dgm:spPr/>
    </dgm:pt>
    <dgm:pt modelId="{23FAD7E1-571A-49F8-853B-87A6B9F889A8}">
      <dgm:prSet phldrT="[Text]"/>
      <dgm:spPr/>
      <dgm:t>
        <a:bodyPr/>
        <a:lstStyle/>
        <a:p>
          <a:r>
            <a:rPr lang="en-US" b="1" dirty="0">
              <a:latin typeface="+mn-lt"/>
              <a:cs typeface="Arial"/>
            </a:rPr>
            <a:t>Moral support</a:t>
          </a:r>
          <a:endParaRPr lang="en-US" b="1" dirty="0">
            <a:latin typeface="+mn-lt"/>
          </a:endParaRPr>
        </a:p>
      </dgm:t>
    </dgm:pt>
    <dgm:pt modelId="{25BA96E2-12A8-4995-AB9B-A08C94A4EB50}" type="parTrans" cxnId="{2F6FCF2E-4EEE-43A8-B437-94299F1DE1F7}">
      <dgm:prSet/>
      <dgm:spPr/>
      <dgm:t>
        <a:bodyPr/>
        <a:lstStyle/>
        <a:p>
          <a:endParaRPr lang="en-US"/>
        </a:p>
      </dgm:t>
    </dgm:pt>
    <dgm:pt modelId="{E31B1C21-64B6-46ED-88DB-BCFF7030FD3B}" type="sibTrans" cxnId="{2F6FCF2E-4EEE-43A8-B437-94299F1DE1F7}">
      <dgm:prSet/>
      <dgm:spPr/>
      <dgm:t>
        <a:bodyPr/>
        <a:lstStyle/>
        <a:p>
          <a:endParaRPr lang="en-US"/>
        </a:p>
      </dgm:t>
    </dgm:pt>
    <dgm:pt modelId="{D3618B33-A230-4908-AB1D-FE34E395DD05}">
      <dgm:prSet phldrT="[Text]"/>
      <dgm:spPr/>
      <dgm:t>
        <a:bodyPr/>
        <a:lstStyle/>
        <a:p>
          <a:r>
            <a:rPr lang="en-US" b="1" dirty="0">
              <a:latin typeface="+mn-lt"/>
              <a:cs typeface="Arial"/>
            </a:rPr>
            <a:t>Material and human resources support</a:t>
          </a:r>
        </a:p>
      </dgm:t>
    </dgm:pt>
    <dgm:pt modelId="{A6601EFD-3BEF-4DAD-8DB4-AFF31121D21F}" type="parTrans" cxnId="{C478DAEF-805E-4395-8694-4FDD4283F4B9}">
      <dgm:prSet/>
      <dgm:spPr/>
      <dgm:t>
        <a:bodyPr/>
        <a:lstStyle/>
        <a:p>
          <a:endParaRPr lang="en-US"/>
        </a:p>
      </dgm:t>
    </dgm:pt>
    <dgm:pt modelId="{B05FDC68-3328-4AB1-A68B-873A1AE82AD7}" type="sibTrans" cxnId="{C478DAEF-805E-4395-8694-4FDD4283F4B9}">
      <dgm:prSet/>
      <dgm:spPr/>
      <dgm:t>
        <a:bodyPr/>
        <a:lstStyle/>
        <a:p>
          <a:endParaRPr lang="en-US"/>
        </a:p>
      </dgm:t>
    </dgm:pt>
    <dgm:pt modelId="{7B8C134C-4447-4562-B1AA-F13130EE18D7}">
      <dgm:prSet phldrT="[Text]"/>
      <dgm:spPr/>
      <dgm:t>
        <a:bodyPr/>
        <a:lstStyle/>
        <a:p>
          <a:r>
            <a:rPr lang="en-US" b="1" dirty="0">
              <a:latin typeface="+mn-lt"/>
              <a:cs typeface="Arial"/>
            </a:rPr>
            <a:t>Data collection support (quality assurance) </a:t>
          </a:r>
          <a:endParaRPr lang="en-US" b="1" dirty="0">
            <a:latin typeface="+mn-lt"/>
          </a:endParaRPr>
        </a:p>
      </dgm:t>
    </dgm:pt>
    <dgm:pt modelId="{BBFA0075-73D4-4BE7-B2E7-AE75E57C0078}" type="parTrans" cxnId="{1BD34780-9074-45DC-A826-E2060FD45445}">
      <dgm:prSet/>
      <dgm:spPr/>
      <dgm:t>
        <a:bodyPr/>
        <a:lstStyle/>
        <a:p>
          <a:endParaRPr lang="en-US"/>
        </a:p>
      </dgm:t>
    </dgm:pt>
    <dgm:pt modelId="{13B92121-0E25-4D8C-86D6-2586A1CBE6ED}" type="sibTrans" cxnId="{1BD34780-9074-45DC-A826-E2060FD45445}">
      <dgm:prSet/>
      <dgm:spPr/>
      <dgm:t>
        <a:bodyPr/>
        <a:lstStyle/>
        <a:p>
          <a:endParaRPr lang="en-US"/>
        </a:p>
      </dgm:t>
    </dgm:pt>
    <dgm:pt modelId="{7A3ECB49-A4B8-43BD-A185-B0A1A7A2DFAF}" type="pres">
      <dgm:prSet presAssocID="{40846452-28C3-4E49-9946-F5100B239EB5}" presName="compositeShape" presStyleCnt="0">
        <dgm:presLayoutVars>
          <dgm:chMax val="7"/>
          <dgm:dir/>
          <dgm:resizeHandles val="exact"/>
        </dgm:presLayoutVars>
      </dgm:prSet>
      <dgm:spPr/>
    </dgm:pt>
    <dgm:pt modelId="{A96695CA-55AE-41A5-AB85-2EDDC6ED8B58}" type="pres">
      <dgm:prSet presAssocID="{40846452-28C3-4E49-9946-F5100B239EB5}" presName="wedge1" presStyleLbl="node1" presStyleIdx="0" presStyleCnt="3" custLinFactNeighborX="-5580" custLinFactNeighborY="2976"/>
      <dgm:spPr/>
    </dgm:pt>
    <dgm:pt modelId="{41F24C2B-6338-4D47-B5BC-BA636BC2900A}" type="pres">
      <dgm:prSet presAssocID="{40846452-28C3-4E49-9946-F5100B239EB5}" presName="wedge1Tx" presStyleLbl="node1" presStyleIdx="0" presStyleCnt="3">
        <dgm:presLayoutVars>
          <dgm:chMax val="0"/>
          <dgm:chPref val="0"/>
          <dgm:bulletEnabled val="1"/>
        </dgm:presLayoutVars>
      </dgm:prSet>
      <dgm:spPr/>
    </dgm:pt>
    <dgm:pt modelId="{B36FEB9B-DD62-4CF5-9FD5-B9E1E7FBE756}" type="pres">
      <dgm:prSet presAssocID="{40846452-28C3-4E49-9946-F5100B239EB5}" presName="wedge2" presStyleLbl="node1" presStyleIdx="1" presStyleCnt="3"/>
      <dgm:spPr/>
    </dgm:pt>
    <dgm:pt modelId="{1A57D7B3-0D91-41C3-8DE8-220FD9D92CA3}" type="pres">
      <dgm:prSet presAssocID="{40846452-28C3-4E49-9946-F5100B239EB5}" presName="wedge2Tx" presStyleLbl="node1" presStyleIdx="1" presStyleCnt="3">
        <dgm:presLayoutVars>
          <dgm:chMax val="0"/>
          <dgm:chPref val="0"/>
          <dgm:bulletEnabled val="1"/>
        </dgm:presLayoutVars>
      </dgm:prSet>
      <dgm:spPr/>
    </dgm:pt>
    <dgm:pt modelId="{4C8447ED-2409-4275-8800-056A715B87F5}" type="pres">
      <dgm:prSet presAssocID="{40846452-28C3-4E49-9946-F5100B239EB5}" presName="wedge3" presStyleLbl="node1" presStyleIdx="2" presStyleCnt="3"/>
      <dgm:spPr/>
    </dgm:pt>
    <dgm:pt modelId="{286847CD-4C91-4B7E-8D6D-8F5D7600F944}" type="pres">
      <dgm:prSet presAssocID="{40846452-28C3-4E49-9946-F5100B239EB5}" presName="wedge3Tx" presStyleLbl="node1" presStyleIdx="2" presStyleCnt="3">
        <dgm:presLayoutVars>
          <dgm:chMax val="0"/>
          <dgm:chPref val="0"/>
          <dgm:bulletEnabled val="1"/>
        </dgm:presLayoutVars>
      </dgm:prSet>
      <dgm:spPr/>
    </dgm:pt>
  </dgm:ptLst>
  <dgm:cxnLst>
    <dgm:cxn modelId="{6C374617-5765-4989-8CB3-3822C7491951}" type="presOf" srcId="{40846452-28C3-4E49-9946-F5100B239EB5}" destId="{7A3ECB49-A4B8-43BD-A185-B0A1A7A2DFAF}" srcOrd="0" destOrd="0" presId="urn:microsoft.com/office/officeart/2005/8/layout/chart3"/>
    <dgm:cxn modelId="{89534125-D144-4AD7-8641-EB75BDD2415F}" type="presOf" srcId="{23FAD7E1-571A-49F8-853B-87A6B9F889A8}" destId="{41F24C2B-6338-4D47-B5BC-BA636BC2900A}" srcOrd="1" destOrd="0" presId="urn:microsoft.com/office/officeart/2005/8/layout/chart3"/>
    <dgm:cxn modelId="{2F6FCF2E-4EEE-43A8-B437-94299F1DE1F7}" srcId="{40846452-28C3-4E49-9946-F5100B239EB5}" destId="{23FAD7E1-571A-49F8-853B-87A6B9F889A8}" srcOrd="0" destOrd="0" parTransId="{25BA96E2-12A8-4995-AB9B-A08C94A4EB50}" sibTransId="{E31B1C21-64B6-46ED-88DB-BCFF7030FD3B}"/>
    <dgm:cxn modelId="{A3B6EE4C-8BA1-46B5-8C96-5379606CDC71}" type="presOf" srcId="{D3618B33-A230-4908-AB1D-FE34E395DD05}" destId="{B36FEB9B-DD62-4CF5-9FD5-B9E1E7FBE756}" srcOrd="0" destOrd="0" presId="urn:microsoft.com/office/officeart/2005/8/layout/chart3"/>
    <dgm:cxn modelId="{54D15753-CC1F-4827-ABB3-28D11E146334}" type="presOf" srcId="{23FAD7E1-571A-49F8-853B-87A6B9F889A8}" destId="{A96695CA-55AE-41A5-AB85-2EDDC6ED8B58}" srcOrd="0" destOrd="0" presId="urn:microsoft.com/office/officeart/2005/8/layout/chart3"/>
    <dgm:cxn modelId="{70FAF358-6692-4B8E-98CC-7B31AF8A3A7D}" type="presOf" srcId="{7B8C134C-4447-4562-B1AA-F13130EE18D7}" destId="{286847CD-4C91-4B7E-8D6D-8F5D7600F944}" srcOrd="1" destOrd="0" presId="urn:microsoft.com/office/officeart/2005/8/layout/chart3"/>
    <dgm:cxn modelId="{1BD34780-9074-45DC-A826-E2060FD45445}" srcId="{40846452-28C3-4E49-9946-F5100B239EB5}" destId="{7B8C134C-4447-4562-B1AA-F13130EE18D7}" srcOrd="2" destOrd="0" parTransId="{BBFA0075-73D4-4BE7-B2E7-AE75E57C0078}" sibTransId="{13B92121-0E25-4D8C-86D6-2586A1CBE6ED}"/>
    <dgm:cxn modelId="{5783A9D8-370F-48EC-B84B-96B65C1646BD}" type="presOf" srcId="{D3618B33-A230-4908-AB1D-FE34E395DD05}" destId="{1A57D7B3-0D91-41C3-8DE8-220FD9D92CA3}" srcOrd="1" destOrd="0" presId="urn:microsoft.com/office/officeart/2005/8/layout/chart3"/>
    <dgm:cxn modelId="{C478DAEF-805E-4395-8694-4FDD4283F4B9}" srcId="{40846452-28C3-4E49-9946-F5100B239EB5}" destId="{D3618B33-A230-4908-AB1D-FE34E395DD05}" srcOrd="1" destOrd="0" parTransId="{A6601EFD-3BEF-4DAD-8DB4-AFF31121D21F}" sibTransId="{B05FDC68-3328-4AB1-A68B-873A1AE82AD7}"/>
    <dgm:cxn modelId="{ACC24FF0-743E-433E-9C0B-E07FA048392E}" type="presOf" srcId="{7B8C134C-4447-4562-B1AA-F13130EE18D7}" destId="{4C8447ED-2409-4275-8800-056A715B87F5}" srcOrd="0" destOrd="0" presId="urn:microsoft.com/office/officeart/2005/8/layout/chart3"/>
    <dgm:cxn modelId="{F7FCFE81-D2CA-486C-86A3-0CAEBB9C1DFB}" type="presParOf" srcId="{7A3ECB49-A4B8-43BD-A185-B0A1A7A2DFAF}" destId="{A96695CA-55AE-41A5-AB85-2EDDC6ED8B58}" srcOrd="0" destOrd="0" presId="urn:microsoft.com/office/officeart/2005/8/layout/chart3"/>
    <dgm:cxn modelId="{7E0B88E0-DAD2-47CB-9DEF-D5B99A4FB34C}" type="presParOf" srcId="{7A3ECB49-A4B8-43BD-A185-B0A1A7A2DFAF}" destId="{41F24C2B-6338-4D47-B5BC-BA636BC2900A}" srcOrd="1" destOrd="0" presId="urn:microsoft.com/office/officeart/2005/8/layout/chart3"/>
    <dgm:cxn modelId="{63347D81-2115-4667-8369-D40C836E8E34}" type="presParOf" srcId="{7A3ECB49-A4B8-43BD-A185-B0A1A7A2DFAF}" destId="{B36FEB9B-DD62-4CF5-9FD5-B9E1E7FBE756}" srcOrd="2" destOrd="0" presId="urn:microsoft.com/office/officeart/2005/8/layout/chart3"/>
    <dgm:cxn modelId="{184AD76D-B6E1-412F-BB21-6B963E00BC0C}" type="presParOf" srcId="{7A3ECB49-A4B8-43BD-A185-B0A1A7A2DFAF}" destId="{1A57D7B3-0D91-41C3-8DE8-220FD9D92CA3}" srcOrd="3" destOrd="0" presId="urn:microsoft.com/office/officeart/2005/8/layout/chart3"/>
    <dgm:cxn modelId="{009A08D5-17D4-4B06-949B-8CCDF40F408B}" type="presParOf" srcId="{7A3ECB49-A4B8-43BD-A185-B0A1A7A2DFAF}" destId="{4C8447ED-2409-4275-8800-056A715B87F5}" srcOrd="4" destOrd="0" presId="urn:microsoft.com/office/officeart/2005/8/layout/chart3"/>
    <dgm:cxn modelId="{3BD718F6-D884-4792-827D-361C5A80EAFA}" type="presParOf" srcId="{7A3ECB49-A4B8-43BD-A185-B0A1A7A2DFAF}" destId="{286847CD-4C91-4B7E-8D6D-8F5D7600F944}"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C1DDC2-9356-4203-81C4-DA6ACBD913DA}" type="doc">
      <dgm:prSet loTypeId="urn:microsoft.com/office/officeart/2005/8/layout/hList3" loCatId="list" qsTypeId="urn:microsoft.com/office/officeart/2005/8/quickstyle/simple1" qsCatId="simple" csTypeId="urn:microsoft.com/office/officeart/2005/8/colors/colorful1" csCatId="colorful" phldr="1"/>
      <dgm:spPr/>
      <dgm:t>
        <a:bodyPr/>
        <a:lstStyle/>
        <a:p>
          <a:endParaRPr lang="en-US"/>
        </a:p>
      </dgm:t>
    </dgm:pt>
    <dgm:pt modelId="{9BF620C6-505D-4513-A436-A0DD0AD1DBEF}">
      <dgm:prSet phldrT="[Text]"/>
      <dgm:spPr/>
      <dgm:t>
        <a:bodyPr/>
        <a:lstStyle/>
        <a:p>
          <a:r>
            <a:rPr lang="en-US" dirty="0"/>
            <a:t>Ensures</a:t>
          </a:r>
        </a:p>
      </dgm:t>
    </dgm:pt>
    <dgm:pt modelId="{15AF03DA-D5E5-41AB-BA07-0BB935B82022}" type="parTrans" cxnId="{C7BB385E-D6B7-492A-9011-6568A16B895E}">
      <dgm:prSet/>
      <dgm:spPr/>
      <dgm:t>
        <a:bodyPr/>
        <a:lstStyle/>
        <a:p>
          <a:endParaRPr lang="en-US"/>
        </a:p>
      </dgm:t>
    </dgm:pt>
    <dgm:pt modelId="{5B61F57E-76FC-49AF-BCC8-83EA3D00BD55}" type="sibTrans" cxnId="{C7BB385E-D6B7-492A-9011-6568A16B895E}">
      <dgm:prSet/>
      <dgm:spPr/>
      <dgm:t>
        <a:bodyPr/>
        <a:lstStyle/>
        <a:p>
          <a:endParaRPr lang="en-US"/>
        </a:p>
      </dgm:t>
    </dgm:pt>
    <dgm:pt modelId="{C37F6613-D619-41B2-9007-7DE828AC8BD7}">
      <dgm:prSet phldrT="[Text]"/>
      <dgm:spPr/>
      <dgm:t>
        <a:bodyPr/>
        <a:lstStyle/>
        <a:p>
          <a:r>
            <a:rPr lang="en-US" dirty="0"/>
            <a:t>Work is completed according to procedures in all assigned clusters.</a:t>
          </a:r>
        </a:p>
      </dgm:t>
    </dgm:pt>
    <dgm:pt modelId="{077613C1-551B-453F-96B9-C318FDBC1AC4}" type="parTrans" cxnId="{04B4B4FB-D9B9-4F44-B01F-8988249C5D23}">
      <dgm:prSet/>
      <dgm:spPr/>
      <dgm:t>
        <a:bodyPr/>
        <a:lstStyle/>
        <a:p>
          <a:endParaRPr lang="en-US"/>
        </a:p>
      </dgm:t>
    </dgm:pt>
    <dgm:pt modelId="{C599E6C2-FAEA-4719-B215-45FA545DD23D}" type="sibTrans" cxnId="{04B4B4FB-D9B9-4F44-B01F-8988249C5D23}">
      <dgm:prSet/>
      <dgm:spPr/>
      <dgm:t>
        <a:bodyPr/>
        <a:lstStyle/>
        <a:p>
          <a:endParaRPr lang="en-US"/>
        </a:p>
      </dgm:t>
    </dgm:pt>
    <dgm:pt modelId="{179DDBDB-E0D5-4440-A506-428136C46868}">
      <dgm:prSet phldrT="[Text]"/>
      <dgm:spPr/>
      <dgm:t>
        <a:bodyPr/>
        <a:lstStyle/>
        <a:p>
          <a:r>
            <a:rPr lang="en-US" dirty="0"/>
            <a:t>Field team members are adequately supported.</a:t>
          </a:r>
        </a:p>
      </dgm:t>
    </dgm:pt>
    <dgm:pt modelId="{C5096064-5409-4143-9EED-0966D2DF899D}" type="parTrans" cxnId="{3947A988-B2D5-4872-9D7F-CEA738049C5C}">
      <dgm:prSet/>
      <dgm:spPr/>
      <dgm:t>
        <a:bodyPr/>
        <a:lstStyle/>
        <a:p>
          <a:endParaRPr lang="en-US"/>
        </a:p>
      </dgm:t>
    </dgm:pt>
    <dgm:pt modelId="{C440B36D-F433-4750-96C6-8ED2853C41B7}" type="sibTrans" cxnId="{3947A988-B2D5-4872-9D7F-CEA738049C5C}">
      <dgm:prSet/>
      <dgm:spPr/>
      <dgm:t>
        <a:bodyPr/>
        <a:lstStyle/>
        <a:p>
          <a:endParaRPr lang="en-US"/>
        </a:p>
      </dgm:t>
    </dgm:pt>
    <dgm:pt modelId="{BF59E411-D8D0-46D3-B21C-3D9FF11BA5FE}">
      <dgm:prSet phldrT="[Text]"/>
      <dgm:spPr/>
      <dgm:t>
        <a:bodyPr/>
        <a:lstStyle/>
        <a:p>
          <a:r>
            <a:rPr lang="en-US" dirty="0"/>
            <a:t>Field team members maintain high quality standards.</a:t>
          </a:r>
        </a:p>
      </dgm:t>
    </dgm:pt>
    <dgm:pt modelId="{4D26268A-4503-4BFB-BBB5-86E3042471C6}" type="parTrans" cxnId="{BD9CEA1D-6C37-4276-94EE-7698503967E7}">
      <dgm:prSet/>
      <dgm:spPr/>
      <dgm:t>
        <a:bodyPr/>
        <a:lstStyle/>
        <a:p>
          <a:endParaRPr lang="en-US"/>
        </a:p>
      </dgm:t>
    </dgm:pt>
    <dgm:pt modelId="{4D93FC04-5AFD-4515-8A28-98D09E839585}" type="sibTrans" cxnId="{BD9CEA1D-6C37-4276-94EE-7698503967E7}">
      <dgm:prSet/>
      <dgm:spPr/>
      <dgm:t>
        <a:bodyPr/>
        <a:lstStyle/>
        <a:p>
          <a:endParaRPr lang="en-US"/>
        </a:p>
      </dgm:t>
    </dgm:pt>
    <dgm:pt modelId="{3FE59073-AAEB-4E30-BBF6-8BFEC7F0B177}" type="pres">
      <dgm:prSet presAssocID="{26C1DDC2-9356-4203-81C4-DA6ACBD913DA}" presName="composite" presStyleCnt="0">
        <dgm:presLayoutVars>
          <dgm:chMax val="1"/>
          <dgm:dir/>
          <dgm:resizeHandles val="exact"/>
        </dgm:presLayoutVars>
      </dgm:prSet>
      <dgm:spPr/>
    </dgm:pt>
    <dgm:pt modelId="{CC71C89E-F7DA-4C12-8133-BA9E62E91D41}" type="pres">
      <dgm:prSet presAssocID="{9BF620C6-505D-4513-A436-A0DD0AD1DBEF}" presName="roof" presStyleLbl="dkBgShp" presStyleIdx="0" presStyleCnt="2" custLinFactNeighborY="1515"/>
      <dgm:spPr/>
    </dgm:pt>
    <dgm:pt modelId="{30220C37-C368-4505-9071-9FD1E80D32DF}" type="pres">
      <dgm:prSet presAssocID="{9BF620C6-505D-4513-A436-A0DD0AD1DBEF}" presName="pillars" presStyleCnt="0"/>
      <dgm:spPr/>
    </dgm:pt>
    <dgm:pt modelId="{199FF466-1C9E-42A6-BC1C-491CDF0A7A44}" type="pres">
      <dgm:prSet presAssocID="{9BF620C6-505D-4513-A436-A0DD0AD1DBEF}" presName="pillar1" presStyleLbl="node1" presStyleIdx="0" presStyleCnt="3">
        <dgm:presLayoutVars>
          <dgm:bulletEnabled val="1"/>
        </dgm:presLayoutVars>
      </dgm:prSet>
      <dgm:spPr/>
    </dgm:pt>
    <dgm:pt modelId="{C841C5B7-7483-46E7-8FC8-5DBD406FD40E}" type="pres">
      <dgm:prSet presAssocID="{179DDBDB-E0D5-4440-A506-428136C46868}" presName="pillarX" presStyleLbl="node1" presStyleIdx="1" presStyleCnt="3">
        <dgm:presLayoutVars>
          <dgm:bulletEnabled val="1"/>
        </dgm:presLayoutVars>
      </dgm:prSet>
      <dgm:spPr/>
    </dgm:pt>
    <dgm:pt modelId="{71125A13-EB72-4757-972F-EFBF2D0DC2DE}" type="pres">
      <dgm:prSet presAssocID="{BF59E411-D8D0-46D3-B21C-3D9FF11BA5FE}" presName="pillarX" presStyleLbl="node1" presStyleIdx="2" presStyleCnt="3">
        <dgm:presLayoutVars>
          <dgm:bulletEnabled val="1"/>
        </dgm:presLayoutVars>
      </dgm:prSet>
      <dgm:spPr/>
    </dgm:pt>
    <dgm:pt modelId="{14F51CDE-CAD2-460A-A80B-4F455B8F1786}" type="pres">
      <dgm:prSet presAssocID="{9BF620C6-505D-4513-A436-A0DD0AD1DBEF}" presName="base" presStyleLbl="dkBgShp" presStyleIdx="1" presStyleCnt="2"/>
      <dgm:spPr/>
    </dgm:pt>
  </dgm:ptLst>
  <dgm:cxnLst>
    <dgm:cxn modelId="{FA66F312-9F05-4644-9588-50B27ECE816C}" type="presOf" srcId="{C37F6613-D619-41B2-9007-7DE828AC8BD7}" destId="{199FF466-1C9E-42A6-BC1C-491CDF0A7A44}" srcOrd="0" destOrd="0" presId="urn:microsoft.com/office/officeart/2005/8/layout/hList3"/>
    <dgm:cxn modelId="{BD9CEA1D-6C37-4276-94EE-7698503967E7}" srcId="{9BF620C6-505D-4513-A436-A0DD0AD1DBEF}" destId="{BF59E411-D8D0-46D3-B21C-3D9FF11BA5FE}" srcOrd="2" destOrd="0" parTransId="{4D26268A-4503-4BFB-BBB5-86E3042471C6}" sibTransId="{4D93FC04-5AFD-4515-8A28-98D09E839585}"/>
    <dgm:cxn modelId="{EE156431-3A90-40BC-93B3-9BAD41A824F9}" type="presOf" srcId="{179DDBDB-E0D5-4440-A506-428136C46868}" destId="{C841C5B7-7483-46E7-8FC8-5DBD406FD40E}" srcOrd="0" destOrd="0" presId="urn:microsoft.com/office/officeart/2005/8/layout/hList3"/>
    <dgm:cxn modelId="{C7BB385E-D6B7-492A-9011-6568A16B895E}" srcId="{26C1DDC2-9356-4203-81C4-DA6ACBD913DA}" destId="{9BF620C6-505D-4513-A436-A0DD0AD1DBEF}" srcOrd="0" destOrd="0" parTransId="{15AF03DA-D5E5-41AB-BA07-0BB935B82022}" sibTransId="{5B61F57E-76FC-49AF-BCC8-83EA3D00BD55}"/>
    <dgm:cxn modelId="{3947A988-B2D5-4872-9D7F-CEA738049C5C}" srcId="{9BF620C6-505D-4513-A436-A0DD0AD1DBEF}" destId="{179DDBDB-E0D5-4440-A506-428136C46868}" srcOrd="1" destOrd="0" parTransId="{C5096064-5409-4143-9EED-0966D2DF899D}" sibTransId="{C440B36D-F433-4750-96C6-8ED2853C41B7}"/>
    <dgm:cxn modelId="{365D598B-7DBB-4369-91A0-FB17041B5C3A}" type="presOf" srcId="{BF59E411-D8D0-46D3-B21C-3D9FF11BA5FE}" destId="{71125A13-EB72-4757-972F-EFBF2D0DC2DE}" srcOrd="0" destOrd="0" presId="urn:microsoft.com/office/officeart/2005/8/layout/hList3"/>
    <dgm:cxn modelId="{F89C519A-D184-4AC3-AAD1-3B8D6163EB46}" type="presOf" srcId="{26C1DDC2-9356-4203-81C4-DA6ACBD913DA}" destId="{3FE59073-AAEB-4E30-BBF6-8BFEC7F0B177}" srcOrd="0" destOrd="0" presId="urn:microsoft.com/office/officeart/2005/8/layout/hList3"/>
    <dgm:cxn modelId="{914552D7-C05A-4D76-82D7-9A3B465C9840}" type="presOf" srcId="{9BF620C6-505D-4513-A436-A0DD0AD1DBEF}" destId="{CC71C89E-F7DA-4C12-8133-BA9E62E91D41}" srcOrd="0" destOrd="0" presId="urn:microsoft.com/office/officeart/2005/8/layout/hList3"/>
    <dgm:cxn modelId="{04B4B4FB-D9B9-4F44-B01F-8988249C5D23}" srcId="{9BF620C6-505D-4513-A436-A0DD0AD1DBEF}" destId="{C37F6613-D619-41B2-9007-7DE828AC8BD7}" srcOrd="0" destOrd="0" parTransId="{077613C1-551B-453F-96B9-C318FDBC1AC4}" sibTransId="{C599E6C2-FAEA-4719-B215-45FA545DD23D}"/>
    <dgm:cxn modelId="{E8195BDC-83DF-45FD-BFF2-91085BBF9561}" type="presParOf" srcId="{3FE59073-AAEB-4E30-BBF6-8BFEC7F0B177}" destId="{CC71C89E-F7DA-4C12-8133-BA9E62E91D41}" srcOrd="0" destOrd="0" presId="urn:microsoft.com/office/officeart/2005/8/layout/hList3"/>
    <dgm:cxn modelId="{D2D758CA-BD1C-454F-AB97-E798A7A80BDC}" type="presParOf" srcId="{3FE59073-AAEB-4E30-BBF6-8BFEC7F0B177}" destId="{30220C37-C368-4505-9071-9FD1E80D32DF}" srcOrd="1" destOrd="0" presId="urn:microsoft.com/office/officeart/2005/8/layout/hList3"/>
    <dgm:cxn modelId="{4C747A91-7F7A-46ED-8053-511ABCCF9C30}" type="presParOf" srcId="{30220C37-C368-4505-9071-9FD1E80D32DF}" destId="{199FF466-1C9E-42A6-BC1C-491CDF0A7A44}" srcOrd="0" destOrd="0" presId="urn:microsoft.com/office/officeart/2005/8/layout/hList3"/>
    <dgm:cxn modelId="{0B0A9AF1-EA01-45FF-B563-CB460C13EB26}" type="presParOf" srcId="{30220C37-C368-4505-9071-9FD1E80D32DF}" destId="{C841C5B7-7483-46E7-8FC8-5DBD406FD40E}" srcOrd="1" destOrd="0" presId="urn:microsoft.com/office/officeart/2005/8/layout/hList3"/>
    <dgm:cxn modelId="{2FB0D76B-D148-47AE-A767-F594E7207488}" type="presParOf" srcId="{30220C37-C368-4505-9071-9FD1E80D32DF}" destId="{71125A13-EB72-4757-972F-EFBF2D0DC2DE}" srcOrd="2" destOrd="0" presId="urn:microsoft.com/office/officeart/2005/8/layout/hList3"/>
    <dgm:cxn modelId="{61A9E8CD-60D0-4885-B8AE-20F53AC48CA1}" type="presParOf" srcId="{3FE59073-AAEB-4E30-BBF6-8BFEC7F0B177}" destId="{14F51CDE-CAD2-460A-A80B-4F455B8F1786}"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36F681-AAC0-4DD1-8D3E-9817CBEAC222}"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5E0BC988-3901-413B-BC39-907775893E3D}">
      <dgm:prSet/>
      <dgm:spPr/>
      <dgm:t>
        <a:bodyPr/>
        <a:lstStyle/>
        <a:p>
          <a:r>
            <a:rPr lang="en-US" dirty="0"/>
            <a:t>Contact local authorities</a:t>
          </a:r>
        </a:p>
      </dgm:t>
    </dgm:pt>
    <dgm:pt modelId="{4AF0AB1F-64E6-4D3D-8249-EBD220EBB992}" type="parTrans" cxnId="{9552B648-5D4B-4AAB-AEDB-CF8A1D79AD49}">
      <dgm:prSet/>
      <dgm:spPr/>
      <dgm:t>
        <a:bodyPr/>
        <a:lstStyle/>
        <a:p>
          <a:endParaRPr lang="en-US"/>
        </a:p>
      </dgm:t>
    </dgm:pt>
    <dgm:pt modelId="{736C6BB2-54B7-48C2-AE76-2BF35F40940C}" type="sibTrans" cxnId="{9552B648-5D4B-4AAB-AEDB-CF8A1D79AD49}">
      <dgm:prSet/>
      <dgm:spPr/>
      <dgm:t>
        <a:bodyPr/>
        <a:lstStyle/>
        <a:p>
          <a:endParaRPr lang="en-US"/>
        </a:p>
      </dgm:t>
    </dgm:pt>
    <dgm:pt modelId="{05A8A615-B2C5-463B-BF73-485E777F1F16}">
      <dgm:prSet/>
      <dgm:spPr/>
      <dgm:t>
        <a:bodyPr/>
        <a:lstStyle/>
        <a:p>
          <a:r>
            <a:rPr lang="en-US" dirty="0"/>
            <a:t>Locate selected households</a:t>
          </a:r>
        </a:p>
      </dgm:t>
    </dgm:pt>
    <dgm:pt modelId="{230DC824-5459-4B06-B84D-46D1864FEF4C}" type="parTrans" cxnId="{EFC1C0AA-FD12-4F55-B8D7-15FA42BCC804}">
      <dgm:prSet/>
      <dgm:spPr/>
      <dgm:t>
        <a:bodyPr/>
        <a:lstStyle/>
        <a:p>
          <a:endParaRPr lang="en-US"/>
        </a:p>
      </dgm:t>
    </dgm:pt>
    <dgm:pt modelId="{E06A4A46-33AC-4F4C-B11F-85E4CAFDC6A8}" type="sibTrans" cxnId="{EFC1C0AA-FD12-4F55-B8D7-15FA42BCC804}">
      <dgm:prSet/>
      <dgm:spPr/>
      <dgm:t>
        <a:bodyPr/>
        <a:lstStyle/>
        <a:p>
          <a:endParaRPr lang="en-US"/>
        </a:p>
      </dgm:t>
    </dgm:pt>
    <dgm:pt modelId="{8E93CD5F-D3B4-4E4A-8B34-137C2ADD44B0}">
      <dgm:prSet/>
      <dgm:spPr/>
      <dgm:t>
        <a:bodyPr/>
        <a:lstStyle/>
        <a:p>
          <a:r>
            <a:rPr lang="en-US" dirty="0"/>
            <a:t>Assign interviews</a:t>
          </a:r>
        </a:p>
      </dgm:t>
    </dgm:pt>
    <dgm:pt modelId="{47984E01-1BB4-4A85-B860-431CEE07A93F}" type="parTrans" cxnId="{079E1A8C-1993-4E51-A9A7-89D2DC0AD516}">
      <dgm:prSet/>
      <dgm:spPr/>
      <dgm:t>
        <a:bodyPr/>
        <a:lstStyle/>
        <a:p>
          <a:endParaRPr lang="en-US"/>
        </a:p>
      </dgm:t>
    </dgm:pt>
    <dgm:pt modelId="{2C3DB16A-1C0B-43F0-BBD8-00EF3D50722D}" type="sibTrans" cxnId="{079E1A8C-1993-4E51-A9A7-89D2DC0AD516}">
      <dgm:prSet/>
      <dgm:spPr/>
      <dgm:t>
        <a:bodyPr/>
        <a:lstStyle/>
        <a:p>
          <a:endParaRPr lang="en-US"/>
        </a:p>
      </dgm:t>
    </dgm:pt>
    <dgm:pt modelId="{3AE17EBA-CCB9-4768-8461-C9B402C25715}">
      <dgm:prSet/>
      <dgm:spPr/>
      <dgm:t>
        <a:bodyPr/>
        <a:lstStyle/>
        <a:p>
          <a:r>
            <a:rPr lang="en-US" dirty="0"/>
            <a:t>Monitor completion of assignments</a:t>
          </a:r>
        </a:p>
      </dgm:t>
    </dgm:pt>
    <dgm:pt modelId="{3F8D4B41-0451-4F53-9D22-25B753A3DB15}" type="parTrans" cxnId="{8F184F43-5D72-4C02-B782-B07BF80BF052}">
      <dgm:prSet/>
      <dgm:spPr/>
      <dgm:t>
        <a:bodyPr/>
        <a:lstStyle/>
        <a:p>
          <a:endParaRPr lang="en-US"/>
        </a:p>
      </dgm:t>
    </dgm:pt>
    <dgm:pt modelId="{D0D710CF-B459-46D7-8731-04293CB2082B}" type="sibTrans" cxnId="{8F184F43-5D72-4C02-B782-B07BF80BF052}">
      <dgm:prSet/>
      <dgm:spPr/>
      <dgm:t>
        <a:bodyPr/>
        <a:lstStyle/>
        <a:p>
          <a:endParaRPr lang="en-US"/>
        </a:p>
      </dgm:t>
    </dgm:pt>
    <dgm:pt modelId="{C9284C25-FEF5-4021-824B-B66C4B95E0B6}">
      <dgm:prSet/>
      <dgm:spPr/>
      <dgm:t>
        <a:bodyPr/>
        <a:lstStyle/>
        <a:p>
          <a:r>
            <a:rPr lang="en-US" dirty="0"/>
            <a:t>Reduce non-response</a:t>
          </a:r>
        </a:p>
      </dgm:t>
    </dgm:pt>
    <dgm:pt modelId="{685DF1A8-2976-4746-8611-3790846CF7D4}" type="parTrans" cxnId="{AB384A31-39AC-4246-9E2C-387EA1976ACE}">
      <dgm:prSet/>
      <dgm:spPr/>
      <dgm:t>
        <a:bodyPr/>
        <a:lstStyle/>
        <a:p>
          <a:endParaRPr lang="en-US"/>
        </a:p>
      </dgm:t>
    </dgm:pt>
    <dgm:pt modelId="{7C3DE284-6CFC-4E40-9D08-BA48539845F5}" type="sibTrans" cxnId="{AB384A31-39AC-4246-9E2C-387EA1976ACE}">
      <dgm:prSet/>
      <dgm:spPr/>
      <dgm:t>
        <a:bodyPr/>
        <a:lstStyle/>
        <a:p>
          <a:endParaRPr lang="en-US"/>
        </a:p>
      </dgm:t>
    </dgm:pt>
    <dgm:pt modelId="{B2EF6972-FAEF-4367-B484-6E3D91BD03F7}">
      <dgm:prSet/>
      <dgm:spPr/>
      <dgm:t>
        <a:bodyPr/>
        <a:lstStyle/>
        <a:p>
          <a:r>
            <a:rPr lang="en-US" dirty="0"/>
            <a:t>Monitor and support interviewer performance</a:t>
          </a:r>
        </a:p>
      </dgm:t>
    </dgm:pt>
    <dgm:pt modelId="{3948CC68-0F8D-4891-A830-B210ECDBB06C}" type="parTrans" cxnId="{6BB11F86-A1AF-41CB-B06A-85E8B9D45041}">
      <dgm:prSet/>
      <dgm:spPr/>
      <dgm:t>
        <a:bodyPr/>
        <a:lstStyle/>
        <a:p>
          <a:endParaRPr lang="en-US"/>
        </a:p>
      </dgm:t>
    </dgm:pt>
    <dgm:pt modelId="{4D9EFC03-B264-4316-B302-6C235914C9C1}" type="sibTrans" cxnId="{6BB11F86-A1AF-41CB-B06A-85E8B9D45041}">
      <dgm:prSet/>
      <dgm:spPr/>
      <dgm:t>
        <a:bodyPr/>
        <a:lstStyle/>
        <a:p>
          <a:endParaRPr lang="en-US"/>
        </a:p>
      </dgm:t>
    </dgm:pt>
    <dgm:pt modelId="{8E917617-8E00-4945-B48A-0455BA823140}">
      <dgm:prSet/>
      <dgm:spPr/>
      <dgm:t>
        <a:bodyPr/>
        <a:lstStyle/>
        <a:p>
          <a:r>
            <a:rPr lang="en-US" dirty="0"/>
            <a:t>Maintain interviewer motivation and morale</a:t>
          </a:r>
        </a:p>
      </dgm:t>
    </dgm:pt>
    <dgm:pt modelId="{2D1135F1-3A18-47B7-8660-DBE9B52DD1BD}" type="parTrans" cxnId="{DAA71BED-EFCC-4AC7-B059-D69DD1D2F80D}">
      <dgm:prSet/>
      <dgm:spPr/>
      <dgm:t>
        <a:bodyPr/>
        <a:lstStyle/>
        <a:p>
          <a:endParaRPr lang="en-US"/>
        </a:p>
      </dgm:t>
    </dgm:pt>
    <dgm:pt modelId="{2088A0BE-BD2D-41D8-9244-069CDFC8F9B8}" type="sibTrans" cxnId="{DAA71BED-EFCC-4AC7-B059-D69DD1D2F80D}">
      <dgm:prSet/>
      <dgm:spPr/>
      <dgm:t>
        <a:bodyPr/>
        <a:lstStyle/>
        <a:p>
          <a:endParaRPr lang="en-US"/>
        </a:p>
      </dgm:t>
    </dgm:pt>
    <dgm:pt modelId="{1714A463-2D13-4209-89BB-94C22D8DE352}">
      <dgm:prSet/>
      <dgm:spPr/>
      <dgm:t>
        <a:bodyPr/>
        <a:lstStyle/>
        <a:p>
          <a:r>
            <a:rPr lang="en-US" dirty="0"/>
            <a:t>Finalize work in cluster</a:t>
          </a:r>
        </a:p>
      </dgm:t>
    </dgm:pt>
    <dgm:pt modelId="{449303F0-20AC-4480-8755-05A410A4A750}" type="parTrans" cxnId="{47C1A99E-29CF-48BF-BE06-0502B3B4537D}">
      <dgm:prSet/>
      <dgm:spPr/>
      <dgm:t>
        <a:bodyPr/>
        <a:lstStyle/>
        <a:p>
          <a:endParaRPr lang="en-US"/>
        </a:p>
      </dgm:t>
    </dgm:pt>
    <dgm:pt modelId="{D515D7AE-DAD1-4EA8-A490-0CD4227791BC}" type="sibTrans" cxnId="{47C1A99E-29CF-48BF-BE06-0502B3B4537D}">
      <dgm:prSet/>
      <dgm:spPr/>
      <dgm:t>
        <a:bodyPr/>
        <a:lstStyle/>
        <a:p>
          <a:endParaRPr lang="en-US"/>
        </a:p>
      </dgm:t>
    </dgm:pt>
    <dgm:pt modelId="{B495EAAA-C4EC-45D9-8453-BFF07E68D360}" type="pres">
      <dgm:prSet presAssocID="{0536F681-AAC0-4DD1-8D3E-9817CBEAC222}" presName="linear" presStyleCnt="0">
        <dgm:presLayoutVars>
          <dgm:animLvl val="lvl"/>
          <dgm:resizeHandles val="exact"/>
        </dgm:presLayoutVars>
      </dgm:prSet>
      <dgm:spPr/>
    </dgm:pt>
    <dgm:pt modelId="{699CAEA0-D274-4595-B945-ED3AA3DD7CA7}" type="pres">
      <dgm:prSet presAssocID="{5E0BC988-3901-413B-BC39-907775893E3D}" presName="parentText" presStyleLbl="node1" presStyleIdx="0" presStyleCnt="8">
        <dgm:presLayoutVars>
          <dgm:chMax val="0"/>
          <dgm:bulletEnabled val="1"/>
        </dgm:presLayoutVars>
      </dgm:prSet>
      <dgm:spPr/>
    </dgm:pt>
    <dgm:pt modelId="{88219A7D-B742-4317-9525-A954F3AF1B34}" type="pres">
      <dgm:prSet presAssocID="{736C6BB2-54B7-48C2-AE76-2BF35F40940C}" presName="spacer" presStyleCnt="0"/>
      <dgm:spPr/>
    </dgm:pt>
    <dgm:pt modelId="{3B75C83D-2DE1-47EB-9A92-C62A654D62F3}" type="pres">
      <dgm:prSet presAssocID="{05A8A615-B2C5-463B-BF73-485E777F1F16}" presName="parentText" presStyleLbl="node1" presStyleIdx="1" presStyleCnt="8">
        <dgm:presLayoutVars>
          <dgm:chMax val="0"/>
          <dgm:bulletEnabled val="1"/>
        </dgm:presLayoutVars>
      </dgm:prSet>
      <dgm:spPr/>
    </dgm:pt>
    <dgm:pt modelId="{4745C24C-0C5A-4EA5-A3F7-4EEB47417A0B}" type="pres">
      <dgm:prSet presAssocID="{E06A4A46-33AC-4F4C-B11F-85E4CAFDC6A8}" presName="spacer" presStyleCnt="0"/>
      <dgm:spPr/>
    </dgm:pt>
    <dgm:pt modelId="{DEBF3D75-212F-4009-815D-7ECEF6A1ADE5}" type="pres">
      <dgm:prSet presAssocID="{8E93CD5F-D3B4-4E4A-8B34-137C2ADD44B0}" presName="parentText" presStyleLbl="node1" presStyleIdx="2" presStyleCnt="8">
        <dgm:presLayoutVars>
          <dgm:chMax val="0"/>
          <dgm:bulletEnabled val="1"/>
        </dgm:presLayoutVars>
      </dgm:prSet>
      <dgm:spPr/>
    </dgm:pt>
    <dgm:pt modelId="{FA39BB39-9AAA-4CD9-9075-D6A09BD45F2A}" type="pres">
      <dgm:prSet presAssocID="{2C3DB16A-1C0B-43F0-BBD8-00EF3D50722D}" presName="spacer" presStyleCnt="0"/>
      <dgm:spPr/>
    </dgm:pt>
    <dgm:pt modelId="{4221EC7C-2568-49C9-8F68-0409C32FA75B}" type="pres">
      <dgm:prSet presAssocID="{3AE17EBA-CCB9-4768-8461-C9B402C25715}" presName="parentText" presStyleLbl="node1" presStyleIdx="3" presStyleCnt="8">
        <dgm:presLayoutVars>
          <dgm:chMax val="0"/>
          <dgm:bulletEnabled val="1"/>
        </dgm:presLayoutVars>
      </dgm:prSet>
      <dgm:spPr/>
    </dgm:pt>
    <dgm:pt modelId="{318D1DCA-FC99-493E-A0FE-1582E767036A}" type="pres">
      <dgm:prSet presAssocID="{D0D710CF-B459-46D7-8731-04293CB2082B}" presName="spacer" presStyleCnt="0"/>
      <dgm:spPr/>
    </dgm:pt>
    <dgm:pt modelId="{1DE20F65-4127-494F-AE83-9EDF0F4E51F1}" type="pres">
      <dgm:prSet presAssocID="{C9284C25-FEF5-4021-824B-B66C4B95E0B6}" presName="parentText" presStyleLbl="node1" presStyleIdx="4" presStyleCnt="8">
        <dgm:presLayoutVars>
          <dgm:chMax val="0"/>
          <dgm:bulletEnabled val="1"/>
        </dgm:presLayoutVars>
      </dgm:prSet>
      <dgm:spPr/>
    </dgm:pt>
    <dgm:pt modelId="{BEC9A21D-E5F0-47D4-AAE9-399C0602258E}" type="pres">
      <dgm:prSet presAssocID="{7C3DE284-6CFC-4E40-9D08-BA48539845F5}" presName="spacer" presStyleCnt="0"/>
      <dgm:spPr/>
    </dgm:pt>
    <dgm:pt modelId="{B14F957D-2C1A-4A60-A22C-497CC62A9F0C}" type="pres">
      <dgm:prSet presAssocID="{B2EF6972-FAEF-4367-B484-6E3D91BD03F7}" presName="parentText" presStyleLbl="node1" presStyleIdx="5" presStyleCnt="8">
        <dgm:presLayoutVars>
          <dgm:chMax val="0"/>
          <dgm:bulletEnabled val="1"/>
        </dgm:presLayoutVars>
      </dgm:prSet>
      <dgm:spPr/>
    </dgm:pt>
    <dgm:pt modelId="{93C5527C-A827-4419-B42E-7B0D26040E2E}" type="pres">
      <dgm:prSet presAssocID="{4D9EFC03-B264-4316-B302-6C235914C9C1}" presName="spacer" presStyleCnt="0"/>
      <dgm:spPr/>
    </dgm:pt>
    <dgm:pt modelId="{5EA7EEE0-3E23-4295-9FDE-C22DD322E441}" type="pres">
      <dgm:prSet presAssocID="{8E917617-8E00-4945-B48A-0455BA823140}" presName="parentText" presStyleLbl="node1" presStyleIdx="6" presStyleCnt="8">
        <dgm:presLayoutVars>
          <dgm:chMax val="0"/>
          <dgm:bulletEnabled val="1"/>
        </dgm:presLayoutVars>
      </dgm:prSet>
      <dgm:spPr/>
    </dgm:pt>
    <dgm:pt modelId="{CBD5D975-09D0-4FF0-9779-6C8A7ABEDD1B}" type="pres">
      <dgm:prSet presAssocID="{2088A0BE-BD2D-41D8-9244-069CDFC8F9B8}" presName="spacer" presStyleCnt="0"/>
      <dgm:spPr/>
    </dgm:pt>
    <dgm:pt modelId="{A8E01BA8-63DA-4583-9259-BB3BF5BA1EFE}" type="pres">
      <dgm:prSet presAssocID="{1714A463-2D13-4209-89BB-94C22D8DE352}" presName="parentText" presStyleLbl="node1" presStyleIdx="7" presStyleCnt="8">
        <dgm:presLayoutVars>
          <dgm:chMax val="0"/>
          <dgm:bulletEnabled val="1"/>
        </dgm:presLayoutVars>
      </dgm:prSet>
      <dgm:spPr/>
    </dgm:pt>
  </dgm:ptLst>
  <dgm:cxnLst>
    <dgm:cxn modelId="{A0585D0A-9184-43A6-A4A7-5D6A88EBDF9C}" type="presOf" srcId="{8E917617-8E00-4945-B48A-0455BA823140}" destId="{5EA7EEE0-3E23-4295-9FDE-C22DD322E441}" srcOrd="0" destOrd="0" presId="urn:microsoft.com/office/officeart/2005/8/layout/vList2"/>
    <dgm:cxn modelId="{7936F21D-174D-464C-8535-53C13A63BBCA}" type="presOf" srcId="{3AE17EBA-CCB9-4768-8461-C9B402C25715}" destId="{4221EC7C-2568-49C9-8F68-0409C32FA75B}" srcOrd="0" destOrd="0" presId="urn:microsoft.com/office/officeart/2005/8/layout/vList2"/>
    <dgm:cxn modelId="{9AFFCB29-B261-4D45-9B87-845B0C109F03}" type="presOf" srcId="{5E0BC988-3901-413B-BC39-907775893E3D}" destId="{699CAEA0-D274-4595-B945-ED3AA3DD7CA7}" srcOrd="0" destOrd="0" presId="urn:microsoft.com/office/officeart/2005/8/layout/vList2"/>
    <dgm:cxn modelId="{36A20D2E-BA0B-4821-B601-820B53897FC1}" type="presOf" srcId="{1714A463-2D13-4209-89BB-94C22D8DE352}" destId="{A8E01BA8-63DA-4583-9259-BB3BF5BA1EFE}" srcOrd="0" destOrd="0" presId="urn:microsoft.com/office/officeart/2005/8/layout/vList2"/>
    <dgm:cxn modelId="{AB384A31-39AC-4246-9E2C-387EA1976ACE}" srcId="{0536F681-AAC0-4DD1-8D3E-9817CBEAC222}" destId="{C9284C25-FEF5-4021-824B-B66C4B95E0B6}" srcOrd="4" destOrd="0" parTransId="{685DF1A8-2976-4746-8611-3790846CF7D4}" sibTransId="{7C3DE284-6CFC-4E40-9D08-BA48539845F5}"/>
    <dgm:cxn modelId="{1E012C34-5B5A-471A-B3F8-97B01917778C}" type="presOf" srcId="{8E93CD5F-D3B4-4E4A-8B34-137C2ADD44B0}" destId="{DEBF3D75-212F-4009-815D-7ECEF6A1ADE5}" srcOrd="0" destOrd="0" presId="urn:microsoft.com/office/officeart/2005/8/layout/vList2"/>
    <dgm:cxn modelId="{7CE8F63D-74DC-4D85-B0D1-5F0770BEC147}" type="presOf" srcId="{C9284C25-FEF5-4021-824B-B66C4B95E0B6}" destId="{1DE20F65-4127-494F-AE83-9EDF0F4E51F1}" srcOrd="0" destOrd="0" presId="urn:microsoft.com/office/officeart/2005/8/layout/vList2"/>
    <dgm:cxn modelId="{6401BD3F-D6DD-45FB-848C-245BC105087F}" type="presOf" srcId="{05A8A615-B2C5-463B-BF73-485E777F1F16}" destId="{3B75C83D-2DE1-47EB-9A92-C62A654D62F3}" srcOrd="0" destOrd="0" presId="urn:microsoft.com/office/officeart/2005/8/layout/vList2"/>
    <dgm:cxn modelId="{8F184F43-5D72-4C02-B782-B07BF80BF052}" srcId="{0536F681-AAC0-4DD1-8D3E-9817CBEAC222}" destId="{3AE17EBA-CCB9-4768-8461-C9B402C25715}" srcOrd="3" destOrd="0" parTransId="{3F8D4B41-0451-4F53-9D22-25B753A3DB15}" sibTransId="{D0D710CF-B459-46D7-8731-04293CB2082B}"/>
    <dgm:cxn modelId="{9552B648-5D4B-4AAB-AEDB-CF8A1D79AD49}" srcId="{0536F681-AAC0-4DD1-8D3E-9817CBEAC222}" destId="{5E0BC988-3901-413B-BC39-907775893E3D}" srcOrd="0" destOrd="0" parTransId="{4AF0AB1F-64E6-4D3D-8249-EBD220EBB992}" sibTransId="{736C6BB2-54B7-48C2-AE76-2BF35F40940C}"/>
    <dgm:cxn modelId="{9438BD50-740D-43B7-92F7-F9E8498DC49D}" type="presOf" srcId="{B2EF6972-FAEF-4367-B484-6E3D91BD03F7}" destId="{B14F957D-2C1A-4A60-A22C-497CC62A9F0C}" srcOrd="0" destOrd="0" presId="urn:microsoft.com/office/officeart/2005/8/layout/vList2"/>
    <dgm:cxn modelId="{6BB11F86-A1AF-41CB-B06A-85E8B9D45041}" srcId="{0536F681-AAC0-4DD1-8D3E-9817CBEAC222}" destId="{B2EF6972-FAEF-4367-B484-6E3D91BD03F7}" srcOrd="5" destOrd="0" parTransId="{3948CC68-0F8D-4891-A830-B210ECDBB06C}" sibTransId="{4D9EFC03-B264-4316-B302-6C235914C9C1}"/>
    <dgm:cxn modelId="{816B7C8B-7412-4BF5-BCEE-5EC2751ECAF6}" type="presOf" srcId="{0536F681-AAC0-4DD1-8D3E-9817CBEAC222}" destId="{B495EAAA-C4EC-45D9-8453-BFF07E68D360}" srcOrd="0" destOrd="0" presId="urn:microsoft.com/office/officeart/2005/8/layout/vList2"/>
    <dgm:cxn modelId="{079E1A8C-1993-4E51-A9A7-89D2DC0AD516}" srcId="{0536F681-AAC0-4DD1-8D3E-9817CBEAC222}" destId="{8E93CD5F-D3B4-4E4A-8B34-137C2ADD44B0}" srcOrd="2" destOrd="0" parTransId="{47984E01-1BB4-4A85-B860-431CEE07A93F}" sibTransId="{2C3DB16A-1C0B-43F0-BBD8-00EF3D50722D}"/>
    <dgm:cxn modelId="{47C1A99E-29CF-48BF-BE06-0502B3B4537D}" srcId="{0536F681-AAC0-4DD1-8D3E-9817CBEAC222}" destId="{1714A463-2D13-4209-89BB-94C22D8DE352}" srcOrd="7" destOrd="0" parTransId="{449303F0-20AC-4480-8755-05A410A4A750}" sibTransId="{D515D7AE-DAD1-4EA8-A490-0CD4227791BC}"/>
    <dgm:cxn modelId="{EFC1C0AA-FD12-4F55-B8D7-15FA42BCC804}" srcId="{0536F681-AAC0-4DD1-8D3E-9817CBEAC222}" destId="{05A8A615-B2C5-463B-BF73-485E777F1F16}" srcOrd="1" destOrd="0" parTransId="{230DC824-5459-4B06-B84D-46D1864FEF4C}" sibTransId="{E06A4A46-33AC-4F4C-B11F-85E4CAFDC6A8}"/>
    <dgm:cxn modelId="{DAA71BED-EFCC-4AC7-B059-D69DD1D2F80D}" srcId="{0536F681-AAC0-4DD1-8D3E-9817CBEAC222}" destId="{8E917617-8E00-4945-B48A-0455BA823140}" srcOrd="6" destOrd="0" parTransId="{2D1135F1-3A18-47B7-8660-DBE9B52DD1BD}" sibTransId="{2088A0BE-BD2D-41D8-9244-069CDFC8F9B8}"/>
    <dgm:cxn modelId="{18EEBD15-01F7-45A6-8643-DB97345FBC52}" type="presParOf" srcId="{B495EAAA-C4EC-45D9-8453-BFF07E68D360}" destId="{699CAEA0-D274-4595-B945-ED3AA3DD7CA7}" srcOrd="0" destOrd="0" presId="urn:microsoft.com/office/officeart/2005/8/layout/vList2"/>
    <dgm:cxn modelId="{78FEAB91-6D2E-4C06-81B0-BF5295FA4D10}" type="presParOf" srcId="{B495EAAA-C4EC-45D9-8453-BFF07E68D360}" destId="{88219A7D-B742-4317-9525-A954F3AF1B34}" srcOrd="1" destOrd="0" presId="urn:microsoft.com/office/officeart/2005/8/layout/vList2"/>
    <dgm:cxn modelId="{C6B2DB58-EA13-4443-BC1A-091D3795DABF}" type="presParOf" srcId="{B495EAAA-C4EC-45D9-8453-BFF07E68D360}" destId="{3B75C83D-2DE1-47EB-9A92-C62A654D62F3}" srcOrd="2" destOrd="0" presId="urn:microsoft.com/office/officeart/2005/8/layout/vList2"/>
    <dgm:cxn modelId="{8F3BF9EF-1EDE-4EB6-B376-CD40668B6EE9}" type="presParOf" srcId="{B495EAAA-C4EC-45D9-8453-BFF07E68D360}" destId="{4745C24C-0C5A-4EA5-A3F7-4EEB47417A0B}" srcOrd="3" destOrd="0" presId="urn:microsoft.com/office/officeart/2005/8/layout/vList2"/>
    <dgm:cxn modelId="{2D565E9F-F232-41C5-8246-145D86D53497}" type="presParOf" srcId="{B495EAAA-C4EC-45D9-8453-BFF07E68D360}" destId="{DEBF3D75-212F-4009-815D-7ECEF6A1ADE5}" srcOrd="4" destOrd="0" presId="urn:microsoft.com/office/officeart/2005/8/layout/vList2"/>
    <dgm:cxn modelId="{3C81747B-3F1D-4408-8094-31D47BF7BB1A}" type="presParOf" srcId="{B495EAAA-C4EC-45D9-8453-BFF07E68D360}" destId="{FA39BB39-9AAA-4CD9-9075-D6A09BD45F2A}" srcOrd="5" destOrd="0" presId="urn:microsoft.com/office/officeart/2005/8/layout/vList2"/>
    <dgm:cxn modelId="{5E6F8D38-CA06-42DF-BCCE-3B8ADFB7F66F}" type="presParOf" srcId="{B495EAAA-C4EC-45D9-8453-BFF07E68D360}" destId="{4221EC7C-2568-49C9-8F68-0409C32FA75B}" srcOrd="6" destOrd="0" presId="urn:microsoft.com/office/officeart/2005/8/layout/vList2"/>
    <dgm:cxn modelId="{52018B29-62DC-4091-A390-46403AAB0F54}" type="presParOf" srcId="{B495EAAA-C4EC-45D9-8453-BFF07E68D360}" destId="{318D1DCA-FC99-493E-A0FE-1582E767036A}" srcOrd="7" destOrd="0" presId="urn:microsoft.com/office/officeart/2005/8/layout/vList2"/>
    <dgm:cxn modelId="{188737A0-A34F-4BA6-B919-B13312F72E82}" type="presParOf" srcId="{B495EAAA-C4EC-45D9-8453-BFF07E68D360}" destId="{1DE20F65-4127-494F-AE83-9EDF0F4E51F1}" srcOrd="8" destOrd="0" presId="urn:microsoft.com/office/officeart/2005/8/layout/vList2"/>
    <dgm:cxn modelId="{82209FBF-28C1-491B-BFAE-81E02B3549B6}" type="presParOf" srcId="{B495EAAA-C4EC-45D9-8453-BFF07E68D360}" destId="{BEC9A21D-E5F0-47D4-AAE9-399C0602258E}" srcOrd="9" destOrd="0" presId="urn:microsoft.com/office/officeart/2005/8/layout/vList2"/>
    <dgm:cxn modelId="{8DA5F9B9-7FD8-4109-9CB2-FF4355F5CCB1}" type="presParOf" srcId="{B495EAAA-C4EC-45D9-8453-BFF07E68D360}" destId="{B14F957D-2C1A-4A60-A22C-497CC62A9F0C}" srcOrd="10" destOrd="0" presId="urn:microsoft.com/office/officeart/2005/8/layout/vList2"/>
    <dgm:cxn modelId="{077616E2-4B96-458C-AB00-3346B9D34D79}" type="presParOf" srcId="{B495EAAA-C4EC-45D9-8453-BFF07E68D360}" destId="{93C5527C-A827-4419-B42E-7B0D26040E2E}" srcOrd="11" destOrd="0" presId="urn:microsoft.com/office/officeart/2005/8/layout/vList2"/>
    <dgm:cxn modelId="{3011DE18-A0DE-4333-99A9-BA6BE4B200BE}" type="presParOf" srcId="{B495EAAA-C4EC-45D9-8453-BFF07E68D360}" destId="{5EA7EEE0-3E23-4295-9FDE-C22DD322E441}" srcOrd="12" destOrd="0" presId="urn:microsoft.com/office/officeart/2005/8/layout/vList2"/>
    <dgm:cxn modelId="{785ED59B-97D2-4062-86D2-FAF387768D04}" type="presParOf" srcId="{B495EAAA-C4EC-45D9-8453-BFF07E68D360}" destId="{CBD5D975-09D0-4FF0-9779-6C8A7ABEDD1B}" srcOrd="13" destOrd="0" presId="urn:microsoft.com/office/officeart/2005/8/layout/vList2"/>
    <dgm:cxn modelId="{3D3DFB66-E8B5-4533-B4E2-27D4915F18C6}" type="presParOf" srcId="{B495EAAA-C4EC-45D9-8453-BFF07E68D360}" destId="{A8E01BA8-63DA-4583-9259-BB3BF5BA1EFE}"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18BDC98-EB54-46BF-98CC-0ACBDFFA9F9A}"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E614736F-AF1F-4537-A9BE-8192D00C0D2D}">
      <dgm:prSet custT="1"/>
      <dgm:spPr/>
      <dgm:t>
        <a:bodyPr/>
        <a:lstStyle/>
        <a:p>
          <a:r>
            <a:rPr lang="en-GB" sz="1600" b="1" i="1" dirty="0"/>
            <a:t>Interpreter</a:t>
          </a:r>
          <a:r>
            <a:rPr lang="en-GB" sz="1600" dirty="0"/>
            <a:t>, if no one on a nearby field team speaks the respondent’s native language</a:t>
          </a:r>
        </a:p>
      </dgm:t>
    </dgm:pt>
    <dgm:pt modelId="{33B81DB4-BC9E-445B-8B3A-3550EB457A1A}" type="parTrans" cxnId="{52E97E9E-4696-4DEF-BDB6-50BCF67EE2CE}">
      <dgm:prSet/>
      <dgm:spPr/>
      <dgm:t>
        <a:bodyPr/>
        <a:lstStyle/>
        <a:p>
          <a:endParaRPr lang="en-US" sz="1600"/>
        </a:p>
      </dgm:t>
    </dgm:pt>
    <dgm:pt modelId="{3C54AE6B-74E8-412E-999D-34A5F520214E}" type="sibTrans" cxnId="{52E97E9E-4696-4DEF-BDB6-50BCF67EE2CE}">
      <dgm:prSet/>
      <dgm:spPr/>
      <dgm:t>
        <a:bodyPr/>
        <a:lstStyle/>
        <a:p>
          <a:endParaRPr lang="en-US" sz="1600"/>
        </a:p>
      </dgm:t>
    </dgm:pt>
    <dgm:pt modelId="{D1BDC0EA-9237-4259-B5CF-5B140050B2BF}">
      <dgm:prSet custT="1"/>
      <dgm:spPr/>
      <dgm:t>
        <a:bodyPr/>
        <a:lstStyle/>
        <a:p>
          <a:r>
            <a:rPr lang="en-GB" sz="1600" b="1" i="1" dirty="0"/>
            <a:t>Interviewer on a nearby field team</a:t>
          </a:r>
          <a:r>
            <a:rPr lang="en-GB" sz="1600" dirty="0"/>
            <a:t>, if no one on the field team speaks the respondent’s native language</a:t>
          </a:r>
        </a:p>
      </dgm:t>
    </dgm:pt>
    <dgm:pt modelId="{4543174A-8F89-490C-AA49-AC69B6427016}" type="parTrans" cxnId="{6B5A5AE4-C753-4250-9E79-12ED98ED004D}">
      <dgm:prSet/>
      <dgm:spPr/>
      <dgm:t>
        <a:bodyPr/>
        <a:lstStyle/>
        <a:p>
          <a:endParaRPr lang="en-US" sz="1600"/>
        </a:p>
      </dgm:t>
    </dgm:pt>
    <dgm:pt modelId="{97AEC25C-87D5-455A-B8CE-E06E6B204001}" type="sibTrans" cxnId="{6B5A5AE4-C753-4250-9E79-12ED98ED004D}">
      <dgm:prSet/>
      <dgm:spPr/>
      <dgm:t>
        <a:bodyPr/>
        <a:lstStyle/>
        <a:p>
          <a:endParaRPr lang="en-US" sz="1600"/>
        </a:p>
      </dgm:t>
    </dgm:pt>
    <dgm:pt modelId="{18F00410-319B-4D78-A5F4-36B7A18F62EB}">
      <dgm:prSet custT="1"/>
      <dgm:spPr/>
      <dgm:t>
        <a:bodyPr/>
        <a:lstStyle/>
        <a:p>
          <a:r>
            <a:rPr lang="en-GB" sz="1600" b="1" i="1" dirty="0"/>
            <a:t>Another interviewer on the field team</a:t>
          </a:r>
          <a:r>
            <a:rPr lang="en-GB" sz="1600" dirty="0"/>
            <a:t>, if neither Interviewer A nor Interviewer B speaks the respondent’s native language</a:t>
          </a:r>
        </a:p>
      </dgm:t>
    </dgm:pt>
    <dgm:pt modelId="{CC216EF1-E6C3-46AC-BF26-69B63DA2CB15}" type="parTrans" cxnId="{52846CEF-E0E7-42BB-A162-DF824E155E4E}">
      <dgm:prSet/>
      <dgm:spPr/>
      <dgm:t>
        <a:bodyPr/>
        <a:lstStyle/>
        <a:p>
          <a:endParaRPr lang="en-US" sz="1600"/>
        </a:p>
      </dgm:t>
    </dgm:pt>
    <dgm:pt modelId="{5087615A-1F75-4138-B198-1AC91D1BBDD3}" type="sibTrans" cxnId="{52846CEF-E0E7-42BB-A162-DF824E155E4E}">
      <dgm:prSet/>
      <dgm:spPr/>
      <dgm:t>
        <a:bodyPr/>
        <a:lstStyle/>
        <a:p>
          <a:endParaRPr lang="en-US" sz="1600"/>
        </a:p>
      </dgm:t>
    </dgm:pt>
    <dgm:pt modelId="{528AFEEE-3F03-4BF6-8251-DF439DE54596}">
      <dgm:prSet custT="1"/>
      <dgm:spPr/>
      <dgm:t>
        <a:bodyPr/>
        <a:lstStyle/>
        <a:p>
          <a:r>
            <a:rPr lang="en-GB" sz="1600" b="1" i="1" dirty="0"/>
            <a:t>Interviewer B</a:t>
          </a:r>
          <a:r>
            <a:rPr lang="en-GB" sz="1600" dirty="0"/>
            <a:t>, if she speaks the respondent’s native language</a:t>
          </a:r>
        </a:p>
      </dgm:t>
    </dgm:pt>
    <dgm:pt modelId="{2EF64BF8-02F2-40FB-894F-5E0597041675}" type="parTrans" cxnId="{B9D19211-0AD3-42A8-BF59-1B5D85405B2F}">
      <dgm:prSet/>
      <dgm:spPr/>
      <dgm:t>
        <a:bodyPr/>
        <a:lstStyle/>
        <a:p>
          <a:endParaRPr lang="en-US" sz="1600"/>
        </a:p>
      </dgm:t>
    </dgm:pt>
    <dgm:pt modelId="{25587234-820E-4DD5-A483-3F9265CEE0C8}" type="sibTrans" cxnId="{B9D19211-0AD3-42A8-BF59-1B5D85405B2F}">
      <dgm:prSet/>
      <dgm:spPr/>
      <dgm:t>
        <a:bodyPr/>
        <a:lstStyle/>
        <a:p>
          <a:endParaRPr lang="en-US" sz="1600"/>
        </a:p>
      </dgm:t>
    </dgm:pt>
    <dgm:pt modelId="{D65FF5D3-8497-4952-A3A5-2163A91C90FF}" type="pres">
      <dgm:prSet presAssocID="{418BDC98-EB54-46BF-98CC-0ACBDFFA9F9A}" presName="linear" presStyleCnt="0">
        <dgm:presLayoutVars>
          <dgm:dir/>
          <dgm:animLvl val="lvl"/>
          <dgm:resizeHandles val="exact"/>
        </dgm:presLayoutVars>
      </dgm:prSet>
      <dgm:spPr/>
    </dgm:pt>
    <dgm:pt modelId="{F948D53E-A000-4E7A-9087-A4E6C7C9957A}" type="pres">
      <dgm:prSet presAssocID="{528AFEEE-3F03-4BF6-8251-DF439DE54596}" presName="parentLin" presStyleCnt="0"/>
      <dgm:spPr/>
    </dgm:pt>
    <dgm:pt modelId="{832D8CF9-95FC-45F1-9405-337C83521632}" type="pres">
      <dgm:prSet presAssocID="{528AFEEE-3F03-4BF6-8251-DF439DE54596}" presName="parentLeftMargin" presStyleLbl="node1" presStyleIdx="0" presStyleCnt="4"/>
      <dgm:spPr/>
    </dgm:pt>
    <dgm:pt modelId="{EB9A82EC-CABE-457A-BE15-3CB9663B8999}" type="pres">
      <dgm:prSet presAssocID="{528AFEEE-3F03-4BF6-8251-DF439DE54596}" presName="parentText" presStyleLbl="node1" presStyleIdx="0" presStyleCnt="4" custScaleX="94388" custScaleY="201729">
        <dgm:presLayoutVars>
          <dgm:chMax val="0"/>
          <dgm:bulletEnabled val="1"/>
        </dgm:presLayoutVars>
      </dgm:prSet>
      <dgm:spPr/>
    </dgm:pt>
    <dgm:pt modelId="{B75BC0EA-3579-4B70-B1CA-94F4ED51A2A4}" type="pres">
      <dgm:prSet presAssocID="{528AFEEE-3F03-4BF6-8251-DF439DE54596}" presName="negativeSpace" presStyleCnt="0"/>
      <dgm:spPr/>
    </dgm:pt>
    <dgm:pt modelId="{2D35A28A-EDD1-479D-AC0D-0F1252A75BBE}" type="pres">
      <dgm:prSet presAssocID="{528AFEEE-3F03-4BF6-8251-DF439DE54596}" presName="childText" presStyleLbl="conFgAcc1" presStyleIdx="0" presStyleCnt="4">
        <dgm:presLayoutVars>
          <dgm:bulletEnabled val="1"/>
        </dgm:presLayoutVars>
      </dgm:prSet>
      <dgm:spPr/>
    </dgm:pt>
    <dgm:pt modelId="{74D2998E-115B-4076-AAEF-62C22E132757}" type="pres">
      <dgm:prSet presAssocID="{25587234-820E-4DD5-A483-3F9265CEE0C8}" presName="spaceBetweenRectangles" presStyleCnt="0"/>
      <dgm:spPr/>
    </dgm:pt>
    <dgm:pt modelId="{7F88DC4A-536A-4C5D-A5CC-EF49A58047A7}" type="pres">
      <dgm:prSet presAssocID="{18F00410-319B-4D78-A5F4-36B7A18F62EB}" presName="parentLin" presStyleCnt="0"/>
      <dgm:spPr/>
    </dgm:pt>
    <dgm:pt modelId="{DF36934C-FE8A-4C4D-87CD-7787A85ECB5D}" type="pres">
      <dgm:prSet presAssocID="{18F00410-319B-4D78-A5F4-36B7A18F62EB}" presName="parentLeftMargin" presStyleLbl="node1" presStyleIdx="0" presStyleCnt="4"/>
      <dgm:spPr/>
    </dgm:pt>
    <dgm:pt modelId="{EE825BD0-CBFB-4F80-953F-554225A9C392}" type="pres">
      <dgm:prSet presAssocID="{18F00410-319B-4D78-A5F4-36B7A18F62EB}" presName="parentText" presStyleLbl="node1" presStyleIdx="1" presStyleCnt="4" custScaleX="118091" custScaleY="174671">
        <dgm:presLayoutVars>
          <dgm:chMax val="0"/>
          <dgm:bulletEnabled val="1"/>
        </dgm:presLayoutVars>
      </dgm:prSet>
      <dgm:spPr/>
    </dgm:pt>
    <dgm:pt modelId="{3804CC01-E419-4BD1-A0A4-E4BC25B52469}" type="pres">
      <dgm:prSet presAssocID="{18F00410-319B-4D78-A5F4-36B7A18F62EB}" presName="negativeSpace" presStyleCnt="0"/>
      <dgm:spPr/>
    </dgm:pt>
    <dgm:pt modelId="{D1926440-97AF-4DC2-A599-A08487E6AF11}" type="pres">
      <dgm:prSet presAssocID="{18F00410-319B-4D78-A5F4-36B7A18F62EB}" presName="childText" presStyleLbl="conFgAcc1" presStyleIdx="1" presStyleCnt="4">
        <dgm:presLayoutVars>
          <dgm:bulletEnabled val="1"/>
        </dgm:presLayoutVars>
      </dgm:prSet>
      <dgm:spPr/>
    </dgm:pt>
    <dgm:pt modelId="{AD951FB5-05F9-4189-8858-E97ADA5B9D00}" type="pres">
      <dgm:prSet presAssocID="{5087615A-1F75-4138-B198-1AC91D1BBDD3}" presName="spaceBetweenRectangles" presStyleCnt="0"/>
      <dgm:spPr/>
    </dgm:pt>
    <dgm:pt modelId="{75814193-A631-4141-9A1F-14BD2879D479}" type="pres">
      <dgm:prSet presAssocID="{D1BDC0EA-9237-4259-B5CF-5B140050B2BF}" presName="parentLin" presStyleCnt="0"/>
      <dgm:spPr/>
    </dgm:pt>
    <dgm:pt modelId="{2BBDC7DB-2A35-4275-8D34-B4B914579225}" type="pres">
      <dgm:prSet presAssocID="{D1BDC0EA-9237-4259-B5CF-5B140050B2BF}" presName="parentLeftMargin" presStyleLbl="node1" presStyleIdx="1" presStyleCnt="4"/>
      <dgm:spPr/>
    </dgm:pt>
    <dgm:pt modelId="{76E7B58B-A2BC-42F7-BD6A-D3475910DBFE}" type="pres">
      <dgm:prSet presAssocID="{D1BDC0EA-9237-4259-B5CF-5B140050B2BF}" presName="parentText" presStyleLbl="node1" presStyleIdx="2" presStyleCnt="4" custScaleX="128061" custScaleY="190850">
        <dgm:presLayoutVars>
          <dgm:chMax val="0"/>
          <dgm:bulletEnabled val="1"/>
        </dgm:presLayoutVars>
      </dgm:prSet>
      <dgm:spPr/>
    </dgm:pt>
    <dgm:pt modelId="{EE90BCA8-D0CD-4548-A54F-42AD04CF7046}" type="pres">
      <dgm:prSet presAssocID="{D1BDC0EA-9237-4259-B5CF-5B140050B2BF}" presName="negativeSpace" presStyleCnt="0"/>
      <dgm:spPr/>
    </dgm:pt>
    <dgm:pt modelId="{F3AB37AB-5142-4B4B-9FE6-E1BE8D1CF27A}" type="pres">
      <dgm:prSet presAssocID="{D1BDC0EA-9237-4259-B5CF-5B140050B2BF}" presName="childText" presStyleLbl="conFgAcc1" presStyleIdx="2" presStyleCnt="4">
        <dgm:presLayoutVars>
          <dgm:bulletEnabled val="1"/>
        </dgm:presLayoutVars>
      </dgm:prSet>
      <dgm:spPr/>
    </dgm:pt>
    <dgm:pt modelId="{87AF796C-120C-4532-8E48-078C84E6DC68}" type="pres">
      <dgm:prSet presAssocID="{97AEC25C-87D5-455A-B8CE-E06E6B204001}" presName="spaceBetweenRectangles" presStyleCnt="0"/>
      <dgm:spPr/>
    </dgm:pt>
    <dgm:pt modelId="{0DBB5E13-0819-4677-AC85-A26F5E24C3E3}" type="pres">
      <dgm:prSet presAssocID="{E614736F-AF1F-4537-A9BE-8192D00C0D2D}" presName="parentLin" presStyleCnt="0"/>
      <dgm:spPr/>
    </dgm:pt>
    <dgm:pt modelId="{B1CCE731-29F9-4CDF-A6E1-EB8FB24EC7C4}" type="pres">
      <dgm:prSet presAssocID="{E614736F-AF1F-4537-A9BE-8192D00C0D2D}" presName="parentLeftMargin" presStyleLbl="node1" presStyleIdx="2" presStyleCnt="4"/>
      <dgm:spPr/>
    </dgm:pt>
    <dgm:pt modelId="{0BA779FD-9D7F-42E7-B299-3D6851F2E3D5}" type="pres">
      <dgm:prSet presAssocID="{E614736F-AF1F-4537-A9BE-8192D00C0D2D}" presName="parentText" presStyleLbl="node1" presStyleIdx="3" presStyleCnt="4" custScaleX="139286" custScaleY="195236">
        <dgm:presLayoutVars>
          <dgm:chMax val="0"/>
          <dgm:bulletEnabled val="1"/>
        </dgm:presLayoutVars>
      </dgm:prSet>
      <dgm:spPr/>
    </dgm:pt>
    <dgm:pt modelId="{322504BC-61CC-4F23-991D-5285E3843EC1}" type="pres">
      <dgm:prSet presAssocID="{E614736F-AF1F-4537-A9BE-8192D00C0D2D}" presName="negativeSpace" presStyleCnt="0"/>
      <dgm:spPr/>
    </dgm:pt>
    <dgm:pt modelId="{C732B092-1E8C-45CE-9447-BACBD8289C1A}" type="pres">
      <dgm:prSet presAssocID="{E614736F-AF1F-4537-A9BE-8192D00C0D2D}" presName="childText" presStyleLbl="conFgAcc1" presStyleIdx="3" presStyleCnt="4">
        <dgm:presLayoutVars>
          <dgm:bulletEnabled val="1"/>
        </dgm:presLayoutVars>
      </dgm:prSet>
      <dgm:spPr/>
    </dgm:pt>
  </dgm:ptLst>
  <dgm:cxnLst>
    <dgm:cxn modelId="{112A0C09-BA1E-42A7-8065-225317B6FD65}" type="presOf" srcId="{E614736F-AF1F-4537-A9BE-8192D00C0D2D}" destId="{0BA779FD-9D7F-42E7-B299-3D6851F2E3D5}" srcOrd="1" destOrd="0" presId="urn:microsoft.com/office/officeart/2005/8/layout/list1"/>
    <dgm:cxn modelId="{B9D19211-0AD3-42A8-BF59-1B5D85405B2F}" srcId="{418BDC98-EB54-46BF-98CC-0ACBDFFA9F9A}" destId="{528AFEEE-3F03-4BF6-8251-DF439DE54596}" srcOrd="0" destOrd="0" parTransId="{2EF64BF8-02F2-40FB-894F-5E0597041675}" sibTransId="{25587234-820E-4DD5-A483-3F9265CEE0C8}"/>
    <dgm:cxn modelId="{2B0F6046-6F13-44A1-B215-67806554FF58}" type="presOf" srcId="{18F00410-319B-4D78-A5F4-36B7A18F62EB}" destId="{DF36934C-FE8A-4C4D-87CD-7787A85ECB5D}" srcOrd="0" destOrd="0" presId="urn:microsoft.com/office/officeart/2005/8/layout/list1"/>
    <dgm:cxn modelId="{51C85171-712F-4872-8BF2-D3EA86AB01FA}" type="presOf" srcId="{D1BDC0EA-9237-4259-B5CF-5B140050B2BF}" destId="{2BBDC7DB-2A35-4275-8D34-B4B914579225}" srcOrd="0" destOrd="0" presId="urn:microsoft.com/office/officeart/2005/8/layout/list1"/>
    <dgm:cxn modelId="{447AE297-DBCF-4484-82C2-CF6F787F4802}" type="presOf" srcId="{528AFEEE-3F03-4BF6-8251-DF439DE54596}" destId="{832D8CF9-95FC-45F1-9405-337C83521632}" srcOrd="0" destOrd="0" presId="urn:microsoft.com/office/officeart/2005/8/layout/list1"/>
    <dgm:cxn modelId="{52E97E9E-4696-4DEF-BDB6-50BCF67EE2CE}" srcId="{418BDC98-EB54-46BF-98CC-0ACBDFFA9F9A}" destId="{E614736F-AF1F-4537-A9BE-8192D00C0D2D}" srcOrd="3" destOrd="0" parTransId="{33B81DB4-BC9E-445B-8B3A-3550EB457A1A}" sibTransId="{3C54AE6B-74E8-412E-999D-34A5F520214E}"/>
    <dgm:cxn modelId="{E18F3DA1-D103-47E1-95CC-20ECEADF4D17}" type="presOf" srcId="{E614736F-AF1F-4537-A9BE-8192D00C0D2D}" destId="{B1CCE731-29F9-4CDF-A6E1-EB8FB24EC7C4}" srcOrd="0" destOrd="0" presId="urn:microsoft.com/office/officeart/2005/8/layout/list1"/>
    <dgm:cxn modelId="{6854B3C8-36FD-4B0B-A4E1-6F3C783DA3DC}" type="presOf" srcId="{D1BDC0EA-9237-4259-B5CF-5B140050B2BF}" destId="{76E7B58B-A2BC-42F7-BD6A-D3475910DBFE}" srcOrd="1" destOrd="0" presId="urn:microsoft.com/office/officeart/2005/8/layout/list1"/>
    <dgm:cxn modelId="{0E1F8ED7-E53E-4393-A5E5-169FC1864662}" type="presOf" srcId="{18F00410-319B-4D78-A5F4-36B7A18F62EB}" destId="{EE825BD0-CBFB-4F80-953F-554225A9C392}" srcOrd="1" destOrd="0" presId="urn:microsoft.com/office/officeart/2005/8/layout/list1"/>
    <dgm:cxn modelId="{6B5A5AE4-C753-4250-9E79-12ED98ED004D}" srcId="{418BDC98-EB54-46BF-98CC-0ACBDFFA9F9A}" destId="{D1BDC0EA-9237-4259-B5CF-5B140050B2BF}" srcOrd="2" destOrd="0" parTransId="{4543174A-8F89-490C-AA49-AC69B6427016}" sibTransId="{97AEC25C-87D5-455A-B8CE-E06E6B204001}"/>
    <dgm:cxn modelId="{416E10ED-173D-462B-85A1-09706AE17169}" type="presOf" srcId="{528AFEEE-3F03-4BF6-8251-DF439DE54596}" destId="{EB9A82EC-CABE-457A-BE15-3CB9663B8999}" srcOrd="1" destOrd="0" presId="urn:microsoft.com/office/officeart/2005/8/layout/list1"/>
    <dgm:cxn modelId="{52846CEF-E0E7-42BB-A162-DF824E155E4E}" srcId="{418BDC98-EB54-46BF-98CC-0ACBDFFA9F9A}" destId="{18F00410-319B-4D78-A5F4-36B7A18F62EB}" srcOrd="1" destOrd="0" parTransId="{CC216EF1-E6C3-46AC-BF26-69B63DA2CB15}" sibTransId="{5087615A-1F75-4138-B198-1AC91D1BBDD3}"/>
    <dgm:cxn modelId="{154AD2F5-8533-444F-A7FE-3BC570AEA85E}" type="presOf" srcId="{418BDC98-EB54-46BF-98CC-0ACBDFFA9F9A}" destId="{D65FF5D3-8497-4952-A3A5-2163A91C90FF}" srcOrd="0" destOrd="0" presId="urn:microsoft.com/office/officeart/2005/8/layout/list1"/>
    <dgm:cxn modelId="{88C0946A-2328-461B-A93B-C001B401D896}" type="presParOf" srcId="{D65FF5D3-8497-4952-A3A5-2163A91C90FF}" destId="{F948D53E-A000-4E7A-9087-A4E6C7C9957A}" srcOrd="0" destOrd="0" presId="urn:microsoft.com/office/officeart/2005/8/layout/list1"/>
    <dgm:cxn modelId="{B4F73AB8-C349-42F2-A703-F22ACF9BB9A4}" type="presParOf" srcId="{F948D53E-A000-4E7A-9087-A4E6C7C9957A}" destId="{832D8CF9-95FC-45F1-9405-337C83521632}" srcOrd="0" destOrd="0" presId="urn:microsoft.com/office/officeart/2005/8/layout/list1"/>
    <dgm:cxn modelId="{C33570C9-93A0-4919-B849-5F41BF2E36FE}" type="presParOf" srcId="{F948D53E-A000-4E7A-9087-A4E6C7C9957A}" destId="{EB9A82EC-CABE-457A-BE15-3CB9663B8999}" srcOrd="1" destOrd="0" presId="urn:microsoft.com/office/officeart/2005/8/layout/list1"/>
    <dgm:cxn modelId="{C321058E-FAAB-403C-BFD4-3CDBDCDDF980}" type="presParOf" srcId="{D65FF5D3-8497-4952-A3A5-2163A91C90FF}" destId="{B75BC0EA-3579-4B70-B1CA-94F4ED51A2A4}" srcOrd="1" destOrd="0" presId="urn:microsoft.com/office/officeart/2005/8/layout/list1"/>
    <dgm:cxn modelId="{094ACD7C-DD51-4CDC-BC48-2D53D463E057}" type="presParOf" srcId="{D65FF5D3-8497-4952-A3A5-2163A91C90FF}" destId="{2D35A28A-EDD1-479D-AC0D-0F1252A75BBE}" srcOrd="2" destOrd="0" presId="urn:microsoft.com/office/officeart/2005/8/layout/list1"/>
    <dgm:cxn modelId="{8DDE2269-DDD3-4DAF-9718-1AC36E67A6C1}" type="presParOf" srcId="{D65FF5D3-8497-4952-A3A5-2163A91C90FF}" destId="{74D2998E-115B-4076-AAEF-62C22E132757}" srcOrd="3" destOrd="0" presId="urn:microsoft.com/office/officeart/2005/8/layout/list1"/>
    <dgm:cxn modelId="{F323E50B-63AF-482E-880A-8E51E35442BF}" type="presParOf" srcId="{D65FF5D3-8497-4952-A3A5-2163A91C90FF}" destId="{7F88DC4A-536A-4C5D-A5CC-EF49A58047A7}" srcOrd="4" destOrd="0" presId="urn:microsoft.com/office/officeart/2005/8/layout/list1"/>
    <dgm:cxn modelId="{1B914B02-CBB7-45E8-9B74-BD8DC9E932CD}" type="presParOf" srcId="{7F88DC4A-536A-4C5D-A5CC-EF49A58047A7}" destId="{DF36934C-FE8A-4C4D-87CD-7787A85ECB5D}" srcOrd="0" destOrd="0" presId="urn:microsoft.com/office/officeart/2005/8/layout/list1"/>
    <dgm:cxn modelId="{9794335C-FFAD-4E50-B66A-D26CA04F4715}" type="presParOf" srcId="{7F88DC4A-536A-4C5D-A5CC-EF49A58047A7}" destId="{EE825BD0-CBFB-4F80-953F-554225A9C392}" srcOrd="1" destOrd="0" presId="urn:microsoft.com/office/officeart/2005/8/layout/list1"/>
    <dgm:cxn modelId="{FE562575-BC19-4B36-8295-2F86CADC1B62}" type="presParOf" srcId="{D65FF5D3-8497-4952-A3A5-2163A91C90FF}" destId="{3804CC01-E419-4BD1-A0A4-E4BC25B52469}" srcOrd="5" destOrd="0" presId="urn:microsoft.com/office/officeart/2005/8/layout/list1"/>
    <dgm:cxn modelId="{8C24A232-46CB-47BE-867A-48AEDCECD98F}" type="presParOf" srcId="{D65FF5D3-8497-4952-A3A5-2163A91C90FF}" destId="{D1926440-97AF-4DC2-A599-A08487E6AF11}" srcOrd="6" destOrd="0" presId="urn:microsoft.com/office/officeart/2005/8/layout/list1"/>
    <dgm:cxn modelId="{AF0B2094-4D5A-4F52-8D9B-E5F25346CB38}" type="presParOf" srcId="{D65FF5D3-8497-4952-A3A5-2163A91C90FF}" destId="{AD951FB5-05F9-4189-8858-E97ADA5B9D00}" srcOrd="7" destOrd="0" presId="urn:microsoft.com/office/officeart/2005/8/layout/list1"/>
    <dgm:cxn modelId="{2005F825-4E5A-4CAF-95E9-76254608A9B8}" type="presParOf" srcId="{D65FF5D3-8497-4952-A3A5-2163A91C90FF}" destId="{75814193-A631-4141-9A1F-14BD2879D479}" srcOrd="8" destOrd="0" presId="urn:microsoft.com/office/officeart/2005/8/layout/list1"/>
    <dgm:cxn modelId="{D0D52B27-6230-4379-A37F-A358CEBCD5F7}" type="presParOf" srcId="{75814193-A631-4141-9A1F-14BD2879D479}" destId="{2BBDC7DB-2A35-4275-8D34-B4B914579225}" srcOrd="0" destOrd="0" presId="urn:microsoft.com/office/officeart/2005/8/layout/list1"/>
    <dgm:cxn modelId="{4A4223A6-23B7-4D71-AAF2-82F0DA866ADE}" type="presParOf" srcId="{75814193-A631-4141-9A1F-14BD2879D479}" destId="{76E7B58B-A2BC-42F7-BD6A-D3475910DBFE}" srcOrd="1" destOrd="0" presId="urn:microsoft.com/office/officeart/2005/8/layout/list1"/>
    <dgm:cxn modelId="{1E9D9307-A5CA-43F5-BDCA-EF97B74DCA8A}" type="presParOf" srcId="{D65FF5D3-8497-4952-A3A5-2163A91C90FF}" destId="{EE90BCA8-D0CD-4548-A54F-42AD04CF7046}" srcOrd="9" destOrd="0" presId="urn:microsoft.com/office/officeart/2005/8/layout/list1"/>
    <dgm:cxn modelId="{DB32CB5B-529C-4328-A76C-CF66015CD90C}" type="presParOf" srcId="{D65FF5D3-8497-4952-A3A5-2163A91C90FF}" destId="{F3AB37AB-5142-4B4B-9FE6-E1BE8D1CF27A}" srcOrd="10" destOrd="0" presId="urn:microsoft.com/office/officeart/2005/8/layout/list1"/>
    <dgm:cxn modelId="{4D4FBC38-5DD5-4E8B-A9FC-22C6B6586896}" type="presParOf" srcId="{D65FF5D3-8497-4952-A3A5-2163A91C90FF}" destId="{87AF796C-120C-4532-8E48-078C84E6DC68}" srcOrd="11" destOrd="0" presId="urn:microsoft.com/office/officeart/2005/8/layout/list1"/>
    <dgm:cxn modelId="{59EFD9BA-29C4-48FD-AF00-4F1374FDA521}" type="presParOf" srcId="{D65FF5D3-8497-4952-A3A5-2163A91C90FF}" destId="{0DBB5E13-0819-4677-AC85-A26F5E24C3E3}" srcOrd="12" destOrd="0" presId="urn:microsoft.com/office/officeart/2005/8/layout/list1"/>
    <dgm:cxn modelId="{F4733FE0-924E-4608-9631-68B498061060}" type="presParOf" srcId="{0DBB5E13-0819-4677-AC85-A26F5E24C3E3}" destId="{B1CCE731-29F9-4CDF-A6E1-EB8FB24EC7C4}" srcOrd="0" destOrd="0" presId="urn:microsoft.com/office/officeart/2005/8/layout/list1"/>
    <dgm:cxn modelId="{0D1449E7-D6D1-479E-BDCB-8B066FF26848}" type="presParOf" srcId="{0DBB5E13-0819-4677-AC85-A26F5E24C3E3}" destId="{0BA779FD-9D7F-42E7-B299-3D6851F2E3D5}" srcOrd="1" destOrd="0" presId="urn:microsoft.com/office/officeart/2005/8/layout/list1"/>
    <dgm:cxn modelId="{038E3395-E39F-4390-B4B9-DB89E1760B65}" type="presParOf" srcId="{D65FF5D3-8497-4952-A3A5-2163A91C90FF}" destId="{322504BC-61CC-4F23-991D-5285E3843EC1}" srcOrd="13" destOrd="0" presId="urn:microsoft.com/office/officeart/2005/8/layout/list1"/>
    <dgm:cxn modelId="{F0CE66C9-D9CC-4B25-A3C2-10352137C79C}" type="presParOf" srcId="{D65FF5D3-8497-4952-A3A5-2163A91C90FF}" destId="{C732B092-1E8C-45CE-9447-BACBD8289C1A}"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611D0B2-31F0-4D83-B16C-8FF66A548458}" type="doc">
      <dgm:prSet loTypeId="urn:microsoft.com/office/officeart/2008/layout/LinedList" loCatId="list" qsTypeId="urn:microsoft.com/office/officeart/2005/8/quickstyle/simple1" qsCatId="simple" csTypeId="urn:microsoft.com/office/officeart/2005/8/colors/accent6_1" csCatId="accent6" phldr="1"/>
      <dgm:spPr/>
      <dgm:t>
        <a:bodyPr/>
        <a:lstStyle/>
        <a:p>
          <a:endParaRPr lang="en-US"/>
        </a:p>
      </dgm:t>
    </dgm:pt>
    <dgm:pt modelId="{A6AC3B84-4082-4A43-8ADB-0A803AEDBA61}">
      <dgm:prSet phldrT="[Text]" custT="1"/>
      <dgm:spPr/>
      <dgm:t>
        <a:bodyPr/>
        <a:lstStyle/>
        <a:p>
          <a:r>
            <a:rPr lang="en-US" sz="2800" dirty="0">
              <a:solidFill>
                <a:schemeClr val="accent6"/>
              </a:solidFill>
              <a:latin typeface="+mn-lt"/>
              <a:cs typeface="Arial"/>
            </a:rPr>
            <a:t>You will do this by:</a:t>
          </a:r>
          <a:endParaRPr lang="en-US" sz="2800" dirty="0">
            <a:solidFill>
              <a:schemeClr val="accent6"/>
            </a:solidFill>
            <a:latin typeface="+mn-lt"/>
          </a:endParaRPr>
        </a:p>
      </dgm:t>
    </dgm:pt>
    <dgm:pt modelId="{1EF192AE-1555-4CD8-B298-7F61AE907AEB}" type="parTrans" cxnId="{CE493025-F0CB-40D9-811D-5C7D3E29B4DF}">
      <dgm:prSet/>
      <dgm:spPr/>
      <dgm:t>
        <a:bodyPr/>
        <a:lstStyle/>
        <a:p>
          <a:endParaRPr lang="en-US"/>
        </a:p>
      </dgm:t>
    </dgm:pt>
    <dgm:pt modelId="{F7C4007C-BA59-4698-ABFD-67A89BBBABCA}" type="sibTrans" cxnId="{CE493025-F0CB-40D9-811D-5C7D3E29B4DF}">
      <dgm:prSet/>
      <dgm:spPr/>
      <dgm:t>
        <a:bodyPr/>
        <a:lstStyle/>
        <a:p>
          <a:endParaRPr lang="en-US"/>
        </a:p>
      </dgm:t>
    </dgm:pt>
    <dgm:pt modelId="{17C00928-25C5-416F-95F6-3104F766F51F}">
      <dgm:prSet phldrT="[Text]" custT="1"/>
      <dgm:spPr/>
      <dgm:t>
        <a:bodyPr/>
        <a:lstStyle/>
        <a:p>
          <a:r>
            <a:rPr lang="en-US" sz="2800" dirty="0">
              <a:latin typeface="+mn-lt"/>
              <a:cs typeface="Arial"/>
            </a:rPr>
            <a:t>Observing interviews</a:t>
          </a:r>
          <a:endParaRPr lang="en-US" sz="2800" dirty="0">
            <a:latin typeface="+mn-lt"/>
          </a:endParaRPr>
        </a:p>
      </dgm:t>
    </dgm:pt>
    <dgm:pt modelId="{67D6C0F5-B260-4582-9291-1F4F7C36EE0F}" type="parTrans" cxnId="{3DBC5D90-0837-44C8-870C-9E0E4D178E1B}">
      <dgm:prSet/>
      <dgm:spPr/>
      <dgm:t>
        <a:bodyPr/>
        <a:lstStyle/>
        <a:p>
          <a:endParaRPr lang="en-US"/>
        </a:p>
      </dgm:t>
    </dgm:pt>
    <dgm:pt modelId="{603632A8-B896-4AA1-BB17-AF21B5461FD3}" type="sibTrans" cxnId="{3DBC5D90-0837-44C8-870C-9E0E4D178E1B}">
      <dgm:prSet/>
      <dgm:spPr/>
      <dgm:t>
        <a:bodyPr/>
        <a:lstStyle/>
        <a:p>
          <a:endParaRPr lang="en-US"/>
        </a:p>
      </dgm:t>
    </dgm:pt>
    <dgm:pt modelId="{A806A7B0-F5DE-4913-85E3-82841ED224BA}">
      <dgm:prSet phldrT="[Text]" custT="1"/>
      <dgm:spPr/>
      <dgm:t>
        <a:bodyPr/>
        <a:lstStyle/>
        <a:p>
          <a:r>
            <a:rPr lang="en-US" sz="2800" dirty="0">
              <a:latin typeface="+mn-lt"/>
              <a:cs typeface="Arial"/>
            </a:rPr>
            <a:t>Spot-checking household composition</a:t>
          </a:r>
          <a:endParaRPr lang="en-US" sz="2800" dirty="0">
            <a:latin typeface="+mn-lt"/>
          </a:endParaRPr>
        </a:p>
      </dgm:t>
    </dgm:pt>
    <dgm:pt modelId="{60D3ADDA-E509-4A22-ADEF-41CADFAB3AE5}" type="parTrans" cxnId="{5124D2F7-5565-4C30-A64E-AD54CB38883E}">
      <dgm:prSet/>
      <dgm:spPr/>
      <dgm:t>
        <a:bodyPr/>
        <a:lstStyle/>
        <a:p>
          <a:endParaRPr lang="en-US"/>
        </a:p>
      </dgm:t>
    </dgm:pt>
    <dgm:pt modelId="{EF95253A-8CEA-4874-92F3-7063E3F19D86}" type="sibTrans" cxnId="{5124D2F7-5565-4C30-A64E-AD54CB38883E}">
      <dgm:prSet/>
      <dgm:spPr/>
      <dgm:t>
        <a:bodyPr/>
        <a:lstStyle/>
        <a:p>
          <a:endParaRPr lang="en-US"/>
        </a:p>
      </dgm:t>
    </dgm:pt>
    <dgm:pt modelId="{A8340656-3E6E-4622-B179-8F07934442F2}">
      <dgm:prSet phldrT="[Text]" custT="1"/>
      <dgm:spPr/>
      <dgm:t>
        <a:bodyPr/>
        <a:lstStyle/>
        <a:p>
          <a:r>
            <a:rPr lang="en-US" sz="2800" dirty="0">
              <a:latin typeface="+mn-lt"/>
              <a:cs typeface="Arial"/>
            </a:rPr>
            <a:t>Conducting team meetings</a:t>
          </a:r>
          <a:endParaRPr lang="en-US" sz="2800" dirty="0">
            <a:latin typeface="+mn-lt"/>
          </a:endParaRPr>
        </a:p>
      </dgm:t>
    </dgm:pt>
    <dgm:pt modelId="{0DC48179-B76F-4533-A2BC-470F54D62E36}" type="parTrans" cxnId="{94FE8AB2-1200-446B-997C-1C9D350E640B}">
      <dgm:prSet/>
      <dgm:spPr/>
      <dgm:t>
        <a:bodyPr/>
        <a:lstStyle/>
        <a:p>
          <a:endParaRPr lang="en-US"/>
        </a:p>
      </dgm:t>
    </dgm:pt>
    <dgm:pt modelId="{AD3336B1-5854-4EBB-8E58-FC52A5F979FB}" type="sibTrans" cxnId="{94FE8AB2-1200-446B-997C-1C9D350E640B}">
      <dgm:prSet/>
      <dgm:spPr/>
      <dgm:t>
        <a:bodyPr/>
        <a:lstStyle/>
        <a:p>
          <a:endParaRPr lang="en-US"/>
        </a:p>
      </dgm:t>
    </dgm:pt>
    <dgm:pt modelId="{33AA21F5-C05B-4F86-B8ED-64251478E5D2}" type="pres">
      <dgm:prSet presAssocID="{7611D0B2-31F0-4D83-B16C-8FF66A548458}" presName="vert0" presStyleCnt="0">
        <dgm:presLayoutVars>
          <dgm:dir/>
          <dgm:animOne val="branch"/>
          <dgm:animLvl val="lvl"/>
        </dgm:presLayoutVars>
      </dgm:prSet>
      <dgm:spPr/>
    </dgm:pt>
    <dgm:pt modelId="{A5860D0F-7014-470C-B3F4-83B20DC79AAA}" type="pres">
      <dgm:prSet presAssocID="{A6AC3B84-4082-4A43-8ADB-0A803AEDBA61}" presName="thickLine" presStyleLbl="alignNode1" presStyleIdx="0" presStyleCnt="1"/>
      <dgm:spPr/>
    </dgm:pt>
    <dgm:pt modelId="{6D106CE1-77B6-47AE-BE2F-1D76A729D8DD}" type="pres">
      <dgm:prSet presAssocID="{A6AC3B84-4082-4A43-8ADB-0A803AEDBA61}" presName="horz1" presStyleCnt="0"/>
      <dgm:spPr/>
    </dgm:pt>
    <dgm:pt modelId="{5D670FDB-3B06-4A99-A6AA-2C43F6AC9E68}" type="pres">
      <dgm:prSet presAssocID="{A6AC3B84-4082-4A43-8ADB-0A803AEDBA61}" presName="tx1" presStyleLbl="revTx" presStyleIdx="0" presStyleCnt="4"/>
      <dgm:spPr/>
    </dgm:pt>
    <dgm:pt modelId="{3B560530-F570-4079-88CD-C22825625512}" type="pres">
      <dgm:prSet presAssocID="{A6AC3B84-4082-4A43-8ADB-0A803AEDBA61}" presName="vert1" presStyleCnt="0"/>
      <dgm:spPr/>
    </dgm:pt>
    <dgm:pt modelId="{440E1240-A8EA-4DE9-A3DC-96E31EA00319}" type="pres">
      <dgm:prSet presAssocID="{17C00928-25C5-416F-95F6-3104F766F51F}" presName="vertSpace2a" presStyleCnt="0"/>
      <dgm:spPr/>
    </dgm:pt>
    <dgm:pt modelId="{EA7953B7-5896-4E16-B517-0B24C360BB5E}" type="pres">
      <dgm:prSet presAssocID="{17C00928-25C5-416F-95F6-3104F766F51F}" presName="horz2" presStyleCnt="0"/>
      <dgm:spPr/>
    </dgm:pt>
    <dgm:pt modelId="{345AC58F-C626-4469-80DD-151ACB895ED9}" type="pres">
      <dgm:prSet presAssocID="{17C00928-25C5-416F-95F6-3104F766F51F}" presName="horzSpace2" presStyleCnt="0"/>
      <dgm:spPr/>
    </dgm:pt>
    <dgm:pt modelId="{F1E05060-2B00-40AC-B86A-DC665EA1C966}" type="pres">
      <dgm:prSet presAssocID="{17C00928-25C5-416F-95F6-3104F766F51F}" presName="tx2" presStyleLbl="revTx" presStyleIdx="1" presStyleCnt="4"/>
      <dgm:spPr/>
    </dgm:pt>
    <dgm:pt modelId="{85406373-77AC-473D-9FE9-8288ECD26ADA}" type="pres">
      <dgm:prSet presAssocID="{17C00928-25C5-416F-95F6-3104F766F51F}" presName="vert2" presStyleCnt="0"/>
      <dgm:spPr/>
    </dgm:pt>
    <dgm:pt modelId="{9DD33DA5-0CC4-4235-B6DA-41FA3D7F45A2}" type="pres">
      <dgm:prSet presAssocID="{17C00928-25C5-416F-95F6-3104F766F51F}" presName="thinLine2b" presStyleLbl="callout" presStyleIdx="0" presStyleCnt="3"/>
      <dgm:spPr/>
    </dgm:pt>
    <dgm:pt modelId="{043CAC3B-6BF9-40F0-B9B1-650B4C730DC3}" type="pres">
      <dgm:prSet presAssocID="{17C00928-25C5-416F-95F6-3104F766F51F}" presName="vertSpace2b" presStyleCnt="0"/>
      <dgm:spPr/>
    </dgm:pt>
    <dgm:pt modelId="{2796DB07-282A-4E08-A1B0-D65648E14972}" type="pres">
      <dgm:prSet presAssocID="{A806A7B0-F5DE-4913-85E3-82841ED224BA}" presName="horz2" presStyleCnt="0"/>
      <dgm:spPr/>
    </dgm:pt>
    <dgm:pt modelId="{D20B6890-E7EA-4C06-9B54-33202D5504A4}" type="pres">
      <dgm:prSet presAssocID="{A806A7B0-F5DE-4913-85E3-82841ED224BA}" presName="horzSpace2" presStyleCnt="0"/>
      <dgm:spPr/>
    </dgm:pt>
    <dgm:pt modelId="{E5220B4B-A40A-4C9A-A1EA-3C2C6DD9C171}" type="pres">
      <dgm:prSet presAssocID="{A806A7B0-F5DE-4913-85E3-82841ED224BA}" presName="tx2" presStyleLbl="revTx" presStyleIdx="2" presStyleCnt="4"/>
      <dgm:spPr/>
    </dgm:pt>
    <dgm:pt modelId="{59232A8B-5791-4665-B111-C225C57DCCB8}" type="pres">
      <dgm:prSet presAssocID="{A806A7B0-F5DE-4913-85E3-82841ED224BA}" presName="vert2" presStyleCnt="0"/>
      <dgm:spPr/>
    </dgm:pt>
    <dgm:pt modelId="{D6C6A53E-09BC-42DE-A096-107D4EE8A6D8}" type="pres">
      <dgm:prSet presAssocID="{A806A7B0-F5DE-4913-85E3-82841ED224BA}" presName="thinLine2b" presStyleLbl="callout" presStyleIdx="1" presStyleCnt="3"/>
      <dgm:spPr/>
    </dgm:pt>
    <dgm:pt modelId="{F26F15AA-3F13-4C47-AEC9-C1A9BC22D4AB}" type="pres">
      <dgm:prSet presAssocID="{A806A7B0-F5DE-4913-85E3-82841ED224BA}" presName="vertSpace2b" presStyleCnt="0"/>
      <dgm:spPr/>
    </dgm:pt>
    <dgm:pt modelId="{5C23B91A-11E2-4ABD-8BB4-1421BD1866EC}" type="pres">
      <dgm:prSet presAssocID="{A8340656-3E6E-4622-B179-8F07934442F2}" presName="horz2" presStyleCnt="0"/>
      <dgm:spPr/>
    </dgm:pt>
    <dgm:pt modelId="{0DA680E1-CB96-4F8F-8D30-C17C4BE402D2}" type="pres">
      <dgm:prSet presAssocID="{A8340656-3E6E-4622-B179-8F07934442F2}" presName="horzSpace2" presStyleCnt="0"/>
      <dgm:spPr/>
    </dgm:pt>
    <dgm:pt modelId="{577872A8-F578-4A9E-8E65-FF676ABE36DC}" type="pres">
      <dgm:prSet presAssocID="{A8340656-3E6E-4622-B179-8F07934442F2}" presName="tx2" presStyleLbl="revTx" presStyleIdx="3" presStyleCnt="4"/>
      <dgm:spPr/>
    </dgm:pt>
    <dgm:pt modelId="{A80D3637-4DDE-4029-A536-3810BBC9B14D}" type="pres">
      <dgm:prSet presAssocID="{A8340656-3E6E-4622-B179-8F07934442F2}" presName="vert2" presStyleCnt="0"/>
      <dgm:spPr/>
    </dgm:pt>
    <dgm:pt modelId="{077BD83E-8340-49FA-B6DE-CA2FB2E499F5}" type="pres">
      <dgm:prSet presAssocID="{A8340656-3E6E-4622-B179-8F07934442F2}" presName="thinLine2b" presStyleLbl="callout" presStyleIdx="2" presStyleCnt="3"/>
      <dgm:spPr/>
    </dgm:pt>
    <dgm:pt modelId="{843182AB-3870-4A9E-9B9D-BFE5381BDC64}" type="pres">
      <dgm:prSet presAssocID="{A8340656-3E6E-4622-B179-8F07934442F2}" presName="vertSpace2b" presStyleCnt="0"/>
      <dgm:spPr/>
    </dgm:pt>
  </dgm:ptLst>
  <dgm:cxnLst>
    <dgm:cxn modelId="{CE493025-F0CB-40D9-811D-5C7D3E29B4DF}" srcId="{7611D0B2-31F0-4D83-B16C-8FF66A548458}" destId="{A6AC3B84-4082-4A43-8ADB-0A803AEDBA61}" srcOrd="0" destOrd="0" parTransId="{1EF192AE-1555-4CD8-B298-7F61AE907AEB}" sibTransId="{F7C4007C-BA59-4698-ABFD-67A89BBBABCA}"/>
    <dgm:cxn modelId="{FCA7C22C-EA35-4C91-9977-FAE7ADF079E1}" type="presOf" srcId="{A806A7B0-F5DE-4913-85E3-82841ED224BA}" destId="{E5220B4B-A40A-4C9A-A1EA-3C2C6DD9C171}" srcOrd="0" destOrd="0" presId="urn:microsoft.com/office/officeart/2008/layout/LinedList"/>
    <dgm:cxn modelId="{19112039-3A0B-4062-B1A0-4CF38A1F31BE}" type="presOf" srcId="{7611D0B2-31F0-4D83-B16C-8FF66A548458}" destId="{33AA21F5-C05B-4F86-B8ED-64251478E5D2}" srcOrd="0" destOrd="0" presId="urn:microsoft.com/office/officeart/2008/layout/LinedList"/>
    <dgm:cxn modelId="{B0E46B57-CADF-4EE3-9C49-4DE1498431E5}" type="presOf" srcId="{A6AC3B84-4082-4A43-8ADB-0A803AEDBA61}" destId="{5D670FDB-3B06-4A99-A6AA-2C43F6AC9E68}" srcOrd="0" destOrd="0" presId="urn:microsoft.com/office/officeart/2008/layout/LinedList"/>
    <dgm:cxn modelId="{3DBC5D90-0837-44C8-870C-9E0E4D178E1B}" srcId="{A6AC3B84-4082-4A43-8ADB-0A803AEDBA61}" destId="{17C00928-25C5-416F-95F6-3104F766F51F}" srcOrd="0" destOrd="0" parTransId="{67D6C0F5-B260-4582-9291-1F4F7C36EE0F}" sibTransId="{603632A8-B896-4AA1-BB17-AF21B5461FD3}"/>
    <dgm:cxn modelId="{94FE8AB2-1200-446B-997C-1C9D350E640B}" srcId="{A6AC3B84-4082-4A43-8ADB-0A803AEDBA61}" destId="{A8340656-3E6E-4622-B179-8F07934442F2}" srcOrd="2" destOrd="0" parTransId="{0DC48179-B76F-4533-A2BC-470F54D62E36}" sibTransId="{AD3336B1-5854-4EBB-8E58-FC52A5F979FB}"/>
    <dgm:cxn modelId="{628467C9-72C5-4E60-AE81-3B80290316E0}" type="presOf" srcId="{A8340656-3E6E-4622-B179-8F07934442F2}" destId="{577872A8-F578-4A9E-8E65-FF676ABE36DC}" srcOrd="0" destOrd="0" presId="urn:microsoft.com/office/officeart/2008/layout/LinedList"/>
    <dgm:cxn modelId="{5124D2F7-5565-4C30-A64E-AD54CB38883E}" srcId="{A6AC3B84-4082-4A43-8ADB-0A803AEDBA61}" destId="{A806A7B0-F5DE-4913-85E3-82841ED224BA}" srcOrd="1" destOrd="0" parTransId="{60D3ADDA-E509-4A22-ADEF-41CADFAB3AE5}" sibTransId="{EF95253A-8CEA-4874-92F3-7063E3F19D86}"/>
    <dgm:cxn modelId="{95B1BBF9-8B19-4F5A-9B07-599EB69946E3}" type="presOf" srcId="{17C00928-25C5-416F-95F6-3104F766F51F}" destId="{F1E05060-2B00-40AC-B86A-DC665EA1C966}" srcOrd="0" destOrd="0" presId="urn:microsoft.com/office/officeart/2008/layout/LinedList"/>
    <dgm:cxn modelId="{38D2ED34-77D2-4F47-8E57-7D30BA2944B1}" type="presParOf" srcId="{33AA21F5-C05B-4F86-B8ED-64251478E5D2}" destId="{A5860D0F-7014-470C-B3F4-83B20DC79AAA}" srcOrd="0" destOrd="0" presId="urn:microsoft.com/office/officeart/2008/layout/LinedList"/>
    <dgm:cxn modelId="{6230A7FC-0BE7-4BCD-B354-F6734FFE7F68}" type="presParOf" srcId="{33AA21F5-C05B-4F86-B8ED-64251478E5D2}" destId="{6D106CE1-77B6-47AE-BE2F-1D76A729D8DD}" srcOrd="1" destOrd="0" presId="urn:microsoft.com/office/officeart/2008/layout/LinedList"/>
    <dgm:cxn modelId="{0D8250D3-7105-4DCD-B503-093B7C1241AF}" type="presParOf" srcId="{6D106CE1-77B6-47AE-BE2F-1D76A729D8DD}" destId="{5D670FDB-3B06-4A99-A6AA-2C43F6AC9E68}" srcOrd="0" destOrd="0" presId="urn:microsoft.com/office/officeart/2008/layout/LinedList"/>
    <dgm:cxn modelId="{D764A821-40A1-4B5E-80CA-12278C5D987F}" type="presParOf" srcId="{6D106CE1-77B6-47AE-BE2F-1D76A729D8DD}" destId="{3B560530-F570-4079-88CD-C22825625512}" srcOrd="1" destOrd="0" presId="urn:microsoft.com/office/officeart/2008/layout/LinedList"/>
    <dgm:cxn modelId="{A44B5C67-D87A-4319-B882-6B1BF80EC073}" type="presParOf" srcId="{3B560530-F570-4079-88CD-C22825625512}" destId="{440E1240-A8EA-4DE9-A3DC-96E31EA00319}" srcOrd="0" destOrd="0" presId="urn:microsoft.com/office/officeart/2008/layout/LinedList"/>
    <dgm:cxn modelId="{D73CB52F-45F2-4893-B3EE-37C93BD74A9A}" type="presParOf" srcId="{3B560530-F570-4079-88CD-C22825625512}" destId="{EA7953B7-5896-4E16-B517-0B24C360BB5E}" srcOrd="1" destOrd="0" presId="urn:microsoft.com/office/officeart/2008/layout/LinedList"/>
    <dgm:cxn modelId="{435364B6-45BC-4AD1-9B3A-4BB5ADB43861}" type="presParOf" srcId="{EA7953B7-5896-4E16-B517-0B24C360BB5E}" destId="{345AC58F-C626-4469-80DD-151ACB895ED9}" srcOrd="0" destOrd="0" presId="urn:microsoft.com/office/officeart/2008/layout/LinedList"/>
    <dgm:cxn modelId="{1EBF812B-0605-471A-B982-CDF28276D6EC}" type="presParOf" srcId="{EA7953B7-5896-4E16-B517-0B24C360BB5E}" destId="{F1E05060-2B00-40AC-B86A-DC665EA1C966}" srcOrd="1" destOrd="0" presId="urn:microsoft.com/office/officeart/2008/layout/LinedList"/>
    <dgm:cxn modelId="{855DA575-1103-4D17-BFEA-3FB982B65894}" type="presParOf" srcId="{EA7953B7-5896-4E16-B517-0B24C360BB5E}" destId="{85406373-77AC-473D-9FE9-8288ECD26ADA}" srcOrd="2" destOrd="0" presId="urn:microsoft.com/office/officeart/2008/layout/LinedList"/>
    <dgm:cxn modelId="{A26CB21D-89F3-4F2A-93A6-80B84AD261ED}" type="presParOf" srcId="{3B560530-F570-4079-88CD-C22825625512}" destId="{9DD33DA5-0CC4-4235-B6DA-41FA3D7F45A2}" srcOrd="2" destOrd="0" presId="urn:microsoft.com/office/officeart/2008/layout/LinedList"/>
    <dgm:cxn modelId="{2CE9AB40-8B13-4842-8194-A0F4852AA8ED}" type="presParOf" srcId="{3B560530-F570-4079-88CD-C22825625512}" destId="{043CAC3B-6BF9-40F0-B9B1-650B4C730DC3}" srcOrd="3" destOrd="0" presId="urn:microsoft.com/office/officeart/2008/layout/LinedList"/>
    <dgm:cxn modelId="{77E2B01A-F33C-4B99-A39A-BCC31177D6F5}" type="presParOf" srcId="{3B560530-F570-4079-88CD-C22825625512}" destId="{2796DB07-282A-4E08-A1B0-D65648E14972}" srcOrd="4" destOrd="0" presId="urn:microsoft.com/office/officeart/2008/layout/LinedList"/>
    <dgm:cxn modelId="{E363D794-2C60-4D84-8F04-20A6285963C8}" type="presParOf" srcId="{2796DB07-282A-4E08-A1B0-D65648E14972}" destId="{D20B6890-E7EA-4C06-9B54-33202D5504A4}" srcOrd="0" destOrd="0" presId="urn:microsoft.com/office/officeart/2008/layout/LinedList"/>
    <dgm:cxn modelId="{C458091C-4298-4851-8D8D-C3C32A9A4B3C}" type="presParOf" srcId="{2796DB07-282A-4E08-A1B0-D65648E14972}" destId="{E5220B4B-A40A-4C9A-A1EA-3C2C6DD9C171}" srcOrd="1" destOrd="0" presId="urn:microsoft.com/office/officeart/2008/layout/LinedList"/>
    <dgm:cxn modelId="{FAD46BBB-E605-42AB-8D6F-FA53CF8808F8}" type="presParOf" srcId="{2796DB07-282A-4E08-A1B0-D65648E14972}" destId="{59232A8B-5791-4665-B111-C225C57DCCB8}" srcOrd="2" destOrd="0" presId="urn:microsoft.com/office/officeart/2008/layout/LinedList"/>
    <dgm:cxn modelId="{D6513A1C-21AE-478D-BAB7-B51E5E9F597F}" type="presParOf" srcId="{3B560530-F570-4079-88CD-C22825625512}" destId="{D6C6A53E-09BC-42DE-A096-107D4EE8A6D8}" srcOrd="5" destOrd="0" presId="urn:microsoft.com/office/officeart/2008/layout/LinedList"/>
    <dgm:cxn modelId="{32CC06D5-4892-49AB-9656-2EE064D610C4}" type="presParOf" srcId="{3B560530-F570-4079-88CD-C22825625512}" destId="{F26F15AA-3F13-4C47-AEC9-C1A9BC22D4AB}" srcOrd="6" destOrd="0" presId="urn:microsoft.com/office/officeart/2008/layout/LinedList"/>
    <dgm:cxn modelId="{75FCBA18-3E32-40BA-86B9-08950EEB612B}" type="presParOf" srcId="{3B560530-F570-4079-88CD-C22825625512}" destId="{5C23B91A-11E2-4ABD-8BB4-1421BD1866EC}" srcOrd="7" destOrd="0" presId="urn:microsoft.com/office/officeart/2008/layout/LinedList"/>
    <dgm:cxn modelId="{FF214709-4934-455C-BDC0-DAA3C619B6BD}" type="presParOf" srcId="{5C23B91A-11E2-4ABD-8BB4-1421BD1866EC}" destId="{0DA680E1-CB96-4F8F-8D30-C17C4BE402D2}" srcOrd="0" destOrd="0" presId="urn:microsoft.com/office/officeart/2008/layout/LinedList"/>
    <dgm:cxn modelId="{94C570CF-14CB-4D70-BE21-FB1DA8ACCD40}" type="presParOf" srcId="{5C23B91A-11E2-4ABD-8BB4-1421BD1866EC}" destId="{577872A8-F578-4A9E-8E65-FF676ABE36DC}" srcOrd="1" destOrd="0" presId="urn:microsoft.com/office/officeart/2008/layout/LinedList"/>
    <dgm:cxn modelId="{BFDD557F-EC67-4F89-B91C-456246F70C77}" type="presParOf" srcId="{5C23B91A-11E2-4ABD-8BB4-1421BD1866EC}" destId="{A80D3637-4DDE-4029-A536-3810BBC9B14D}" srcOrd="2" destOrd="0" presId="urn:microsoft.com/office/officeart/2008/layout/LinedList"/>
    <dgm:cxn modelId="{99ACFF33-B994-4C22-8959-AC576B96A04B}" type="presParOf" srcId="{3B560530-F570-4079-88CD-C22825625512}" destId="{077BD83E-8340-49FA-B6DE-CA2FB2E499F5}" srcOrd="8" destOrd="0" presId="urn:microsoft.com/office/officeart/2008/layout/LinedList"/>
    <dgm:cxn modelId="{C9DECA55-B5D1-4F1C-A24D-A7F66C0316E5}" type="presParOf" srcId="{3B560530-F570-4079-88CD-C22825625512}" destId="{843182AB-3870-4A9E-9B9D-BFE5381BDC64}"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6695CA-55AE-41A5-AB85-2EDDC6ED8B58}">
      <dsp:nvSpPr>
        <dsp:cNvPr id="0" name=""/>
        <dsp:cNvSpPr/>
      </dsp:nvSpPr>
      <dsp:spPr>
        <a:xfrm>
          <a:off x="1452090" y="328924"/>
          <a:ext cx="2987040" cy="2987040"/>
        </a:xfrm>
        <a:prstGeom prst="pie">
          <a:avLst>
            <a:gd name="adj1" fmla="val 16200000"/>
            <a:gd name="adj2" fmla="val 180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mn-lt"/>
              <a:cs typeface="Arial"/>
            </a:rPr>
            <a:t>Moral support</a:t>
          </a:r>
          <a:endParaRPr lang="en-US" sz="1400" b="1" kern="1200" dirty="0">
            <a:latin typeface="+mn-lt"/>
          </a:endParaRPr>
        </a:p>
      </dsp:txBody>
      <dsp:txXfrm>
        <a:off x="3076115" y="880104"/>
        <a:ext cx="1013460" cy="995680"/>
      </dsp:txXfrm>
    </dsp:sp>
    <dsp:sp modelId="{B36FEB9B-DD62-4CF5-9FD5-B9E1E7FBE756}">
      <dsp:nvSpPr>
        <dsp:cNvPr id="0" name=""/>
        <dsp:cNvSpPr/>
      </dsp:nvSpPr>
      <dsp:spPr>
        <a:xfrm>
          <a:off x="1464792" y="328929"/>
          <a:ext cx="2987040" cy="2987040"/>
        </a:xfrm>
        <a:prstGeom prst="pie">
          <a:avLst>
            <a:gd name="adj1" fmla="val 1800000"/>
            <a:gd name="adj2" fmla="val 900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mn-lt"/>
              <a:cs typeface="Arial"/>
            </a:rPr>
            <a:t>Material and human resources support</a:t>
          </a:r>
        </a:p>
      </dsp:txBody>
      <dsp:txXfrm>
        <a:off x="2282672" y="2213610"/>
        <a:ext cx="1351280" cy="924560"/>
      </dsp:txXfrm>
    </dsp:sp>
    <dsp:sp modelId="{4C8447ED-2409-4275-8800-056A715B87F5}">
      <dsp:nvSpPr>
        <dsp:cNvPr id="0" name=""/>
        <dsp:cNvSpPr/>
      </dsp:nvSpPr>
      <dsp:spPr>
        <a:xfrm>
          <a:off x="1464792" y="328929"/>
          <a:ext cx="2987040" cy="2987040"/>
        </a:xfrm>
        <a:prstGeom prst="pie">
          <a:avLst>
            <a:gd name="adj1" fmla="val 9000000"/>
            <a:gd name="adj2" fmla="val 1620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mn-lt"/>
              <a:cs typeface="Arial"/>
            </a:rPr>
            <a:t>Data collection support (quality assurance) </a:t>
          </a:r>
          <a:endParaRPr lang="en-US" sz="1400" b="1" kern="1200" dirty="0">
            <a:latin typeface="+mn-lt"/>
          </a:endParaRPr>
        </a:p>
      </dsp:txBody>
      <dsp:txXfrm>
        <a:off x="1784832" y="915670"/>
        <a:ext cx="1013460" cy="9956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71C89E-F7DA-4C12-8133-BA9E62E91D41}">
      <dsp:nvSpPr>
        <dsp:cNvPr id="0" name=""/>
        <dsp:cNvSpPr/>
      </dsp:nvSpPr>
      <dsp:spPr>
        <a:xfrm>
          <a:off x="0" y="12698"/>
          <a:ext cx="5562600" cy="838200"/>
        </a:xfrm>
        <a:prstGeom prst="rect">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Ensures</a:t>
          </a:r>
        </a:p>
      </dsp:txBody>
      <dsp:txXfrm>
        <a:off x="0" y="12698"/>
        <a:ext cx="5562600" cy="838200"/>
      </dsp:txXfrm>
    </dsp:sp>
    <dsp:sp modelId="{199FF466-1C9E-42A6-BC1C-491CDF0A7A44}">
      <dsp:nvSpPr>
        <dsp:cNvPr id="0" name=""/>
        <dsp:cNvSpPr/>
      </dsp:nvSpPr>
      <dsp:spPr>
        <a:xfrm>
          <a:off x="2716" y="838200"/>
          <a:ext cx="1852389" cy="176022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Work is completed according to procedures in all assigned clusters.</a:t>
          </a:r>
        </a:p>
      </dsp:txBody>
      <dsp:txXfrm>
        <a:off x="2716" y="838200"/>
        <a:ext cx="1852389" cy="1760220"/>
      </dsp:txXfrm>
    </dsp:sp>
    <dsp:sp modelId="{C841C5B7-7483-46E7-8FC8-5DBD406FD40E}">
      <dsp:nvSpPr>
        <dsp:cNvPr id="0" name=""/>
        <dsp:cNvSpPr/>
      </dsp:nvSpPr>
      <dsp:spPr>
        <a:xfrm>
          <a:off x="1855105" y="838200"/>
          <a:ext cx="1852389" cy="176022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Field team members are adequately supported.</a:t>
          </a:r>
        </a:p>
      </dsp:txBody>
      <dsp:txXfrm>
        <a:off x="1855105" y="838200"/>
        <a:ext cx="1852389" cy="1760220"/>
      </dsp:txXfrm>
    </dsp:sp>
    <dsp:sp modelId="{71125A13-EB72-4757-972F-EFBF2D0DC2DE}">
      <dsp:nvSpPr>
        <dsp:cNvPr id="0" name=""/>
        <dsp:cNvSpPr/>
      </dsp:nvSpPr>
      <dsp:spPr>
        <a:xfrm>
          <a:off x="3707494" y="838200"/>
          <a:ext cx="1852389" cy="1760220"/>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Field team members maintain high quality standards.</a:t>
          </a:r>
        </a:p>
      </dsp:txBody>
      <dsp:txXfrm>
        <a:off x="3707494" y="838200"/>
        <a:ext cx="1852389" cy="1760220"/>
      </dsp:txXfrm>
    </dsp:sp>
    <dsp:sp modelId="{14F51CDE-CAD2-460A-A80B-4F455B8F1786}">
      <dsp:nvSpPr>
        <dsp:cNvPr id="0" name=""/>
        <dsp:cNvSpPr/>
      </dsp:nvSpPr>
      <dsp:spPr>
        <a:xfrm>
          <a:off x="0" y="2598420"/>
          <a:ext cx="5562600" cy="195580"/>
        </a:xfrm>
        <a:prstGeom prst="rect">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9CAEA0-D274-4595-B945-ED3AA3DD7CA7}">
      <dsp:nvSpPr>
        <dsp:cNvPr id="0" name=""/>
        <dsp:cNvSpPr/>
      </dsp:nvSpPr>
      <dsp:spPr>
        <a:xfrm>
          <a:off x="0" y="9200"/>
          <a:ext cx="6273799" cy="4680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Contact local authorities</a:t>
          </a:r>
        </a:p>
      </dsp:txBody>
      <dsp:txXfrm>
        <a:off x="22846" y="32046"/>
        <a:ext cx="6228107" cy="422308"/>
      </dsp:txXfrm>
    </dsp:sp>
    <dsp:sp modelId="{3B75C83D-2DE1-47EB-9A92-C62A654D62F3}">
      <dsp:nvSpPr>
        <dsp:cNvPr id="0" name=""/>
        <dsp:cNvSpPr/>
      </dsp:nvSpPr>
      <dsp:spPr>
        <a:xfrm>
          <a:off x="0" y="534800"/>
          <a:ext cx="6273799" cy="46800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Locate selected households</a:t>
          </a:r>
        </a:p>
      </dsp:txBody>
      <dsp:txXfrm>
        <a:off x="22846" y="557646"/>
        <a:ext cx="6228107" cy="422308"/>
      </dsp:txXfrm>
    </dsp:sp>
    <dsp:sp modelId="{DEBF3D75-212F-4009-815D-7ECEF6A1ADE5}">
      <dsp:nvSpPr>
        <dsp:cNvPr id="0" name=""/>
        <dsp:cNvSpPr/>
      </dsp:nvSpPr>
      <dsp:spPr>
        <a:xfrm>
          <a:off x="0" y="1060400"/>
          <a:ext cx="6273799" cy="46800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Assign interviews</a:t>
          </a:r>
        </a:p>
      </dsp:txBody>
      <dsp:txXfrm>
        <a:off x="22846" y="1083246"/>
        <a:ext cx="6228107" cy="422308"/>
      </dsp:txXfrm>
    </dsp:sp>
    <dsp:sp modelId="{4221EC7C-2568-49C9-8F68-0409C32FA75B}">
      <dsp:nvSpPr>
        <dsp:cNvPr id="0" name=""/>
        <dsp:cNvSpPr/>
      </dsp:nvSpPr>
      <dsp:spPr>
        <a:xfrm>
          <a:off x="0" y="1586000"/>
          <a:ext cx="6273799" cy="4680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Monitor completion of assignments</a:t>
          </a:r>
        </a:p>
      </dsp:txBody>
      <dsp:txXfrm>
        <a:off x="22846" y="1608846"/>
        <a:ext cx="6228107" cy="422308"/>
      </dsp:txXfrm>
    </dsp:sp>
    <dsp:sp modelId="{1DE20F65-4127-494F-AE83-9EDF0F4E51F1}">
      <dsp:nvSpPr>
        <dsp:cNvPr id="0" name=""/>
        <dsp:cNvSpPr/>
      </dsp:nvSpPr>
      <dsp:spPr>
        <a:xfrm>
          <a:off x="0" y="2111600"/>
          <a:ext cx="6273799" cy="46800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Reduce non-response</a:t>
          </a:r>
        </a:p>
      </dsp:txBody>
      <dsp:txXfrm>
        <a:off x="22846" y="2134446"/>
        <a:ext cx="6228107" cy="422308"/>
      </dsp:txXfrm>
    </dsp:sp>
    <dsp:sp modelId="{B14F957D-2C1A-4A60-A22C-497CC62A9F0C}">
      <dsp:nvSpPr>
        <dsp:cNvPr id="0" name=""/>
        <dsp:cNvSpPr/>
      </dsp:nvSpPr>
      <dsp:spPr>
        <a:xfrm>
          <a:off x="0" y="2637200"/>
          <a:ext cx="6273799" cy="4680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Monitor and support interviewer performance</a:t>
          </a:r>
        </a:p>
      </dsp:txBody>
      <dsp:txXfrm>
        <a:off x="22846" y="2660046"/>
        <a:ext cx="6228107" cy="422308"/>
      </dsp:txXfrm>
    </dsp:sp>
    <dsp:sp modelId="{5EA7EEE0-3E23-4295-9FDE-C22DD322E441}">
      <dsp:nvSpPr>
        <dsp:cNvPr id="0" name=""/>
        <dsp:cNvSpPr/>
      </dsp:nvSpPr>
      <dsp:spPr>
        <a:xfrm>
          <a:off x="0" y="3162800"/>
          <a:ext cx="6273799" cy="46800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Maintain interviewer motivation and morale</a:t>
          </a:r>
        </a:p>
      </dsp:txBody>
      <dsp:txXfrm>
        <a:off x="22846" y="3185646"/>
        <a:ext cx="6228107" cy="422308"/>
      </dsp:txXfrm>
    </dsp:sp>
    <dsp:sp modelId="{A8E01BA8-63DA-4583-9259-BB3BF5BA1EFE}">
      <dsp:nvSpPr>
        <dsp:cNvPr id="0" name=""/>
        <dsp:cNvSpPr/>
      </dsp:nvSpPr>
      <dsp:spPr>
        <a:xfrm>
          <a:off x="0" y="3688400"/>
          <a:ext cx="6273799" cy="46800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Finalize work in cluster</a:t>
          </a:r>
        </a:p>
      </dsp:txBody>
      <dsp:txXfrm>
        <a:off x="22846" y="3711246"/>
        <a:ext cx="6228107" cy="4223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35A28A-EDD1-479D-AC0D-0F1252A75BBE}">
      <dsp:nvSpPr>
        <dsp:cNvPr id="0" name=""/>
        <dsp:cNvSpPr/>
      </dsp:nvSpPr>
      <dsp:spPr>
        <a:xfrm>
          <a:off x="0" y="548842"/>
          <a:ext cx="7112000" cy="2772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B9A82EC-CABE-457A-BE15-3CB9663B8999}">
      <dsp:nvSpPr>
        <dsp:cNvPr id="0" name=""/>
        <dsp:cNvSpPr/>
      </dsp:nvSpPr>
      <dsp:spPr>
        <a:xfrm>
          <a:off x="355252" y="56147"/>
          <a:ext cx="4694423" cy="655054"/>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8172" tIns="0" rIns="188172" bIns="0" numCol="1" spcCol="1270" anchor="ctr" anchorCtr="0">
          <a:noAutofit/>
        </a:bodyPr>
        <a:lstStyle/>
        <a:p>
          <a:pPr marL="0" lvl="0" indent="0" algn="l" defTabSz="711200">
            <a:lnSpc>
              <a:spcPct val="90000"/>
            </a:lnSpc>
            <a:spcBef>
              <a:spcPct val="0"/>
            </a:spcBef>
            <a:spcAft>
              <a:spcPct val="35000"/>
            </a:spcAft>
            <a:buNone/>
          </a:pPr>
          <a:r>
            <a:rPr lang="en-GB" sz="1600" b="1" i="1" kern="1200" dirty="0"/>
            <a:t>Interviewer B</a:t>
          </a:r>
          <a:r>
            <a:rPr lang="en-GB" sz="1600" kern="1200" dirty="0"/>
            <a:t>, if she speaks the respondent’s native language</a:t>
          </a:r>
        </a:p>
      </dsp:txBody>
      <dsp:txXfrm>
        <a:off x="387229" y="88124"/>
        <a:ext cx="4630469" cy="591100"/>
      </dsp:txXfrm>
    </dsp:sp>
    <dsp:sp modelId="{D1926440-97AF-4DC2-A599-A08487E6AF11}">
      <dsp:nvSpPr>
        <dsp:cNvPr id="0" name=""/>
        <dsp:cNvSpPr/>
      </dsp:nvSpPr>
      <dsp:spPr>
        <a:xfrm>
          <a:off x="0" y="1290273"/>
          <a:ext cx="7112000" cy="2772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825BD0-CBFB-4F80-953F-554225A9C392}">
      <dsp:nvSpPr>
        <dsp:cNvPr id="0" name=""/>
        <dsp:cNvSpPr/>
      </dsp:nvSpPr>
      <dsp:spPr>
        <a:xfrm>
          <a:off x="355252" y="885442"/>
          <a:ext cx="5873301" cy="567191"/>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8172" tIns="0" rIns="188172" bIns="0" numCol="1" spcCol="1270" anchor="ctr" anchorCtr="0">
          <a:noAutofit/>
        </a:bodyPr>
        <a:lstStyle/>
        <a:p>
          <a:pPr marL="0" lvl="0" indent="0" algn="l" defTabSz="711200">
            <a:lnSpc>
              <a:spcPct val="90000"/>
            </a:lnSpc>
            <a:spcBef>
              <a:spcPct val="0"/>
            </a:spcBef>
            <a:spcAft>
              <a:spcPct val="35000"/>
            </a:spcAft>
            <a:buNone/>
          </a:pPr>
          <a:r>
            <a:rPr lang="en-GB" sz="1600" b="1" i="1" kern="1200" dirty="0"/>
            <a:t>Another interviewer on the field team</a:t>
          </a:r>
          <a:r>
            <a:rPr lang="en-GB" sz="1600" kern="1200" dirty="0"/>
            <a:t>, if neither Interviewer A nor Interviewer B speaks the respondent’s native language</a:t>
          </a:r>
        </a:p>
      </dsp:txBody>
      <dsp:txXfrm>
        <a:off x="382940" y="913130"/>
        <a:ext cx="5817925" cy="511815"/>
      </dsp:txXfrm>
    </dsp:sp>
    <dsp:sp modelId="{F3AB37AB-5142-4B4B-9FE6-E1BE8D1CF27A}">
      <dsp:nvSpPr>
        <dsp:cNvPr id="0" name=""/>
        <dsp:cNvSpPr/>
      </dsp:nvSpPr>
      <dsp:spPr>
        <a:xfrm>
          <a:off x="0" y="2084241"/>
          <a:ext cx="7112000" cy="2772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E7B58B-A2BC-42F7-BD6A-D3475910DBFE}">
      <dsp:nvSpPr>
        <dsp:cNvPr id="0" name=""/>
        <dsp:cNvSpPr/>
      </dsp:nvSpPr>
      <dsp:spPr>
        <a:xfrm>
          <a:off x="355252" y="1626873"/>
          <a:ext cx="6369162" cy="619728"/>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8172" tIns="0" rIns="188172" bIns="0" numCol="1" spcCol="1270" anchor="ctr" anchorCtr="0">
          <a:noAutofit/>
        </a:bodyPr>
        <a:lstStyle/>
        <a:p>
          <a:pPr marL="0" lvl="0" indent="0" algn="l" defTabSz="711200">
            <a:lnSpc>
              <a:spcPct val="90000"/>
            </a:lnSpc>
            <a:spcBef>
              <a:spcPct val="0"/>
            </a:spcBef>
            <a:spcAft>
              <a:spcPct val="35000"/>
            </a:spcAft>
            <a:buNone/>
          </a:pPr>
          <a:r>
            <a:rPr lang="en-GB" sz="1600" b="1" i="1" kern="1200" dirty="0"/>
            <a:t>Interviewer on a nearby field team</a:t>
          </a:r>
          <a:r>
            <a:rPr lang="en-GB" sz="1600" kern="1200" dirty="0"/>
            <a:t>, if no one on the field team speaks the respondent’s native language</a:t>
          </a:r>
        </a:p>
      </dsp:txBody>
      <dsp:txXfrm>
        <a:off x="385505" y="1657126"/>
        <a:ext cx="6308656" cy="559222"/>
      </dsp:txXfrm>
    </dsp:sp>
    <dsp:sp modelId="{C732B092-1E8C-45CE-9447-BACBD8289C1A}">
      <dsp:nvSpPr>
        <dsp:cNvPr id="0" name=""/>
        <dsp:cNvSpPr/>
      </dsp:nvSpPr>
      <dsp:spPr>
        <a:xfrm>
          <a:off x="0" y="2892452"/>
          <a:ext cx="7112000" cy="2772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A779FD-9D7F-42E7-B299-3D6851F2E3D5}">
      <dsp:nvSpPr>
        <dsp:cNvPr id="0" name=""/>
        <dsp:cNvSpPr/>
      </dsp:nvSpPr>
      <dsp:spPr>
        <a:xfrm>
          <a:off x="346918" y="2420841"/>
          <a:ext cx="6764921" cy="63397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8172" tIns="0" rIns="188172" bIns="0" numCol="1" spcCol="1270" anchor="ctr" anchorCtr="0">
          <a:noAutofit/>
        </a:bodyPr>
        <a:lstStyle/>
        <a:p>
          <a:pPr marL="0" lvl="0" indent="0" algn="l" defTabSz="711200">
            <a:lnSpc>
              <a:spcPct val="90000"/>
            </a:lnSpc>
            <a:spcBef>
              <a:spcPct val="0"/>
            </a:spcBef>
            <a:spcAft>
              <a:spcPct val="35000"/>
            </a:spcAft>
            <a:buNone/>
          </a:pPr>
          <a:r>
            <a:rPr lang="en-GB" sz="1600" b="1" i="1" kern="1200" dirty="0"/>
            <a:t>Interpreter</a:t>
          </a:r>
          <a:r>
            <a:rPr lang="en-GB" sz="1600" kern="1200" dirty="0"/>
            <a:t>, if no one on a nearby field team speaks the respondent’s native language</a:t>
          </a:r>
        </a:p>
      </dsp:txBody>
      <dsp:txXfrm>
        <a:off x="377866" y="2451789"/>
        <a:ext cx="6703025" cy="57207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860D0F-7014-470C-B3F4-83B20DC79AAA}">
      <dsp:nvSpPr>
        <dsp:cNvPr id="0" name=""/>
        <dsp:cNvSpPr/>
      </dsp:nvSpPr>
      <dsp:spPr>
        <a:xfrm>
          <a:off x="0" y="0"/>
          <a:ext cx="8039100" cy="0"/>
        </a:xfrm>
        <a:prstGeom prst="lin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670FDB-3B06-4A99-A6AA-2C43F6AC9E68}">
      <dsp:nvSpPr>
        <dsp:cNvPr id="0" name=""/>
        <dsp:cNvSpPr/>
      </dsp:nvSpPr>
      <dsp:spPr>
        <a:xfrm>
          <a:off x="0" y="0"/>
          <a:ext cx="1607820" cy="228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schemeClr val="accent6"/>
              </a:solidFill>
              <a:latin typeface="+mn-lt"/>
              <a:cs typeface="Arial"/>
            </a:rPr>
            <a:t>You will do this by:</a:t>
          </a:r>
          <a:endParaRPr lang="en-US" sz="2800" kern="1200" dirty="0">
            <a:solidFill>
              <a:schemeClr val="accent6"/>
            </a:solidFill>
            <a:latin typeface="+mn-lt"/>
          </a:endParaRPr>
        </a:p>
      </dsp:txBody>
      <dsp:txXfrm>
        <a:off x="0" y="0"/>
        <a:ext cx="1607820" cy="2286000"/>
      </dsp:txXfrm>
    </dsp:sp>
    <dsp:sp modelId="{F1E05060-2B00-40AC-B86A-DC665EA1C966}">
      <dsp:nvSpPr>
        <dsp:cNvPr id="0" name=""/>
        <dsp:cNvSpPr/>
      </dsp:nvSpPr>
      <dsp:spPr>
        <a:xfrm>
          <a:off x="1728406" y="35718"/>
          <a:ext cx="6310693" cy="714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mn-lt"/>
              <a:cs typeface="Arial"/>
            </a:rPr>
            <a:t>Observing interviews</a:t>
          </a:r>
          <a:endParaRPr lang="en-US" sz="2800" kern="1200" dirty="0">
            <a:latin typeface="+mn-lt"/>
          </a:endParaRPr>
        </a:p>
      </dsp:txBody>
      <dsp:txXfrm>
        <a:off x="1728406" y="35718"/>
        <a:ext cx="6310693" cy="714374"/>
      </dsp:txXfrm>
    </dsp:sp>
    <dsp:sp modelId="{9DD33DA5-0CC4-4235-B6DA-41FA3D7F45A2}">
      <dsp:nvSpPr>
        <dsp:cNvPr id="0" name=""/>
        <dsp:cNvSpPr/>
      </dsp:nvSpPr>
      <dsp:spPr>
        <a:xfrm>
          <a:off x="1607820" y="750093"/>
          <a:ext cx="6431280" cy="0"/>
        </a:xfrm>
        <a:prstGeom prst="lin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220B4B-A40A-4C9A-A1EA-3C2C6DD9C171}">
      <dsp:nvSpPr>
        <dsp:cNvPr id="0" name=""/>
        <dsp:cNvSpPr/>
      </dsp:nvSpPr>
      <dsp:spPr>
        <a:xfrm>
          <a:off x="1728406" y="785812"/>
          <a:ext cx="6310693" cy="714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mn-lt"/>
              <a:cs typeface="Arial"/>
            </a:rPr>
            <a:t>Spot-checking household composition</a:t>
          </a:r>
          <a:endParaRPr lang="en-US" sz="2800" kern="1200" dirty="0">
            <a:latin typeface="+mn-lt"/>
          </a:endParaRPr>
        </a:p>
      </dsp:txBody>
      <dsp:txXfrm>
        <a:off x="1728406" y="785812"/>
        <a:ext cx="6310693" cy="714374"/>
      </dsp:txXfrm>
    </dsp:sp>
    <dsp:sp modelId="{D6C6A53E-09BC-42DE-A096-107D4EE8A6D8}">
      <dsp:nvSpPr>
        <dsp:cNvPr id="0" name=""/>
        <dsp:cNvSpPr/>
      </dsp:nvSpPr>
      <dsp:spPr>
        <a:xfrm>
          <a:off x="1607820" y="1500187"/>
          <a:ext cx="6431280" cy="0"/>
        </a:xfrm>
        <a:prstGeom prst="lin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7872A8-F578-4A9E-8E65-FF676ABE36DC}">
      <dsp:nvSpPr>
        <dsp:cNvPr id="0" name=""/>
        <dsp:cNvSpPr/>
      </dsp:nvSpPr>
      <dsp:spPr>
        <a:xfrm>
          <a:off x="1728406" y="1535906"/>
          <a:ext cx="6310693" cy="714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mn-lt"/>
              <a:cs typeface="Arial"/>
            </a:rPr>
            <a:t>Conducting team meetings</a:t>
          </a:r>
          <a:endParaRPr lang="en-US" sz="2800" kern="1200" dirty="0">
            <a:latin typeface="+mn-lt"/>
          </a:endParaRPr>
        </a:p>
      </dsp:txBody>
      <dsp:txXfrm>
        <a:off x="1728406" y="1535906"/>
        <a:ext cx="6310693" cy="714374"/>
      </dsp:txXfrm>
    </dsp:sp>
    <dsp:sp modelId="{077BD83E-8340-49FA-B6DE-CA2FB2E499F5}">
      <dsp:nvSpPr>
        <dsp:cNvPr id="0" name=""/>
        <dsp:cNvSpPr/>
      </dsp:nvSpPr>
      <dsp:spPr>
        <a:xfrm>
          <a:off x="1607820" y="2250281"/>
          <a:ext cx="6431280" cy="0"/>
        </a:xfrm>
        <a:prstGeom prst="lin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53A3F973-F4C2-4AA2-A6D2-F9F9B4A30865}" type="datetimeFigureOut">
              <a:rPr lang="en-US" smtClean="0"/>
              <a:pPr/>
              <a:t>12/1/2018</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BBE507C4-94CD-44D1-89AE-3D1C61FBF309}" type="slidenum">
              <a:rPr lang="en-US" smtClean="0"/>
              <a:pPr/>
              <a:t>‹#›</a:t>
            </a:fld>
            <a:endParaRPr lang="en-US" dirty="0"/>
          </a:p>
        </p:txBody>
      </p:sp>
    </p:spTree>
    <p:extLst>
      <p:ext uri="{BB962C8B-B14F-4D97-AF65-F5344CB8AC3E}">
        <p14:creationId xmlns:p14="http://schemas.microsoft.com/office/powerpoint/2010/main" val="982593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232B2A2-5717-4C46-8AB9-570E8FB64562}" type="datetimeFigureOut">
              <a:rPr lang="en-US" smtClean="0"/>
              <a:pPr/>
              <a:t>12/1/2018</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C41D21D1-B6C0-4A15-ACB6-CC576578D371}" type="slidenum">
              <a:rPr lang="en-US" smtClean="0"/>
              <a:pPr/>
              <a:t>‹#›</a:t>
            </a:fld>
            <a:endParaRPr lang="en-US" dirty="0"/>
          </a:p>
        </p:txBody>
      </p:sp>
    </p:spTree>
    <p:extLst>
      <p:ext uri="{BB962C8B-B14F-4D97-AF65-F5344CB8AC3E}">
        <p14:creationId xmlns:p14="http://schemas.microsoft.com/office/powerpoint/2010/main" val="1891153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dirty="0"/>
          </a:p>
        </p:txBody>
      </p:sp>
      <p:sp>
        <p:nvSpPr>
          <p:cNvPr id="4" name="Slide Number Placeholder 3"/>
          <p:cNvSpPr>
            <a:spLocks noGrp="1"/>
          </p:cNvSpPr>
          <p:nvPr>
            <p:ph type="sldNum" sz="quarter" idx="10"/>
          </p:nvPr>
        </p:nvSpPr>
        <p:spPr/>
        <p:txBody>
          <a:bodyPr/>
          <a:lstStyle/>
          <a:p>
            <a:fld id="{C41D21D1-B6C0-4A15-ACB6-CC576578D371}" type="slidenum">
              <a:rPr lang="en-US" smtClean="0"/>
              <a:pPr/>
              <a:t>1</a:t>
            </a:fld>
            <a:endParaRPr lang="en-US" dirty="0"/>
          </a:p>
        </p:txBody>
      </p:sp>
    </p:spTree>
    <p:extLst>
      <p:ext uri="{BB962C8B-B14F-4D97-AF65-F5344CB8AC3E}">
        <p14:creationId xmlns:p14="http://schemas.microsoft.com/office/powerpoint/2010/main" val="1329186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1D21D1-B6C0-4A15-ACB6-CC576578D371}" type="slidenum">
              <a:rPr lang="en-US" smtClean="0"/>
              <a:pPr/>
              <a:t>45</a:t>
            </a:fld>
            <a:endParaRPr lang="en-US" dirty="0"/>
          </a:p>
        </p:txBody>
      </p:sp>
    </p:spTree>
    <p:extLst>
      <p:ext uri="{BB962C8B-B14F-4D97-AF65-F5344CB8AC3E}">
        <p14:creationId xmlns:p14="http://schemas.microsoft.com/office/powerpoint/2010/main" val="4119706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1D21D1-B6C0-4A15-ACB6-CC576578D371}" type="slidenum">
              <a:rPr lang="en-US" smtClean="0"/>
              <a:pPr/>
              <a:t>56</a:t>
            </a:fld>
            <a:endParaRPr lang="en-US" dirty="0"/>
          </a:p>
        </p:txBody>
      </p:sp>
    </p:spTree>
    <p:extLst>
      <p:ext uri="{BB962C8B-B14F-4D97-AF65-F5344CB8AC3E}">
        <p14:creationId xmlns:p14="http://schemas.microsoft.com/office/powerpoint/2010/main" val="2995334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1D21D1-B6C0-4A15-ACB6-CC576578D371}" type="slidenum">
              <a:rPr lang="en-US" smtClean="0"/>
              <a:pPr/>
              <a:t>69</a:t>
            </a:fld>
            <a:endParaRPr lang="en-US" dirty="0"/>
          </a:p>
        </p:txBody>
      </p:sp>
    </p:spTree>
    <p:extLst>
      <p:ext uri="{BB962C8B-B14F-4D97-AF65-F5344CB8AC3E}">
        <p14:creationId xmlns:p14="http://schemas.microsoft.com/office/powerpoint/2010/main" val="2142250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that Module 6 is divided into 6F and 6M for the female and male primary adult household decisionmakers, respectively</a:t>
            </a:r>
            <a:endParaRPr lang="en-US" dirty="0"/>
          </a:p>
        </p:txBody>
      </p:sp>
      <p:sp>
        <p:nvSpPr>
          <p:cNvPr id="4" name="Slide Number Placeholder 3"/>
          <p:cNvSpPr>
            <a:spLocks noGrp="1"/>
          </p:cNvSpPr>
          <p:nvPr>
            <p:ph type="sldNum" sz="quarter" idx="10"/>
          </p:nvPr>
        </p:nvSpPr>
        <p:spPr/>
        <p:txBody>
          <a:bodyPr/>
          <a:lstStyle/>
          <a:p>
            <a:fld id="{C41D21D1-B6C0-4A15-ACB6-CC576578D371}" type="slidenum">
              <a:rPr lang="en-US" smtClean="0"/>
              <a:pPr/>
              <a:t>6</a:t>
            </a:fld>
            <a:endParaRPr lang="en-US" dirty="0"/>
          </a:p>
        </p:txBody>
      </p:sp>
    </p:spTree>
    <p:extLst>
      <p:ext uri="{BB962C8B-B14F-4D97-AF65-F5344CB8AC3E}">
        <p14:creationId xmlns:p14="http://schemas.microsoft.com/office/powerpoint/2010/main" val="2720857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1D21D1-B6C0-4A15-ACB6-CC576578D371}" type="slidenum">
              <a:rPr lang="en-US" smtClean="0"/>
              <a:pPr/>
              <a:t>7</a:t>
            </a:fld>
            <a:endParaRPr lang="en-US" dirty="0"/>
          </a:p>
        </p:txBody>
      </p:sp>
    </p:spTree>
    <p:extLst>
      <p:ext uri="{BB962C8B-B14F-4D97-AF65-F5344CB8AC3E}">
        <p14:creationId xmlns:p14="http://schemas.microsoft.com/office/powerpoint/2010/main" val="1538097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1D21D1-B6C0-4A15-ACB6-CC576578D371}" type="slidenum">
              <a:rPr lang="en-US" smtClean="0"/>
              <a:pPr/>
              <a:t>20</a:t>
            </a:fld>
            <a:endParaRPr lang="en-US" dirty="0"/>
          </a:p>
        </p:txBody>
      </p:sp>
    </p:spTree>
    <p:extLst>
      <p:ext uri="{BB962C8B-B14F-4D97-AF65-F5344CB8AC3E}">
        <p14:creationId xmlns:p14="http://schemas.microsoft.com/office/powerpoint/2010/main" val="1615698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1D21D1-B6C0-4A15-ACB6-CC576578D371}" type="slidenum">
              <a:rPr lang="en-US" smtClean="0"/>
              <a:pPr/>
              <a:t>21</a:t>
            </a:fld>
            <a:endParaRPr lang="en-US" dirty="0"/>
          </a:p>
        </p:txBody>
      </p:sp>
    </p:spTree>
    <p:extLst>
      <p:ext uri="{BB962C8B-B14F-4D97-AF65-F5344CB8AC3E}">
        <p14:creationId xmlns:p14="http://schemas.microsoft.com/office/powerpoint/2010/main" val="263511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1D21D1-B6C0-4A15-ACB6-CC576578D371}" type="slidenum">
              <a:rPr lang="en-US" smtClean="0"/>
              <a:pPr/>
              <a:t>26</a:t>
            </a:fld>
            <a:endParaRPr lang="en-US" dirty="0"/>
          </a:p>
        </p:txBody>
      </p:sp>
    </p:spTree>
    <p:extLst>
      <p:ext uri="{BB962C8B-B14F-4D97-AF65-F5344CB8AC3E}">
        <p14:creationId xmlns:p14="http://schemas.microsoft.com/office/powerpoint/2010/main" val="3091377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1D21D1-B6C0-4A15-ACB6-CC576578D371}" type="slidenum">
              <a:rPr lang="en-US" smtClean="0"/>
              <a:pPr/>
              <a:t>32</a:t>
            </a:fld>
            <a:endParaRPr lang="en-US" dirty="0"/>
          </a:p>
        </p:txBody>
      </p:sp>
    </p:spTree>
    <p:extLst>
      <p:ext uri="{BB962C8B-B14F-4D97-AF65-F5344CB8AC3E}">
        <p14:creationId xmlns:p14="http://schemas.microsoft.com/office/powerpoint/2010/main" val="1204054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41D21D1-B6C0-4A15-ACB6-CC576578D371}" type="slidenum">
              <a:rPr lang="en-US" smtClean="0"/>
              <a:pPr/>
              <a:t>33</a:t>
            </a:fld>
            <a:endParaRPr lang="en-US" dirty="0"/>
          </a:p>
        </p:txBody>
      </p:sp>
    </p:spTree>
    <p:extLst>
      <p:ext uri="{BB962C8B-B14F-4D97-AF65-F5344CB8AC3E}">
        <p14:creationId xmlns:p14="http://schemas.microsoft.com/office/powerpoint/2010/main" val="2235068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1D21D1-B6C0-4A15-ACB6-CC576578D371}" type="slidenum">
              <a:rPr lang="en-US" smtClean="0"/>
              <a:pPr/>
              <a:t>39</a:t>
            </a:fld>
            <a:endParaRPr lang="en-US" dirty="0"/>
          </a:p>
        </p:txBody>
      </p:sp>
    </p:spTree>
    <p:extLst>
      <p:ext uri="{BB962C8B-B14F-4D97-AF65-F5344CB8AC3E}">
        <p14:creationId xmlns:p14="http://schemas.microsoft.com/office/powerpoint/2010/main" val="42774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TextBox 9"/>
          <p:cNvSpPr txBox="1"/>
          <p:nvPr/>
        </p:nvSpPr>
        <p:spPr>
          <a:xfrm>
            <a:off x="358758" y="6611159"/>
            <a:ext cx="7226024" cy="230832"/>
          </a:xfrm>
          <a:prstGeom prst="rect">
            <a:avLst/>
          </a:prstGeom>
          <a:noFill/>
          <a:ln w="12700" cap="sq" cmpd="sng">
            <a:noFill/>
            <a:prstDash val="solid"/>
          </a:ln>
        </p:spPr>
        <p:txBody>
          <a:bodyPr wrap="square" rtlCol="0" anchor="t" anchorCtr="0">
            <a:spAutoFit/>
          </a:bodyPr>
          <a:lstStyle/>
          <a:p>
            <a:r>
              <a:rPr lang="en-US" sz="900" b="0" i="1" dirty="0">
                <a:solidFill>
                  <a:schemeClr val="bg1"/>
                </a:solidFill>
                <a:latin typeface="Arial"/>
                <a:cs typeface="Arial"/>
              </a:rPr>
              <a:t>Photo</a:t>
            </a:r>
            <a:r>
              <a:rPr lang="en-US" sz="900" b="0" i="1" baseline="0" dirty="0">
                <a:solidFill>
                  <a:schemeClr val="bg1"/>
                </a:solidFill>
                <a:latin typeface="Arial"/>
                <a:cs typeface="Arial"/>
              </a:rPr>
              <a:t> Credit Goes Here</a:t>
            </a:r>
            <a:endParaRPr lang="en-US" sz="900" b="0" i="1" dirty="0">
              <a:solidFill>
                <a:schemeClr val="bg1"/>
              </a:solidFill>
              <a:latin typeface="Arial"/>
              <a:cs typeface="Arial"/>
            </a:endParaRPr>
          </a:p>
        </p:txBody>
      </p:sp>
      <p:sp>
        <p:nvSpPr>
          <p:cNvPr id="15" name="Text Placeholder 14"/>
          <p:cNvSpPr>
            <a:spLocks noGrp="1"/>
          </p:cNvSpPr>
          <p:nvPr>
            <p:ph type="body" sz="quarter" idx="12" hasCustomPrompt="1"/>
          </p:nvPr>
        </p:nvSpPr>
        <p:spPr>
          <a:xfrm>
            <a:off x="462856" y="5723098"/>
            <a:ext cx="5022850" cy="260350"/>
          </a:xfrm>
          <a:prstGeom prst="rect">
            <a:avLst/>
          </a:prstGeom>
        </p:spPr>
        <p:txBody>
          <a:bodyPr/>
          <a:lstStyle>
            <a:lvl1pPr marL="0" indent="0">
              <a:buNone/>
              <a:defRPr sz="1000" i="1" baseline="0">
                <a:solidFill>
                  <a:schemeClr val="bg1"/>
                </a:solidFill>
                <a:latin typeface="Arial" panose="020B0604020202020204" pitchFamily="34" charset="0"/>
                <a:cs typeface="Arial" panose="020B0604020202020204" pitchFamily="34" charset="0"/>
              </a:defRPr>
            </a:lvl1pPr>
          </a:lstStyle>
          <a:p>
            <a:pPr lvl="0"/>
            <a:r>
              <a:rPr lang="en-US" dirty="0"/>
              <a:t>Photo credit: Name/Organization</a:t>
            </a:r>
          </a:p>
        </p:txBody>
      </p:sp>
      <p:sp>
        <p:nvSpPr>
          <p:cNvPr id="17" name="Text Placeholder 16"/>
          <p:cNvSpPr>
            <a:spLocks noGrp="1"/>
          </p:cNvSpPr>
          <p:nvPr>
            <p:ph type="body" sz="quarter" idx="13" hasCustomPrompt="1"/>
          </p:nvPr>
        </p:nvSpPr>
        <p:spPr>
          <a:xfrm>
            <a:off x="452438" y="5175081"/>
            <a:ext cx="8186737" cy="268287"/>
          </a:xfrm>
          <a:prstGeom prst="rect">
            <a:avLst/>
          </a:prstGeom>
        </p:spPr>
        <p:txBody>
          <a:bodyPr/>
          <a:lstStyle>
            <a:lvl1pPr marL="0" indent="0">
              <a:buNone/>
              <a:defRPr sz="1500" b="1" baseline="0">
                <a:solidFill>
                  <a:schemeClr val="bg1"/>
                </a:solidFill>
                <a:latin typeface="Arial" panose="020B0604020202020204" pitchFamily="34" charset="0"/>
                <a:cs typeface="Arial" panose="020B0604020202020204" pitchFamily="34" charset="0"/>
              </a:defRPr>
            </a:lvl1pPr>
          </a:lstStyle>
          <a:p>
            <a:pPr lvl="0"/>
            <a:r>
              <a:rPr lang="en-US" dirty="0"/>
              <a:t>Subhead goes here</a:t>
            </a:r>
          </a:p>
        </p:txBody>
      </p:sp>
      <p:sp>
        <p:nvSpPr>
          <p:cNvPr id="19" name="Text Placeholder 18"/>
          <p:cNvSpPr>
            <a:spLocks noGrp="1"/>
          </p:cNvSpPr>
          <p:nvPr>
            <p:ph type="body" sz="quarter" idx="14" hasCustomPrompt="1"/>
          </p:nvPr>
        </p:nvSpPr>
        <p:spPr>
          <a:xfrm>
            <a:off x="1021842" y="3829050"/>
            <a:ext cx="7089775" cy="1195388"/>
          </a:xfrm>
          <a:prstGeom prst="rect">
            <a:avLst/>
          </a:prstGeom>
        </p:spPr>
        <p:txBody>
          <a:bodyPr/>
          <a:lstStyle>
            <a:lvl1pPr marL="0" indent="0" algn="ctr">
              <a:buNone/>
              <a:defRPr sz="3400" baseline="0">
                <a:solidFill>
                  <a:schemeClr val="bg1">
                    <a:lumMod val="85000"/>
                  </a:schemeClr>
                </a:solidFill>
                <a:latin typeface="Arial" panose="020B0604020202020204" pitchFamily="34" charset="0"/>
                <a:cs typeface="Arial" panose="020B0604020202020204" pitchFamily="34" charset="0"/>
              </a:defRPr>
            </a:lvl1pPr>
          </a:lstStyle>
          <a:p>
            <a:pPr lvl="0"/>
            <a:r>
              <a:rPr lang="en-US" dirty="0"/>
              <a:t>TITLE OF PRESENTATION GOES HERE AND HERE</a:t>
            </a:r>
          </a:p>
        </p:txBody>
      </p:sp>
    </p:spTree>
    <p:extLst>
      <p:ext uri="{BB962C8B-B14F-4D97-AF65-F5344CB8AC3E}">
        <p14:creationId xmlns:p14="http://schemas.microsoft.com/office/powerpoint/2010/main" val="3464121284"/>
      </p:ext>
    </p:extLst>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subhead, and bulleted list">
    <p:spTree>
      <p:nvGrpSpPr>
        <p:cNvPr id="1" name=""/>
        <p:cNvGrpSpPr/>
        <p:nvPr/>
      </p:nvGrpSpPr>
      <p:grpSpPr>
        <a:xfrm>
          <a:off x="0" y="0"/>
          <a:ext cx="0" cy="0"/>
          <a:chOff x="0" y="0"/>
          <a:chExt cx="0" cy="0"/>
        </a:xfrm>
      </p:grpSpPr>
      <p:sp>
        <p:nvSpPr>
          <p:cNvPr id="3"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
        <p:nvSpPr>
          <p:cNvPr id="8" name="Text Placeholder 7"/>
          <p:cNvSpPr>
            <a:spLocks noGrp="1"/>
          </p:cNvSpPr>
          <p:nvPr>
            <p:ph type="body" sz="quarter" idx="10"/>
          </p:nvPr>
        </p:nvSpPr>
        <p:spPr>
          <a:xfrm>
            <a:off x="612775" y="2388787"/>
            <a:ext cx="8101013" cy="3291840"/>
          </a:xfrm>
          <a:prstGeom prst="rect">
            <a:avLst/>
          </a:prstGeom>
        </p:spPr>
        <p:txBody>
          <a:bodyPr/>
          <a:lstStyle>
            <a:lvl1pPr marL="285750" marR="0"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lang="en-US" sz="1800" kern="1200" dirty="0" smtClean="0">
                <a:solidFill>
                  <a:schemeClr val="tx1"/>
                </a:solidFill>
                <a:latin typeface="Arial"/>
                <a:ea typeface="+mn-ea"/>
                <a:cs typeface="Arial"/>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13"/>
          <p:cNvSpPr>
            <a:spLocks noGrp="1"/>
          </p:cNvSpPr>
          <p:nvPr>
            <p:ph type="body" sz="quarter" idx="11" hasCustomPrompt="1"/>
          </p:nvPr>
        </p:nvSpPr>
        <p:spPr>
          <a:xfrm>
            <a:off x="516477" y="1903413"/>
            <a:ext cx="8153400" cy="452437"/>
          </a:xfrm>
          <a:prstGeom prst="rect">
            <a:avLst/>
          </a:prstGeom>
        </p:spPr>
        <p:txBody>
          <a:bodyPr/>
          <a:lstStyle>
            <a:lvl1pPr marL="0" indent="0">
              <a:buNone/>
              <a:defRPr sz="2100" b="1" baseline="0">
                <a:solidFill>
                  <a:srgbClr val="D37D28"/>
                </a:solidFill>
                <a:latin typeface="Arial" panose="020B0604020202020204" pitchFamily="34" charset="0"/>
                <a:cs typeface="Arial" panose="020B0604020202020204" pitchFamily="34" charset="0"/>
              </a:defRPr>
            </a:lvl1pPr>
          </a:lstStyle>
          <a:p>
            <a:pPr lvl="0"/>
            <a:r>
              <a:rPr lang="en-US" dirty="0"/>
              <a:t>Subhead goes here</a:t>
            </a:r>
          </a:p>
        </p:txBody>
      </p:sp>
    </p:spTree>
    <p:extLst>
      <p:ext uri="{BB962C8B-B14F-4D97-AF65-F5344CB8AC3E}">
        <p14:creationId xmlns:p14="http://schemas.microsoft.com/office/powerpoint/2010/main" val="2558346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bulleted list, and photo">
    <p:spTree>
      <p:nvGrpSpPr>
        <p:cNvPr id="1" name=""/>
        <p:cNvGrpSpPr/>
        <p:nvPr/>
      </p:nvGrpSpPr>
      <p:grpSpPr>
        <a:xfrm>
          <a:off x="0" y="0"/>
          <a:ext cx="0" cy="0"/>
          <a:chOff x="0" y="0"/>
          <a:chExt cx="0" cy="0"/>
        </a:xfrm>
      </p:grpSpPr>
      <p:sp>
        <p:nvSpPr>
          <p:cNvPr id="4"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
        <p:nvSpPr>
          <p:cNvPr id="8" name="Text Placeholder 7"/>
          <p:cNvSpPr>
            <a:spLocks noGrp="1"/>
          </p:cNvSpPr>
          <p:nvPr>
            <p:ph type="body" sz="quarter" idx="10"/>
          </p:nvPr>
        </p:nvSpPr>
        <p:spPr>
          <a:xfrm>
            <a:off x="601663" y="2205038"/>
            <a:ext cx="4368800" cy="3840162"/>
          </a:xfrm>
          <a:prstGeom prst="rect">
            <a:avLst/>
          </a:prstGeom>
        </p:spPr>
        <p:txBody>
          <a:bodyPr/>
          <a:lstStyle>
            <a:lvl1pPr>
              <a:defRPr sz="1800">
                <a:latin typeface="Arial" panose="020B0604020202020204" pitchFamily="34" charset="0"/>
                <a:cs typeface="Arial" panose="020B0604020202020204" pitchFamily="34" charset="0"/>
              </a:defRPr>
            </a:lvl1pPr>
          </a:lstStyle>
          <a:p>
            <a:pPr lvl="0"/>
            <a:r>
              <a:rPr lang="en-US"/>
              <a:t>Edit Master text styles</a:t>
            </a:r>
          </a:p>
        </p:txBody>
      </p:sp>
      <p:sp>
        <p:nvSpPr>
          <p:cNvPr id="10" name="Picture Placeholder 9"/>
          <p:cNvSpPr>
            <a:spLocks noGrp="1"/>
          </p:cNvSpPr>
          <p:nvPr>
            <p:ph type="pic" sz="quarter" idx="11"/>
          </p:nvPr>
        </p:nvSpPr>
        <p:spPr>
          <a:xfrm>
            <a:off x="5325018" y="2204869"/>
            <a:ext cx="3344862" cy="3679564"/>
          </a:xfrm>
          <a:prstGeom prst="rect">
            <a:avLst/>
          </a:prstGeom>
        </p:spPr>
        <p:txBody>
          <a:bodyPr/>
          <a:lstStyle/>
          <a:p>
            <a:r>
              <a:rPr lang="en-US" dirty="0"/>
              <a:t>Click icon to add picture</a:t>
            </a:r>
          </a:p>
        </p:txBody>
      </p:sp>
    </p:spTree>
    <p:extLst>
      <p:ext uri="{BB962C8B-B14F-4D97-AF65-F5344CB8AC3E}">
        <p14:creationId xmlns:p14="http://schemas.microsoft.com/office/powerpoint/2010/main" val="3838172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subhead in parens, bulleted list">
    <p:spTree>
      <p:nvGrpSpPr>
        <p:cNvPr id="1" name=""/>
        <p:cNvGrpSpPr/>
        <p:nvPr/>
      </p:nvGrpSpPr>
      <p:grpSpPr>
        <a:xfrm>
          <a:off x="0" y="0"/>
          <a:ext cx="0" cy="0"/>
          <a:chOff x="0" y="0"/>
          <a:chExt cx="0" cy="0"/>
        </a:xfrm>
      </p:grpSpPr>
      <p:sp>
        <p:nvSpPr>
          <p:cNvPr id="11" name="Text Placeholder 7"/>
          <p:cNvSpPr>
            <a:spLocks noGrp="1"/>
          </p:cNvSpPr>
          <p:nvPr>
            <p:ph type="body" sz="quarter" idx="10"/>
          </p:nvPr>
        </p:nvSpPr>
        <p:spPr>
          <a:xfrm>
            <a:off x="612775" y="2388787"/>
            <a:ext cx="8101013" cy="3291840"/>
          </a:xfrm>
          <a:prstGeom prst="rect">
            <a:avLst/>
          </a:prstGeom>
        </p:spPr>
        <p:txBody>
          <a:bodyPr/>
          <a:lstStyle>
            <a:lvl1pPr marL="285750" indent="-285750">
              <a:buFont typeface="Arial" panose="020B0604020202020204" pitchFamily="34" charset="0"/>
              <a:buChar char="•"/>
              <a:defRPr sz="1800">
                <a:latin typeface="Arial" panose="020B0604020202020204" pitchFamily="34" charset="0"/>
                <a:cs typeface="Arial" panose="020B0604020202020204" pitchFamily="34" charset="0"/>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p:txBody>
      </p:sp>
      <p:sp>
        <p:nvSpPr>
          <p:cNvPr id="12" name="Text Placeholder 13"/>
          <p:cNvSpPr>
            <a:spLocks noGrp="1"/>
          </p:cNvSpPr>
          <p:nvPr>
            <p:ph type="body" sz="quarter" idx="11" hasCustomPrompt="1"/>
          </p:nvPr>
        </p:nvSpPr>
        <p:spPr>
          <a:xfrm>
            <a:off x="516477" y="1699709"/>
            <a:ext cx="8153400" cy="398033"/>
          </a:xfrm>
          <a:prstGeom prst="rect">
            <a:avLst/>
          </a:prstGeom>
        </p:spPr>
        <p:txBody>
          <a:bodyPr/>
          <a:lstStyle>
            <a:lvl1pPr marL="0" marR="0" indent="0" algn="ctr" defTabSz="457200" rtl="0" eaLnBrk="1" fontAlgn="auto" latinLnBrk="0" hangingPunct="1">
              <a:lnSpc>
                <a:spcPts val="2350"/>
              </a:lnSpc>
              <a:spcBef>
                <a:spcPts val="0"/>
              </a:spcBef>
              <a:spcAft>
                <a:spcPts val="0"/>
              </a:spcAft>
              <a:buClrTx/>
              <a:buSzTx/>
              <a:buFontTx/>
              <a:buNone/>
              <a:tabLst/>
              <a:defRPr sz="2100" b="1" baseline="0">
                <a:solidFill>
                  <a:srgbClr val="D37D28"/>
                </a:solidFill>
                <a:latin typeface="Arial" panose="020B0604020202020204" pitchFamily="34" charset="0"/>
                <a:cs typeface="Arial" panose="020B0604020202020204" pitchFamily="34" charset="0"/>
              </a:defRPr>
            </a:lvl1pPr>
          </a:lstStyle>
          <a:p>
            <a:pPr marL="0" marR="0" lvl="0" indent="0" algn="ctr" defTabSz="457200" rtl="0" eaLnBrk="1" fontAlgn="auto" latinLnBrk="0" hangingPunct="1">
              <a:lnSpc>
                <a:spcPts val="235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37D28"/>
                </a:solidFill>
                <a:effectLst/>
                <a:uLnTx/>
                <a:uFillTx/>
                <a:latin typeface="Arial"/>
                <a:ea typeface="+mn-ea"/>
                <a:cs typeface="Arial"/>
              </a:rPr>
              <a:t>(Parentheses Under Header)</a:t>
            </a:r>
          </a:p>
        </p:txBody>
      </p:sp>
      <p:sp>
        <p:nvSpPr>
          <p:cNvPr id="13"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Tree>
    <p:extLst>
      <p:ext uri="{BB962C8B-B14F-4D97-AF65-F5344CB8AC3E}">
        <p14:creationId xmlns:p14="http://schemas.microsoft.com/office/powerpoint/2010/main" val="3767973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eed the Future-only branded blank">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448041" y="1156441"/>
            <a:ext cx="8229600" cy="597049"/>
          </a:xfrm>
          <a:prstGeom prst="rect">
            <a:avLst/>
          </a:prstGeom>
          <a:noFill/>
          <a:ln w="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Tree>
    <p:extLst>
      <p:ext uri="{BB962C8B-B14F-4D97-AF65-F5344CB8AC3E}">
        <p14:creationId xmlns:p14="http://schemas.microsoft.com/office/powerpoint/2010/main" val="897599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solidFill>
                  <a:srgbClr val="D57615"/>
                </a:solidFill>
                <a:latin typeface="Gill Sans MT"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6"/>
          <p:cNvSpPr>
            <a:spLocks noGrp="1"/>
          </p:cNvSpPr>
          <p:nvPr>
            <p:ph type="sldNum" sz="quarter" idx="4"/>
          </p:nvPr>
        </p:nvSpPr>
        <p:spPr>
          <a:xfrm>
            <a:off x="6096000" y="6248400"/>
            <a:ext cx="2743200" cy="457200"/>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cs typeface="Arial" pitchFamily="34" charset="0"/>
              </a:defRPr>
            </a:lvl1pPr>
            <a:lvl3pPr>
              <a:defRPr sz="2800"/>
            </a:lvl3pPr>
            <a:lvl4pPr>
              <a:defRPr sz="3200"/>
            </a:lvl4pPr>
          </a:lstStyle>
          <a:p>
            <a:pPr lvl="2" fontAlgn="base">
              <a:spcBef>
                <a:spcPct val="0"/>
              </a:spcBef>
              <a:spcAft>
                <a:spcPct val="0"/>
              </a:spcAft>
              <a:defRPr/>
            </a:pPr>
            <a:fld id="{0280441A-1D5E-4DA6-90FF-4A87F2D57022}" type="slidenum">
              <a:rPr lang="en-US" smtClean="0">
                <a:solidFill>
                  <a:prstClr val="black"/>
                </a:solidFill>
              </a:rPr>
              <a:pPr lvl="2" fontAlgn="base">
                <a:spcBef>
                  <a:spcPct val="0"/>
                </a:spcBef>
                <a:spcAft>
                  <a:spcPct val="0"/>
                </a:spcAft>
                <a:defRPr/>
              </a:pPr>
              <a:t>‹#›</a:t>
            </a:fld>
            <a:r>
              <a:rPr lang="en-US" dirty="0">
                <a:solidFill>
                  <a:prstClr val="black"/>
                </a:solidFill>
              </a:rPr>
              <a:t> of </a:t>
            </a:r>
            <a:fld id="{0280441A-1D5E-4DA6-90FF-4A87F2D57022}" type="slidenum">
              <a:rPr lang="en-US" smtClean="0">
                <a:solidFill>
                  <a:prstClr val="black"/>
                </a:solidFill>
              </a:rPr>
              <a:pPr lvl="2" fontAlgn="base">
                <a:spcBef>
                  <a:spcPct val="0"/>
                </a:spcBef>
                <a:spcAft>
                  <a:spcPct val="0"/>
                </a:spcAft>
                <a:defRPr/>
              </a:pPr>
              <a:t>‹#›</a:t>
            </a:fld>
            <a:endParaRPr lang="en-US" dirty="0">
              <a:solidFill>
                <a:prstClr val="black"/>
              </a:solidFill>
            </a:endParaRPr>
          </a:p>
        </p:txBody>
      </p:sp>
    </p:spTree>
    <p:extLst>
      <p:ext uri="{BB962C8B-B14F-4D97-AF65-F5344CB8AC3E}">
        <p14:creationId xmlns:p14="http://schemas.microsoft.com/office/powerpoint/2010/main" val="1067083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838200"/>
          </a:xfrm>
          <a:prstGeom prst="rect">
            <a:avLst/>
          </a:prstGeom>
        </p:spPr>
        <p:txBody>
          <a:bodyPr/>
          <a:lstStyle>
            <a:lvl1pPr algn="l">
              <a:defRPr sz="4000" b="1">
                <a:solidFill>
                  <a:srgbClr val="D57615"/>
                </a:solidFill>
                <a:latin typeface="Gill Sans MT" pitchFamily="34" charset="0"/>
              </a:defRPr>
            </a:lvl1pPr>
          </a:lstStyle>
          <a:p>
            <a:r>
              <a:rPr lang="en-US" dirty="0"/>
              <a:t>Click to edit Master title style</a:t>
            </a:r>
          </a:p>
        </p:txBody>
      </p:sp>
      <p:sp>
        <p:nvSpPr>
          <p:cNvPr id="3" name="Content Placeholder 2"/>
          <p:cNvSpPr>
            <a:spLocks noGrp="1"/>
          </p:cNvSpPr>
          <p:nvPr>
            <p:ph idx="1"/>
          </p:nvPr>
        </p:nvSpPr>
        <p:spPr>
          <a:xfrm>
            <a:off x="457200" y="2332037"/>
            <a:ext cx="8229600" cy="38401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1546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eed the Future-only branded blank">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448041" y="1156441"/>
            <a:ext cx="8229600" cy="597049"/>
          </a:xfrm>
          <a:prstGeom prst="rect">
            <a:avLst/>
          </a:prstGeom>
          <a:noFill/>
          <a:ln w="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Tree>
    <p:extLst>
      <p:ext uri="{BB962C8B-B14F-4D97-AF65-F5344CB8AC3E}">
        <p14:creationId xmlns:p14="http://schemas.microsoft.com/office/powerpoint/2010/main" val="1357510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solidFill>
                  <a:srgbClr val="D57615"/>
                </a:solidFill>
                <a:latin typeface="Gill Sans MT"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6"/>
          <p:cNvSpPr>
            <a:spLocks noGrp="1"/>
          </p:cNvSpPr>
          <p:nvPr>
            <p:ph type="sldNum" sz="quarter" idx="4"/>
          </p:nvPr>
        </p:nvSpPr>
        <p:spPr>
          <a:xfrm>
            <a:off x="6096000" y="6248400"/>
            <a:ext cx="2743200" cy="457200"/>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cs typeface="Arial" pitchFamily="34" charset="0"/>
              </a:defRPr>
            </a:lvl1pPr>
            <a:lvl3pPr>
              <a:defRPr sz="2800"/>
            </a:lvl3pPr>
            <a:lvl4pPr>
              <a:defRPr sz="3200"/>
            </a:lvl4pPr>
          </a:lstStyle>
          <a:p>
            <a:pPr lvl="2" fontAlgn="base">
              <a:spcBef>
                <a:spcPct val="0"/>
              </a:spcBef>
              <a:spcAft>
                <a:spcPct val="0"/>
              </a:spcAft>
              <a:defRPr/>
            </a:pPr>
            <a:fld id="{0280441A-1D5E-4DA6-90FF-4A87F2D57022}" type="slidenum">
              <a:rPr lang="en-US" smtClean="0">
                <a:solidFill>
                  <a:prstClr val="black"/>
                </a:solidFill>
              </a:rPr>
              <a:pPr lvl="2" fontAlgn="base">
                <a:spcBef>
                  <a:spcPct val="0"/>
                </a:spcBef>
                <a:spcAft>
                  <a:spcPct val="0"/>
                </a:spcAft>
                <a:defRPr/>
              </a:pPr>
              <a:t>‹#›</a:t>
            </a:fld>
            <a:r>
              <a:rPr lang="en-US" dirty="0">
                <a:solidFill>
                  <a:prstClr val="black"/>
                </a:solidFill>
              </a:rPr>
              <a:t> of </a:t>
            </a:r>
            <a:fld id="{0280441A-1D5E-4DA6-90FF-4A87F2D57022}" type="slidenum">
              <a:rPr lang="en-US" smtClean="0">
                <a:solidFill>
                  <a:prstClr val="black"/>
                </a:solidFill>
              </a:rPr>
              <a:pPr lvl="2" fontAlgn="base">
                <a:spcBef>
                  <a:spcPct val="0"/>
                </a:spcBef>
                <a:spcAft>
                  <a:spcPct val="0"/>
                </a:spcAft>
                <a:defRPr/>
              </a:pPr>
              <a:t>‹#›</a:t>
            </a:fld>
            <a:endParaRPr lang="en-US" dirty="0">
              <a:solidFill>
                <a:prstClr val="black"/>
              </a:solidFill>
            </a:endParaRPr>
          </a:p>
        </p:txBody>
      </p:sp>
    </p:spTree>
    <p:extLst>
      <p:ext uri="{BB962C8B-B14F-4D97-AF65-F5344CB8AC3E}">
        <p14:creationId xmlns:p14="http://schemas.microsoft.com/office/powerpoint/2010/main" val="6388055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838200"/>
          </a:xfrm>
          <a:prstGeom prst="rect">
            <a:avLst/>
          </a:prstGeom>
        </p:spPr>
        <p:txBody>
          <a:bodyPr/>
          <a:lstStyle>
            <a:lvl1pPr algn="l">
              <a:defRPr sz="4000" b="1">
                <a:solidFill>
                  <a:srgbClr val="D57615"/>
                </a:solidFill>
                <a:latin typeface="Gill Sans MT" pitchFamily="34" charset="0"/>
              </a:defRPr>
            </a:lvl1pPr>
          </a:lstStyle>
          <a:p>
            <a:r>
              <a:rPr lang="en-US" dirty="0"/>
              <a:t>Click to edit Master title style</a:t>
            </a:r>
          </a:p>
        </p:txBody>
      </p:sp>
      <p:sp>
        <p:nvSpPr>
          <p:cNvPr id="3" name="Content Placeholder 2"/>
          <p:cNvSpPr>
            <a:spLocks noGrp="1"/>
          </p:cNvSpPr>
          <p:nvPr>
            <p:ph idx="1"/>
          </p:nvPr>
        </p:nvSpPr>
        <p:spPr>
          <a:xfrm>
            <a:off x="457200" y="2332037"/>
            <a:ext cx="8229600" cy="38401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408261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Header and bulleted list">
    <p:spTree>
      <p:nvGrpSpPr>
        <p:cNvPr id="1" name=""/>
        <p:cNvGrpSpPr/>
        <p:nvPr/>
      </p:nvGrpSpPr>
      <p:grpSpPr>
        <a:xfrm>
          <a:off x="0" y="0"/>
          <a:ext cx="0" cy="0"/>
          <a:chOff x="0" y="0"/>
          <a:chExt cx="0" cy="0"/>
        </a:xfrm>
      </p:grpSpPr>
      <p:sp>
        <p:nvSpPr>
          <p:cNvPr id="3"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
        <p:nvSpPr>
          <p:cNvPr id="4" name="Text Placeholder 7"/>
          <p:cNvSpPr>
            <a:spLocks noGrp="1"/>
          </p:cNvSpPr>
          <p:nvPr>
            <p:ph type="body" sz="quarter" idx="10"/>
          </p:nvPr>
        </p:nvSpPr>
        <p:spPr>
          <a:xfrm>
            <a:off x="612775" y="2087563"/>
            <a:ext cx="8101013" cy="3291840"/>
          </a:xfrm>
          <a:prstGeom prst="rect">
            <a:avLst/>
          </a:prstGeom>
        </p:spPr>
        <p:txBody>
          <a:bodyPr/>
          <a:lstStyle>
            <a:lvl1pPr marL="285750" marR="0"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lang="en-US" sz="1800" kern="1200" dirty="0" smtClean="0">
                <a:solidFill>
                  <a:schemeClr val="tx1"/>
                </a:solidFill>
                <a:latin typeface="Arial"/>
                <a:ea typeface="+mn-ea"/>
                <a:cs typeface="Arial"/>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07578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7881509"/>
      </p:ext>
    </p:extLst>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Header, subhead, and bulleted list">
    <p:spTree>
      <p:nvGrpSpPr>
        <p:cNvPr id="1" name=""/>
        <p:cNvGrpSpPr/>
        <p:nvPr/>
      </p:nvGrpSpPr>
      <p:grpSpPr>
        <a:xfrm>
          <a:off x="0" y="0"/>
          <a:ext cx="0" cy="0"/>
          <a:chOff x="0" y="0"/>
          <a:chExt cx="0" cy="0"/>
        </a:xfrm>
      </p:grpSpPr>
      <p:sp>
        <p:nvSpPr>
          <p:cNvPr id="3"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
        <p:nvSpPr>
          <p:cNvPr id="8" name="Text Placeholder 7"/>
          <p:cNvSpPr>
            <a:spLocks noGrp="1"/>
          </p:cNvSpPr>
          <p:nvPr>
            <p:ph type="body" sz="quarter" idx="10"/>
          </p:nvPr>
        </p:nvSpPr>
        <p:spPr>
          <a:xfrm>
            <a:off x="612775" y="2388787"/>
            <a:ext cx="8101013" cy="3291840"/>
          </a:xfrm>
          <a:prstGeom prst="rect">
            <a:avLst/>
          </a:prstGeom>
        </p:spPr>
        <p:txBody>
          <a:bodyPr/>
          <a:lstStyle>
            <a:lvl1pPr marL="285750" marR="0"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lang="en-US" sz="1800" kern="1200" dirty="0" smtClean="0">
                <a:solidFill>
                  <a:schemeClr val="tx1"/>
                </a:solidFill>
                <a:latin typeface="Arial"/>
                <a:ea typeface="+mn-ea"/>
                <a:cs typeface="Arial"/>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13"/>
          <p:cNvSpPr>
            <a:spLocks noGrp="1"/>
          </p:cNvSpPr>
          <p:nvPr>
            <p:ph type="body" sz="quarter" idx="11" hasCustomPrompt="1"/>
          </p:nvPr>
        </p:nvSpPr>
        <p:spPr>
          <a:xfrm>
            <a:off x="516477" y="1903413"/>
            <a:ext cx="8153400" cy="452437"/>
          </a:xfrm>
          <a:prstGeom prst="rect">
            <a:avLst/>
          </a:prstGeom>
        </p:spPr>
        <p:txBody>
          <a:bodyPr/>
          <a:lstStyle>
            <a:lvl1pPr marL="0" indent="0">
              <a:buNone/>
              <a:defRPr sz="2100" b="1" baseline="0">
                <a:solidFill>
                  <a:srgbClr val="D37D28"/>
                </a:solidFill>
                <a:latin typeface="Arial" panose="020B0604020202020204" pitchFamily="34" charset="0"/>
                <a:cs typeface="Arial" panose="020B0604020202020204" pitchFamily="34" charset="0"/>
              </a:defRPr>
            </a:lvl1pPr>
          </a:lstStyle>
          <a:p>
            <a:pPr lvl="0"/>
            <a:r>
              <a:rPr lang="en-US" dirty="0"/>
              <a:t>Subhead goes here</a:t>
            </a:r>
          </a:p>
        </p:txBody>
      </p:sp>
    </p:spTree>
    <p:extLst>
      <p:ext uri="{BB962C8B-B14F-4D97-AF65-F5344CB8AC3E}">
        <p14:creationId xmlns:p14="http://schemas.microsoft.com/office/powerpoint/2010/main" val="39073452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632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solidFill>
                  <a:srgbClr val="D57615"/>
                </a:solidFill>
                <a:latin typeface="Gill Sans MT"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6"/>
          <p:cNvSpPr>
            <a:spLocks noGrp="1"/>
          </p:cNvSpPr>
          <p:nvPr>
            <p:ph type="sldNum" sz="quarter" idx="4"/>
          </p:nvPr>
        </p:nvSpPr>
        <p:spPr>
          <a:xfrm>
            <a:off x="6096000" y="6248400"/>
            <a:ext cx="2743200" cy="457200"/>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cs typeface="Arial" pitchFamily="34" charset="0"/>
              </a:defRPr>
            </a:lvl1pPr>
            <a:lvl3pPr>
              <a:defRPr sz="2800"/>
            </a:lvl3pPr>
            <a:lvl4pPr>
              <a:defRPr sz="3200"/>
            </a:lvl4pPr>
          </a:lstStyle>
          <a:p>
            <a:pPr lvl="2" fontAlgn="base">
              <a:spcBef>
                <a:spcPct val="0"/>
              </a:spcBef>
              <a:spcAft>
                <a:spcPct val="0"/>
              </a:spcAft>
              <a:defRPr/>
            </a:pPr>
            <a:fld id="{0280441A-1D5E-4DA6-90FF-4A87F2D57022}" type="slidenum">
              <a:rPr lang="en-US" smtClean="0">
                <a:solidFill>
                  <a:prstClr val="black"/>
                </a:solidFill>
              </a:rPr>
              <a:pPr lvl="2" fontAlgn="base">
                <a:spcBef>
                  <a:spcPct val="0"/>
                </a:spcBef>
                <a:spcAft>
                  <a:spcPct val="0"/>
                </a:spcAft>
                <a:defRPr/>
              </a:pPr>
              <a:t>‹#›</a:t>
            </a:fld>
            <a:r>
              <a:rPr lang="en-US" dirty="0">
                <a:solidFill>
                  <a:prstClr val="black"/>
                </a:solidFill>
              </a:rPr>
              <a:t> of </a:t>
            </a:r>
            <a:fld id="{0280441A-1D5E-4DA6-90FF-4A87F2D57022}" type="slidenum">
              <a:rPr lang="en-US" smtClean="0">
                <a:solidFill>
                  <a:prstClr val="black"/>
                </a:solidFill>
              </a:rPr>
              <a:pPr lvl="2" fontAlgn="base">
                <a:spcBef>
                  <a:spcPct val="0"/>
                </a:spcBef>
                <a:spcAft>
                  <a:spcPct val="0"/>
                </a:spcAft>
                <a:defRPr/>
              </a:pPr>
              <a:t>‹#›</a:t>
            </a:fld>
            <a:endParaRPr lang="en-US" dirty="0">
              <a:solidFill>
                <a:prstClr val="black"/>
              </a:solidFill>
            </a:endParaRPr>
          </a:p>
        </p:txBody>
      </p:sp>
    </p:spTree>
    <p:extLst>
      <p:ext uri="{BB962C8B-B14F-4D97-AF65-F5344CB8AC3E}">
        <p14:creationId xmlns:p14="http://schemas.microsoft.com/office/powerpoint/2010/main" val="18433347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838200"/>
          </a:xfrm>
          <a:prstGeom prst="rect">
            <a:avLst/>
          </a:prstGeom>
        </p:spPr>
        <p:txBody>
          <a:bodyPr/>
          <a:lstStyle>
            <a:lvl1pPr algn="l">
              <a:defRPr sz="4000" b="1">
                <a:solidFill>
                  <a:srgbClr val="D57615"/>
                </a:solidFill>
                <a:latin typeface="Gill Sans MT" pitchFamily="34" charset="0"/>
              </a:defRPr>
            </a:lvl1pPr>
          </a:lstStyle>
          <a:p>
            <a:r>
              <a:rPr lang="en-US" dirty="0"/>
              <a:t>Click to edit Master title style</a:t>
            </a:r>
          </a:p>
        </p:txBody>
      </p:sp>
      <p:sp>
        <p:nvSpPr>
          <p:cNvPr id="3" name="Content Placeholder 2"/>
          <p:cNvSpPr>
            <a:spLocks noGrp="1"/>
          </p:cNvSpPr>
          <p:nvPr>
            <p:ph idx="1"/>
          </p:nvPr>
        </p:nvSpPr>
        <p:spPr>
          <a:xfrm>
            <a:off x="457200" y="2332037"/>
            <a:ext cx="8229600" cy="38401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657524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TextBox 9"/>
          <p:cNvSpPr txBox="1"/>
          <p:nvPr/>
        </p:nvSpPr>
        <p:spPr>
          <a:xfrm>
            <a:off x="358758" y="6611159"/>
            <a:ext cx="7226024" cy="230832"/>
          </a:xfrm>
          <a:prstGeom prst="rect">
            <a:avLst/>
          </a:prstGeom>
          <a:noFill/>
          <a:ln w="12700" cap="sq" cmpd="sng">
            <a:noFill/>
            <a:prstDash val="solid"/>
          </a:ln>
        </p:spPr>
        <p:txBody>
          <a:bodyPr wrap="square" rtlCol="0" anchor="t" anchorCtr="0">
            <a:spAutoFit/>
          </a:bodyPr>
          <a:lstStyle/>
          <a:p>
            <a:r>
              <a:rPr lang="en-US" sz="900" b="0" i="1" dirty="0">
                <a:solidFill>
                  <a:schemeClr val="bg1"/>
                </a:solidFill>
                <a:latin typeface="Arial"/>
                <a:cs typeface="Arial"/>
              </a:rPr>
              <a:t>Photo</a:t>
            </a:r>
            <a:r>
              <a:rPr lang="en-US" sz="900" b="0" i="1" baseline="0" dirty="0">
                <a:solidFill>
                  <a:schemeClr val="bg1"/>
                </a:solidFill>
                <a:latin typeface="Arial"/>
                <a:cs typeface="Arial"/>
              </a:rPr>
              <a:t> Credit Goes Here</a:t>
            </a:r>
            <a:endParaRPr lang="en-US" sz="900" b="0" i="1" dirty="0">
              <a:solidFill>
                <a:schemeClr val="bg1"/>
              </a:solidFill>
              <a:latin typeface="Arial"/>
              <a:cs typeface="Arial"/>
            </a:endParaRPr>
          </a:p>
        </p:txBody>
      </p:sp>
      <p:sp>
        <p:nvSpPr>
          <p:cNvPr id="15" name="Text Placeholder 14"/>
          <p:cNvSpPr>
            <a:spLocks noGrp="1"/>
          </p:cNvSpPr>
          <p:nvPr>
            <p:ph type="body" sz="quarter" idx="12" hasCustomPrompt="1"/>
          </p:nvPr>
        </p:nvSpPr>
        <p:spPr>
          <a:xfrm>
            <a:off x="462856" y="5723098"/>
            <a:ext cx="5022850" cy="260350"/>
          </a:xfrm>
          <a:prstGeom prst="rect">
            <a:avLst/>
          </a:prstGeom>
        </p:spPr>
        <p:txBody>
          <a:bodyPr/>
          <a:lstStyle>
            <a:lvl1pPr marL="0" indent="0">
              <a:buNone/>
              <a:defRPr sz="1000" i="1" baseline="0">
                <a:solidFill>
                  <a:schemeClr val="bg1"/>
                </a:solidFill>
                <a:latin typeface="Arial" panose="020B0604020202020204" pitchFamily="34" charset="0"/>
                <a:cs typeface="Arial" panose="020B0604020202020204" pitchFamily="34" charset="0"/>
              </a:defRPr>
            </a:lvl1pPr>
          </a:lstStyle>
          <a:p>
            <a:pPr lvl="0"/>
            <a:r>
              <a:rPr lang="en-US" dirty="0"/>
              <a:t>Photo credit: Name/Organization</a:t>
            </a:r>
          </a:p>
        </p:txBody>
      </p:sp>
      <p:sp>
        <p:nvSpPr>
          <p:cNvPr id="17" name="Text Placeholder 16"/>
          <p:cNvSpPr>
            <a:spLocks noGrp="1"/>
          </p:cNvSpPr>
          <p:nvPr>
            <p:ph type="body" sz="quarter" idx="13" hasCustomPrompt="1"/>
          </p:nvPr>
        </p:nvSpPr>
        <p:spPr>
          <a:xfrm>
            <a:off x="452438" y="5175081"/>
            <a:ext cx="8186737" cy="268287"/>
          </a:xfrm>
          <a:prstGeom prst="rect">
            <a:avLst/>
          </a:prstGeom>
        </p:spPr>
        <p:txBody>
          <a:bodyPr/>
          <a:lstStyle>
            <a:lvl1pPr marL="0" indent="0">
              <a:buNone/>
              <a:defRPr sz="1500" b="1" baseline="0">
                <a:solidFill>
                  <a:schemeClr val="bg1"/>
                </a:solidFill>
                <a:latin typeface="Arial" panose="020B0604020202020204" pitchFamily="34" charset="0"/>
                <a:cs typeface="Arial" panose="020B0604020202020204" pitchFamily="34" charset="0"/>
              </a:defRPr>
            </a:lvl1pPr>
          </a:lstStyle>
          <a:p>
            <a:pPr lvl="0"/>
            <a:r>
              <a:rPr lang="en-US" dirty="0"/>
              <a:t>Subhead goes here</a:t>
            </a:r>
          </a:p>
        </p:txBody>
      </p:sp>
      <p:sp>
        <p:nvSpPr>
          <p:cNvPr id="19" name="Text Placeholder 18"/>
          <p:cNvSpPr>
            <a:spLocks noGrp="1"/>
          </p:cNvSpPr>
          <p:nvPr>
            <p:ph type="body" sz="quarter" idx="14" hasCustomPrompt="1"/>
          </p:nvPr>
        </p:nvSpPr>
        <p:spPr>
          <a:xfrm>
            <a:off x="1021842" y="3829050"/>
            <a:ext cx="7089775" cy="1195388"/>
          </a:xfrm>
          <a:prstGeom prst="rect">
            <a:avLst/>
          </a:prstGeom>
        </p:spPr>
        <p:txBody>
          <a:bodyPr/>
          <a:lstStyle>
            <a:lvl1pPr marL="0" indent="0" algn="ctr">
              <a:buNone/>
              <a:defRPr sz="3400" baseline="0">
                <a:solidFill>
                  <a:schemeClr val="bg1">
                    <a:lumMod val="85000"/>
                  </a:schemeClr>
                </a:solidFill>
                <a:latin typeface="Arial" panose="020B0604020202020204" pitchFamily="34" charset="0"/>
                <a:cs typeface="Arial" panose="020B0604020202020204" pitchFamily="34" charset="0"/>
              </a:defRPr>
            </a:lvl1pPr>
          </a:lstStyle>
          <a:p>
            <a:pPr lvl="0"/>
            <a:r>
              <a:rPr lang="en-US" dirty="0"/>
              <a:t>TITLE OF PRESENTATION GOES HERE AND HERE</a:t>
            </a:r>
          </a:p>
        </p:txBody>
      </p:sp>
    </p:spTree>
    <p:extLst>
      <p:ext uri="{BB962C8B-B14F-4D97-AF65-F5344CB8AC3E}">
        <p14:creationId xmlns:p14="http://schemas.microsoft.com/office/powerpoint/2010/main" val="1958774401"/>
      </p:ext>
    </p:extLst>
  </p:cSld>
  <p:clrMapOvr>
    <a:masterClrMapping/>
  </p:clrMapOvr>
  <p:hf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2529136"/>
      </p:ext>
    </p:extLst>
  </p:cSld>
  <p:clrMapOvr>
    <a:masterClrMapping/>
  </p:clrMapOvr>
  <p:hf hdr="0" ftr="0"/>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solidFill>
                  <a:srgbClr val="D57615"/>
                </a:solidFill>
                <a:latin typeface="Gill Sans MT"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6"/>
          <p:cNvSpPr>
            <a:spLocks noGrp="1"/>
          </p:cNvSpPr>
          <p:nvPr>
            <p:ph type="sldNum" sz="quarter" idx="4"/>
          </p:nvPr>
        </p:nvSpPr>
        <p:spPr>
          <a:xfrm>
            <a:off x="6096000" y="6248400"/>
            <a:ext cx="2743200" cy="457200"/>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cs typeface="Arial" pitchFamily="34" charset="0"/>
              </a:defRPr>
            </a:lvl1pPr>
            <a:lvl3pPr>
              <a:defRPr sz="2800"/>
            </a:lvl3pPr>
            <a:lvl4pPr>
              <a:defRPr sz="3200"/>
            </a:lvl4pPr>
          </a:lstStyle>
          <a:p>
            <a:pPr lvl="2" fontAlgn="base">
              <a:spcBef>
                <a:spcPct val="0"/>
              </a:spcBef>
              <a:spcAft>
                <a:spcPct val="0"/>
              </a:spcAft>
              <a:defRPr/>
            </a:pPr>
            <a:fld id="{0280441A-1D5E-4DA6-90FF-4A87F2D57022}" type="slidenum">
              <a:rPr lang="en-US" smtClean="0">
                <a:solidFill>
                  <a:prstClr val="black"/>
                </a:solidFill>
              </a:rPr>
              <a:pPr lvl="2" fontAlgn="base">
                <a:spcBef>
                  <a:spcPct val="0"/>
                </a:spcBef>
                <a:spcAft>
                  <a:spcPct val="0"/>
                </a:spcAft>
                <a:defRPr/>
              </a:pPr>
              <a:t>‹#›</a:t>
            </a:fld>
            <a:r>
              <a:rPr lang="en-US" dirty="0">
                <a:solidFill>
                  <a:prstClr val="black"/>
                </a:solidFill>
              </a:rPr>
              <a:t> of </a:t>
            </a:r>
            <a:fld id="{0280441A-1D5E-4DA6-90FF-4A87F2D57022}" type="slidenum">
              <a:rPr lang="en-US" smtClean="0">
                <a:solidFill>
                  <a:prstClr val="black"/>
                </a:solidFill>
              </a:rPr>
              <a:pPr lvl="2" fontAlgn="base">
                <a:spcBef>
                  <a:spcPct val="0"/>
                </a:spcBef>
                <a:spcAft>
                  <a:spcPct val="0"/>
                </a:spcAft>
                <a:defRPr/>
              </a:pPr>
              <a:t>‹#›</a:t>
            </a:fld>
            <a:endParaRPr lang="en-US" dirty="0">
              <a:solidFill>
                <a:prstClr val="black"/>
              </a:solidFill>
            </a:endParaRPr>
          </a:p>
        </p:txBody>
      </p:sp>
    </p:spTree>
    <p:extLst>
      <p:ext uri="{BB962C8B-B14F-4D97-AF65-F5344CB8AC3E}">
        <p14:creationId xmlns:p14="http://schemas.microsoft.com/office/powerpoint/2010/main" val="3420760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838200"/>
          </a:xfrm>
          <a:prstGeom prst="rect">
            <a:avLst/>
          </a:prstGeom>
        </p:spPr>
        <p:txBody>
          <a:bodyPr/>
          <a:lstStyle>
            <a:lvl1pPr algn="l">
              <a:defRPr sz="4000" b="1">
                <a:solidFill>
                  <a:srgbClr val="D57615"/>
                </a:solidFill>
                <a:latin typeface="Gill Sans MT" pitchFamily="34" charset="0"/>
              </a:defRPr>
            </a:lvl1pPr>
          </a:lstStyle>
          <a:p>
            <a:r>
              <a:rPr lang="en-US" dirty="0"/>
              <a:t>Click to edit Master title style</a:t>
            </a:r>
          </a:p>
        </p:txBody>
      </p:sp>
      <p:sp>
        <p:nvSpPr>
          <p:cNvPr id="3" name="Content Placeholder 2"/>
          <p:cNvSpPr>
            <a:spLocks noGrp="1"/>
          </p:cNvSpPr>
          <p:nvPr>
            <p:ph idx="1"/>
          </p:nvPr>
        </p:nvSpPr>
        <p:spPr>
          <a:xfrm>
            <a:off x="457200" y="2332037"/>
            <a:ext cx="8229600" cy="38401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02485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branded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896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Header and Left Justified Text">
    <p:spTree>
      <p:nvGrpSpPr>
        <p:cNvPr id="1" name=""/>
        <p:cNvGrpSpPr/>
        <p:nvPr/>
      </p:nvGrpSpPr>
      <p:grpSpPr>
        <a:xfrm>
          <a:off x="0" y="0"/>
          <a:ext cx="0" cy="0"/>
          <a:chOff x="0" y="0"/>
          <a:chExt cx="0" cy="0"/>
        </a:xfrm>
      </p:grpSpPr>
      <p:sp>
        <p:nvSpPr>
          <p:cNvPr id="4" name="Title 1"/>
          <p:cNvSpPr>
            <a:spLocks noGrp="1"/>
          </p:cNvSpPr>
          <p:nvPr>
            <p:ph type="title" hasCustomPrompt="1"/>
          </p:nvPr>
        </p:nvSpPr>
        <p:spPr bwMode="auto">
          <a:xfrm>
            <a:off x="448041" y="1156441"/>
            <a:ext cx="8229600" cy="597049"/>
          </a:xfrm>
          <a:prstGeom prst="rect">
            <a:avLst/>
          </a:prstGeom>
          <a:noFill/>
          <a:ln w="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
        <p:nvSpPr>
          <p:cNvPr id="8" name="Text Placeholder 7"/>
          <p:cNvSpPr>
            <a:spLocks noGrp="1"/>
          </p:cNvSpPr>
          <p:nvPr>
            <p:ph type="body" sz="quarter" idx="10"/>
          </p:nvPr>
        </p:nvSpPr>
        <p:spPr>
          <a:xfrm>
            <a:off x="612775" y="2087563"/>
            <a:ext cx="8101013" cy="3291840"/>
          </a:xfrm>
          <a:prstGeom prst="rect">
            <a:avLst/>
          </a:prstGeom>
        </p:spPr>
        <p:txBody>
          <a:bodyPr/>
          <a:lstStyle>
            <a:lvl1pPr marL="0" indent="0">
              <a:buNone/>
              <a:defRPr sz="1800">
                <a:latin typeface="Arial" panose="020B0604020202020204" pitchFamily="34" charset="0"/>
                <a:cs typeface="Arial" panose="020B0604020202020204" pitchFamily="34" charset="0"/>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4068320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solidFill>
                  <a:srgbClr val="D57615"/>
                </a:solidFill>
                <a:latin typeface="Gill Sans MT"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6"/>
          <p:cNvSpPr>
            <a:spLocks noGrp="1"/>
          </p:cNvSpPr>
          <p:nvPr>
            <p:ph type="sldNum" sz="quarter" idx="4"/>
          </p:nvPr>
        </p:nvSpPr>
        <p:spPr>
          <a:xfrm>
            <a:off x="6096000" y="6248400"/>
            <a:ext cx="2743200" cy="457200"/>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cs typeface="Arial" pitchFamily="34" charset="0"/>
              </a:defRPr>
            </a:lvl1pPr>
            <a:lvl3pPr>
              <a:defRPr sz="2800"/>
            </a:lvl3pPr>
            <a:lvl4pPr>
              <a:defRPr sz="3200"/>
            </a:lvl4pPr>
          </a:lstStyle>
          <a:p>
            <a:pPr lvl="2" fontAlgn="base">
              <a:spcBef>
                <a:spcPct val="0"/>
              </a:spcBef>
              <a:spcAft>
                <a:spcPct val="0"/>
              </a:spcAft>
              <a:defRPr/>
            </a:pPr>
            <a:fld id="{0280441A-1D5E-4DA6-90FF-4A87F2D57022}" type="slidenum">
              <a:rPr lang="en-US" smtClean="0">
                <a:solidFill>
                  <a:prstClr val="black"/>
                </a:solidFill>
              </a:rPr>
              <a:pPr lvl="2" fontAlgn="base">
                <a:spcBef>
                  <a:spcPct val="0"/>
                </a:spcBef>
                <a:spcAft>
                  <a:spcPct val="0"/>
                </a:spcAft>
                <a:defRPr/>
              </a:pPr>
              <a:t>‹#›</a:t>
            </a:fld>
            <a:r>
              <a:rPr lang="en-US" dirty="0">
                <a:solidFill>
                  <a:prstClr val="black"/>
                </a:solidFill>
              </a:rPr>
              <a:t> of </a:t>
            </a:r>
            <a:fld id="{0280441A-1D5E-4DA6-90FF-4A87F2D57022}" type="slidenum">
              <a:rPr lang="en-US" smtClean="0">
                <a:solidFill>
                  <a:prstClr val="black"/>
                </a:solidFill>
              </a:rPr>
              <a:pPr lvl="2" fontAlgn="base">
                <a:spcBef>
                  <a:spcPct val="0"/>
                </a:spcBef>
                <a:spcAft>
                  <a:spcPct val="0"/>
                </a:spcAft>
                <a:defRPr/>
              </a:pPr>
              <a:t>‹#›</a:t>
            </a:fld>
            <a:endParaRPr lang="en-US" dirty="0">
              <a:solidFill>
                <a:prstClr val="black"/>
              </a:solidFill>
            </a:endParaRPr>
          </a:p>
        </p:txBody>
      </p:sp>
    </p:spTree>
    <p:extLst>
      <p:ext uri="{BB962C8B-B14F-4D97-AF65-F5344CB8AC3E}">
        <p14:creationId xmlns:p14="http://schemas.microsoft.com/office/powerpoint/2010/main" val="18046268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and bulleted list">
    <p:spTree>
      <p:nvGrpSpPr>
        <p:cNvPr id="1" name=""/>
        <p:cNvGrpSpPr/>
        <p:nvPr/>
      </p:nvGrpSpPr>
      <p:grpSpPr>
        <a:xfrm>
          <a:off x="0" y="0"/>
          <a:ext cx="0" cy="0"/>
          <a:chOff x="0" y="0"/>
          <a:chExt cx="0" cy="0"/>
        </a:xfrm>
      </p:grpSpPr>
      <p:sp>
        <p:nvSpPr>
          <p:cNvPr id="3"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
        <p:nvSpPr>
          <p:cNvPr id="4" name="Text Placeholder 7"/>
          <p:cNvSpPr>
            <a:spLocks noGrp="1"/>
          </p:cNvSpPr>
          <p:nvPr>
            <p:ph type="body" sz="quarter" idx="10"/>
          </p:nvPr>
        </p:nvSpPr>
        <p:spPr>
          <a:xfrm>
            <a:off x="612775" y="2087563"/>
            <a:ext cx="8101013" cy="3291840"/>
          </a:xfrm>
          <a:prstGeom prst="rect">
            <a:avLst/>
          </a:prstGeom>
        </p:spPr>
        <p:txBody>
          <a:bodyPr/>
          <a:lstStyle>
            <a:lvl1pPr marL="285750" marR="0"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lang="en-US" sz="1800" kern="1200" dirty="0" smtClean="0">
                <a:solidFill>
                  <a:schemeClr val="tx1"/>
                </a:solidFill>
                <a:latin typeface="Arial"/>
                <a:ea typeface="+mn-ea"/>
                <a:cs typeface="Arial"/>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6962439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Header, subhead, and bulleted list">
    <p:spTree>
      <p:nvGrpSpPr>
        <p:cNvPr id="1" name=""/>
        <p:cNvGrpSpPr/>
        <p:nvPr/>
      </p:nvGrpSpPr>
      <p:grpSpPr>
        <a:xfrm>
          <a:off x="0" y="0"/>
          <a:ext cx="0" cy="0"/>
          <a:chOff x="0" y="0"/>
          <a:chExt cx="0" cy="0"/>
        </a:xfrm>
      </p:grpSpPr>
      <p:sp>
        <p:nvSpPr>
          <p:cNvPr id="3"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
        <p:nvSpPr>
          <p:cNvPr id="8" name="Text Placeholder 7"/>
          <p:cNvSpPr>
            <a:spLocks noGrp="1"/>
          </p:cNvSpPr>
          <p:nvPr>
            <p:ph type="body" sz="quarter" idx="10"/>
          </p:nvPr>
        </p:nvSpPr>
        <p:spPr>
          <a:xfrm>
            <a:off x="612775" y="2388787"/>
            <a:ext cx="8101013" cy="3291840"/>
          </a:xfrm>
          <a:prstGeom prst="rect">
            <a:avLst/>
          </a:prstGeom>
        </p:spPr>
        <p:txBody>
          <a:bodyPr/>
          <a:lstStyle>
            <a:lvl1pPr marL="285750" marR="0"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lang="en-US" sz="1800" kern="1200" dirty="0" smtClean="0">
                <a:solidFill>
                  <a:schemeClr val="tx1"/>
                </a:solidFill>
                <a:latin typeface="Arial"/>
                <a:ea typeface="+mn-ea"/>
                <a:cs typeface="Arial"/>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13"/>
          <p:cNvSpPr>
            <a:spLocks noGrp="1"/>
          </p:cNvSpPr>
          <p:nvPr>
            <p:ph type="body" sz="quarter" idx="11" hasCustomPrompt="1"/>
          </p:nvPr>
        </p:nvSpPr>
        <p:spPr>
          <a:xfrm>
            <a:off x="516477" y="1903413"/>
            <a:ext cx="8153400" cy="452437"/>
          </a:xfrm>
          <a:prstGeom prst="rect">
            <a:avLst/>
          </a:prstGeom>
        </p:spPr>
        <p:txBody>
          <a:bodyPr/>
          <a:lstStyle>
            <a:lvl1pPr marL="0" indent="0">
              <a:buNone/>
              <a:defRPr sz="2100" b="1" baseline="0">
                <a:solidFill>
                  <a:srgbClr val="D37D28"/>
                </a:solidFill>
                <a:latin typeface="Arial" panose="020B0604020202020204" pitchFamily="34" charset="0"/>
                <a:cs typeface="Arial" panose="020B0604020202020204" pitchFamily="34" charset="0"/>
              </a:defRPr>
            </a:lvl1pPr>
          </a:lstStyle>
          <a:p>
            <a:pPr lvl="0"/>
            <a:r>
              <a:rPr lang="en-US" dirty="0"/>
              <a:t>Subhead goes here</a:t>
            </a:r>
          </a:p>
        </p:txBody>
      </p:sp>
    </p:spTree>
    <p:extLst>
      <p:ext uri="{BB962C8B-B14F-4D97-AF65-F5344CB8AC3E}">
        <p14:creationId xmlns:p14="http://schemas.microsoft.com/office/powerpoint/2010/main" val="17041292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Header, bulleted list, and photo">
    <p:spTree>
      <p:nvGrpSpPr>
        <p:cNvPr id="1" name=""/>
        <p:cNvGrpSpPr/>
        <p:nvPr/>
      </p:nvGrpSpPr>
      <p:grpSpPr>
        <a:xfrm>
          <a:off x="0" y="0"/>
          <a:ext cx="0" cy="0"/>
          <a:chOff x="0" y="0"/>
          <a:chExt cx="0" cy="0"/>
        </a:xfrm>
      </p:grpSpPr>
      <p:sp>
        <p:nvSpPr>
          <p:cNvPr id="4"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
        <p:nvSpPr>
          <p:cNvPr id="8" name="Text Placeholder 7"/>
          <p:cNvSpPr>
            <a:spLocks noGrp="1"/>
          </p:cNvSpPr>
          <p:nvPr>
            <p:ph type="body" sz="quarter" idx="10"/>
          </p:nvPr>
        </p:nvSpPr>
        <p:spPr>
          <a:xfrm>
            <a:off x="601663" y="2205038"/>
            <a:ext cx="4368800" cy="3840162"/>
          </a:xfrm>
          <a:prstGeom prst="rect">
            <a:avLst/>
          </a:prstGeom>
        </p:spPr>
        <p:txBody>
          <a:bodyPr/>
          <a:lstStyle>
            <a:lvl1pPr>
              <a:defRPr sz="1800">
                <a:latin typeface="Arial" panose="020B0604020202020204" pitchFamily="34" charset="0"/>
                <a:cs typeface="Arial" panose="020B0604020202020204" pitchFamily="34" charset="0"/>
              </a:defRPr>
            </a:lvl1pPr>
          </a:lstStyle>
          <a:p>
            <a:pPr lvl="0"/>
            <a:r>
              <a:rPr lang="en-US"/>
              <a:t>Edit Master text styles</a:t>
            </a:r>
          </a:p>
        </p:txBody>
      </p:sp>
      <p:sp>
        <p:nvSpPr>
          <p:cNvPr id="10" name="Picture Placeholder 9"/>
          <p:cNvSpPr>
            <a:spLocks noGrp="1"/>
          </p:cNvSpPr>
          <p:nvPr>
            <p:ph type="pic" sz="quarter" idx="11"/>
          </p:nvPr>
        </p:nvSpPr>
        <p:spPr>
          <a:xfrm>
            <a:off x="5325018" y="2204869"/>
            <a:ext cx="3344862" cy="3679564"/>
          </a:xfrm>
          <a:prstGeom prst="rect">
            <a:avLst/>
          </a:prstGeom>
        </p:spPr>
        <p:txBody>
          <a:bodyPr/>
          <a:lstStyle/>
          <a:p>
            <a:r>
              <a:rPr lang="en-US" dirty="0"/>
              <a:t>Click icon to add picture</a:t>
            </a:r>
          </a:p>
        </p:txBody>
      </p:sp>
    </p:spTree>
    <p:extLst>
      <p:ext uri="{BB962C8B-B14F-4D97-AF65-F5344CB8AC3E}">
        <p14:creationId xmlns:p14="http://schemas.microsoft.com/office/powerpoint/2010/main" val="19901015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Header, subhead in parens, bulleted list">
    <p:spTree>
      <p:nvGrpSpPr>
        <p:cNvPr id="1" name=""/>
        <p:cNvGrpSpPr/>
        <p:nvPr/>
      </p:nvGrpSpPr>
      <p:grpSpPr>
        <a:xfrm>
          <a:off x="0" y="0"/>
          <a:ext cx="0" cy="0"/>
          <a:chOff x="0" y="0"/>
          <a:chExt cx="0" cy="0"/>
        </a:xfrm>
      </p:grpSpPr>
      <p:sp>
        <p:nvSpPr>
          <p:cNvPr id="11" name="Text Placeholder 7"/>
          <p:cNvSpPr>
            <a:spLocks noGrp="1"/>
          </p:cNvSpPr>
          <p:nvPr>
            <p:ph type="body" sz="quarter" idx="10"/>
          </p:nvPr>
        </p:nvSpPr>
        <p:spPr>
          <a:xfrm>
            <a:off x="612775" y="2388787"/>
            <a:ext cx="8101013" cy="3291840"/>
          </a:xfrm>
          <a:prstGeom prst="rect">
            <a:avLst/>
          </a:prstGeom>
        </p:spPr>
        <p:txBody>
          <a:bodyPr/>
          <a:lstStyle>
            <a:lvl1pPr marL="285750" indent="-285750">
              <a:buFont typeface="Arial" panose="020B0604020202020204" pitchFamily="34" charset="0"/>
              <a:buChar char="•"/>
              <a:defRPr sz="1800">
                <a:latin typeface="Arial" panose="020B0604020202020204" pitchFamily="34" charset="0"/>
                <a:cs typeface="Arial" panose="020B0604020202020204" pitchFamily="34" charset="0"/>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p:txBody>
      </p:sp>
      <p:sp>
        <p:nvSpPr>
          <p:cNvPr id="12" name="Text Placeholder 13"/>
          <p:cNvSpPr>
            <a:spLocks noGrp="1"/>
          </p:cNvSpPr>
          <p:nvPr>
            <p:ph type="body" sz="quarter" idx="11" hasCustomPrompt="1"/>
          </p:nvPr>
        </p:nvSpPr>
        <p:spPr>
          <a:xfrm>
            <a:off x="516477" y="1699709"/>
            <a:ext cx="8153400" cy="398033"/>
          </a:xfrm>
          <a:prstGeom prst="rect">
            <a:avLst/>
          </a:prstGeom>
        </p:spPr>
        <p:txBody>
          <a:bodyPr/>
          <a:lstStyle>
            <a:lvl1pPr marL="0" marR="0" indent="0" algn="ctr" defTabSz="457200" rtl="0" eaLnBrk="1" fontAlgn="auto" latinLnBrk="0" hangingPunct="1">
              <a:lnSpc>
                <a:spcPts val="2350"/>
              </a:lnSpc>
              <a:spcBef>
                <a:spcPts val="0"/>
              </a:spcBef>
              <a:spcAft>
                <a:spcPts val="0"/>
              </a:spcAft>
              <a:buClrTx/>
              <a:buSzTx/>
              <a:buFontTx/>
              <a:buNone/>
              <a:tabLst/>
              <a:defRPr sz="2100" b="1" baseline="0">
                <a:solidFill>
                  <a:srgbClr val="D37D28"/>
                </a:solidFill>
                <a:latin typeface="Arial" panose="020B0604020202020204" pitchFamily="34" charset="0"/>
                <a:cs typeface="Arial" panose="020B0604020202020204" pitchFamily="34" charset="0"/>
              </a:defRPr>
            </a:lvl1pPr>
          </a:lstStyle>
          <a:p>
            <a:pPr marL="0" marR="0" lvl="0" indent="0" algn="ctr" defTabSz="457200" rtl="0" eaLnBrk="1" fontAlgn="auto" latinLnBrk="0" hangingPunct="1">
              <a:lnSpc>
                <a:spcPts val="235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37D28"/>
                </a:solidFill>
                <a:effectLst/>
                <a:uLnTx/>
                <a:uFillTx/>
                <a:latin typeface="Arial"/>
                <a:ea typeface="+mn-ea"/>
                <a:cs typeface="Arial"/>
              </a:rPr>
              <a:t>(Parentheses Under Header)</a:t>
            </a:r>
          </a:p>
        </p:txBody>
      </p:sp>
      <p:sp>
        <p:nvSpPr>
          <p:cNvPr id="13"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Tree>
    <p:extLst>
      <p:ext uri="{BB962C8B-B14F-4D97-AF65-F5344CB8AC3E}">
        <p14:creationId xmlns:p14="http://schemas.microsoft.com/office/powerpoint/2010/main" val="13451320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Feed the Future-only branded blank">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448041" y="1156441"/>
            <a:ext cx="8229600" cy="597049"/>
          </a:xfrm>
          <a:prstGeom prst="rect">
            <a:avLst/>
          </a:prstGeom>
          <a:noFill/>
          <a:ln w="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Tree>
    <p:extLst>
      <p:ext uri="{BB962C8B-B14F-4D97-AF65-F5344CB8AC3E}">
        <p14:creationId xmlns:p14="http://schemas.microsoft.com/office/powerpoint/2010/main" val="28547148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solidFill>
                  <a:srgbClr val="D57615"/>
                </a:solidFill>
                <a:latin typeface="Gill Sans MT"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6"/>
          <p:cNvSpPr>
            <a:spLocks noGrp="1"/>
          </p:cNvSpPr>
          <p:nvPr>
            <p:ph type="sldNum" sz="quarter" idx="4"/>
          </p:nvPr>
        </p:nvSpPr>
        <p:spPr>
          <a:xfrm>
            <a:off x="6096000" y="6248400"/>
            <a:ext cx="2743200" cy="457200"/>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cs typeface="Arial" pitchFamily="34" charset="0"/>
              </a:defRPr>
            </a:lvl1pPr>
            <a:lvl3pPr>
              <a:defRPr sz="2800"/>
            </a:lvl3pPr>
            <a:lvl4pPr>
              <a:defRPr sz="3200"/>
            </a:lvl4pPr>
          </a:lstStyle>
          <a:p>
            <a:pPr lvl="2" fontAlgn="base">
              <a:spcBef>
                <a:spcPct val="0"/>
              </a:spcBef>
              <a:spcAft>
                <a:spcPct val="0"/>
              </a:spcAft>
              <a:defRPr/>
            </a:pPr>
            <a:fld id="{0280441A-1D5E-4DA6-90FF-4A87F2D57022}" type="slidenum">
              <a:rPr lang="en-US" smtClean="0">
                <a:solidFill>
                  <a:prstClr val="black"/>
                </a:solidFill>
              </a:rPr>
              <a:pPr lvl="2" fontAlgn="base">
                <a:spcBef>
                  <a:spcPct val="0"/>
                </a:spcBef>
                <a:spcAft>
                  <a:spcPct val="0"/>
                </a:spcAft>
                <a:defRPr/>
              </a:pPr>
              <a:t>‹#›</a:t>
            </a:fld>
            <a:r>
              <a:rPr lang="en-US" dirty="0">
                <a:solidFill>
                  <a:prstClr val="black"/>
                </a:solidFill>
              </a:rPr>
              <a:t> of </a:t>
            </a:r>
            <a:fld id="{0280441A-1D5E-4DA6-90FF-4A87F2D57022}" type="slidenum">
              <a:rPr lang="en-US" smtClean="0">
                <a:solidFill>
                  <a:prstClr val="black"/>
                </a:solidFill>
              </a:rPr>
              <a:pPr lvl="2" fontAlgn="base">
                <a:spcBef>
                  <a:spcPct val="0"/>
                </a:spcBef>
                <a:spcAft>
                  <a:spcPct val="0"/>
                </a:spcAft>
                <a:defRPr/>
              </a:pPr>
              <a:t>‹#›</a:t>
            </a:fld>
            <a:endParaRPr lang="en-US" dirty="0">
              <a:solidFill>
                <a:prstClr val="black"/>
              </a:solidFill>
            </a:endParaRPr>
          </a:p>
        </p:txBody>
      </p:sp>
    </p:spTree>
    <p:extLst>
      <p:ext uri="{BB962C8B-B14F-4D97-AF65-F5344CB8AC3E}">
        <p14:creationId xmlns:p14="http://schemas.microsoft.com/office/powerpoint/2010/main" val="35325504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838200"/>
          </a:xfrm>
          <a:prstGeom prst="rect">
            <a:avLst/>
          </a:prstGeom>
        </p:spPr>
        <p:txBody>
          <a:bodyPr/>
          <a:lstStyle>
            <a:lvl1pPr algn="l">
              <a:defRPr sz="4000" b="1">
                <a:solidFill>
                  <a:srgbClr val="D57615"/>
                </a:solidFill>
                <a:latin typeface="Gill Sans MT" pitchFamily="34" charset="0"/>
              </a:defRPr>
            </a:lvl1pPr>
          </a:lstStyle>
          <a:p>
            <a:r>
              <a:rPr lang="en-US" dirty="0"/>
              <a:t>Click to edit Master title style</a:t>
            </a:r>
          </a:p>
        </p:txBody>
      </p:sp>
      <p:sp>
        <p:nvSpPr>
          <p:cNvPr id="3" name="Content Placeholder 2"/>
          <p:cNvSpPr>
            <a:spLocks noGrp="1"/>
          </p:cNvSpPr>
          <p:nvPr>
            <p:ph idx="1"/>
          </p:nvPr>
        </p:nvSpPr>
        <p:spPr>
          <a:xfrm>
            <a:off x="457200" y="2332037"/>
            <a:ext cx="8229600" cy="38401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64797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Feed the Future-only branded blank">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448041" y="1156441"/>
            <a:ext cx="8229600" cy="597049"/>
          </a:xfrm>
          <a:prstGeom prst="rect">
            <a:avLst/>
          </a:prstGeom>
          <a:noFill/>
          <a:ln w="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Tree>
    <p:extLst>
      <p:ext uri="{BB962C8B-B14F-4D97-AF65-F5344CB8AC3E}">
        <p14:creationId xmlns:p14="http://schemas.microsoft.com/office/powerpoint/2010/main" val="13551041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255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TextBox 9"/>
          <p:cNvSpPr txBox="1"/>
          <p:nvPr/>
        </p:nvSpPr>
        <p:spPr>
          <a:xfrm>
            <a:off x="358758" y="6611159"/>
            <a:ext cx="7226024" cy="230832"/>
          </a:xfrm>
          <a:prstGeom prst="rect">
            <a:avLst/>
          </a:prstGeom>
          <a:noFill/>
          <a:ln w="12700" cap="sq" cmpd="sng">
            <a:noFill/>
            <a:prstDash val="solid"/>
          </a:ln>
        </p:spPr>
        <p:txBody>
          <a:bodyPr wrap="square" rtlCol="0" anchor="t" anchorCtr="0">
            <a:spAutoFit/>
          </a:bodyPr>
          <a:lstStyle/>
          <a:p>
            <a:r>
              <a:rPr lang="en-US" sz="900" i="1" dirty="0">
                <a:solidFill>
                  <a:prstClr val="white"/>
                </a:solidFill>
                <a:latin typeface="Arial"/>
                <a:cs typeface="Arial"/>
              </a:rPr>
              <a:t>Photo Credit Goes Here</a:t>
            </a:r>
          </a:p>
        </p:txBody>
      </p:sp>
      <p:sp>
        <p:nvSpPr>
          <p:cNvPr id="15" name="Text Placeholder 14"/>
          <p:cNvSpPr>
            <a:spLocks noGrp="1"/>
          </p:cNvSpPr>
          <p:nvPr>
            <p:ph type="body" sz="quarter" idx="12" hasCustomPrompt="1"/>
          </p:nvPr>
        </p:nvSpPr>
        <p:spPr>
          <a:xfrm>
            <a:off x="462856" y="5723098"/>
            <a:ext cx="5022850" cy="260350"/>
          </a:xfrm>
          <a:prstGeom prst="rect">
            <a:avLst/>
          </a:prstGeom>
        </p:spPr>
        <p:txBody>
          <a:bodyPr/>
          <a:lstStyle>
            <a:lvl1pPr marL="0" indent="0">
              <a:buNone/>
              <a:defRPr sz="1000" i="1" baseline="0">
                <a:solidFill>
                  <a:schemeClr val="bg1"/>
                </a:solidFill>
                <a:latin typeface="Arial" panose="020B0604020202020204" pitchFamily="34" charset="0"/>
                <a:cs typeface="Arial" panose="020B0604020202020204" pitchFamily="34" charset="0"/>
              </a:defRPr>
            </a:lvl1pPr>
          </a:lstStyle>
          <a:p>
            <a:pPr lvl="0"/>
            <a:r>
              <a:rPr lang="en-US" dirty="0"/>
              <a:t>Photo credit: Name/Organization</a:t>
            </a:r>
          </a:p>
        </p:txBody>
      </p:sp>
      <p:sp>
        <p:nvSpPr>
          <p:cNvPr id="17" name="Text Placeholder 16"/>
          <p:cNvSpPr>
            <a:spLocks noGrp="1"/>
          </p:cNvSpPr>
          <p:nvPr>
            <p:ph type="body" sz="quarter" idx="13" hasCustomPrompt="1"/>
          </p:nvPr>
        </p:nvSpPr>
        <p:spPr>
          <a:xfrm>
            <a:off x="452438" y="5175081"/>
            <a:ext cx="8186737" cy="268287"/>
          </a:xfrm>
          <a:prstGeom prst="rect">
            <a:avLst/>
          </a:prstGeom>
        </p:spPr>
        <p:txBody>
          <a:bodyPr/>
          <a:lstStyle>
            <a:lvl1pPr marL="0" indent="0">
              <a:buNone/>
              <a:defRPr sz="1500" b="1" baseline="0">
                <a:solidFill>
                  <a:schemeClr val="bg1"/>
                </a:solidFill>
                <a:latin typeface="Arial" panose="020B0604020202020204" pitchFamily="34" charset="0"/>
                <a:cs typeface="Arial" panose="020B0604020202020204" pitchFamily="34" charset="0"/>
              </a:defRPr>
            </a:lvl1pPr>
          </a:lstStyle>
          <a:p>
            <a:pPr lvl="0"/>
            <a:r>
              <a:rPr lang="en-US" dirty="0"/>
              <a:t>Subhead goes here</a:t>
            </a:r>
          </a:p>
        </p:txBody>
      </p:sp>
      <p:sp>
        <p:nvSpPr>
          <p:cNvPr id="19" name="Text Placeholder 18"/>
          <p:cNvSpPr>
            <a:spLocks noGrp="1"/>
          </p:cNvSpPr>
          <p:nvPr>
            <p:ph type="body" sz="quarter" idx="14" hasCustomPrompt="1"/>
          </p:nvPr>
        </p:nvSpPr>
        <p:spPr>
          <a:xfrm>
            <a:off x="1021842" y="3829050"/>
            <a:ext cx="7089775" cy="1195388"/>
          </a:xfrm>
          <a:prstGeom prst="rect">
            <a:avLst/>
          </a:prstGeom>
        </p:spPr>
        <p:txBody>
          <a:bodyPr/>
          <a:lstStyle>
            <a:lvl1pPr marL="0" indent="0" algn="ctr">
              <a:buNone/>
              <a:defRPr sz="3400" baseline="0">
                <a:solidFill>
                  <a:schemeClr val="bg1">
                    <a:lumMod val="85000"/>
                  </a:schemeClr>
                </a:solidFill>
                <a:latin typeface="Arial" panose="020B0604020202020204" pitchFamily="34" charset="0"/>
                <a:cs typeface="Arial" panose="020B0604020202020204" pitchFamily="34" charset="0"/>
              </a:defRPr>
            </a:lvl1pPr>
          </a:lstStyle>
          <a:p>
            <a:pPr lvl="0"/>
            <a:r>
              <a:rPr lang="en-US" dirty="0"/>
              <a:t>TITLE OF PRESENTATION GOES HERE AND HERE</a:t>
            </a:r>
          </a:p>
        </p:txBody>
      </p:sp>
    </p:spTree>
    <p:extLst>
      <p:ext uri="{BB962C8B-B14F-4D97-AF65-F5344CB8AC3E}">
        <p14:creationId xmlns:p14="http://schemas.microsoft.com/office/powerpoint/2010/main" val="3428533664"/>
      </p:ext>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838200"/>
          </a:xfrm>
          <a:prstGeom prst="rect">
            <a:avLst/>
          </a:prstGeom>
        </p:spPr>
        <p:txBody>
          <a:bodyPr/>
          <a:lstStyle>
            <a:lvl1pPr algn="l">
              <a:defRPr sz="4000" b="1">
                <a:solidFill>
                  <a:srgbClr val="D57615"/>
                </a:solidFill>
                <a:latin typeface="Gill Sans MT" pitchFamily="34" charset="0"/>
              </a:defRPr>
            </a:lvl1pPr>
          </a:lstStyle>
          <a:p>
            <a:r>
              <a:rPr lang="en-US" dirty="0"/>
              <a:t>Click to edit Master title style</a:t>
            </a:r>
          </a:p>
        </p:txBody>
      </p:sp>
      <p:sp>
        <p:nvSpPr>
          <p:cNvPr id="3" name="Content Placeholder 2"/>
          <p:cNvSpPr>
            <a:spLocks noGrp="1"/>
          </p:cNvSpPr>
          <p:nvPr>
            <p:ph idx="1"/>
          </p:nvPr>
        </p:nvSpPr>
        <p:spPr>
          <a:xfrm>
            <a:off x="457200" y="2332037"/>
            <a:ext cx="8229600" cy="38401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71261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49555474"/>
      </p:ext>
    </p:extLst>
  </p:cSld>
  <p:clrMapOvr>
    <a:masterClrMapping/>
  </p:clrMapOvr>
  <p:hf hdr="0" ftr="0"/>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solidFill>
                  <a:srgbClr val="D57615"/>
                </a:solidFill>
                <a:latin typeface="Gill Sans MT"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6"/>
          <p:cNvSpPr>
            <a:spLocks noGrp="1"/>
          </p:cNvSpPr>
          <p:nvPr>
            <p:ph type="sldNum" sz="quarter" idx="4"/>
          </p:nvPr>
        </p:nvSpPr>
        <p:spPr>
          <a:xfrm>
            <a:off x="6096000" y="6248400"/>
            <a:ext cx="2743200" cy="457200"/>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cs typeface="Arial" pitchFamily="34" charset="0"/>
              </a:defRPr>
            </a:lvl1pPr>
            <a:lvl3pPr>
              <a:defRPr sz="2800"/>
            </a:lvl3pPr>
            <a:lvl4pPr>
              <a:defRPr sz="3200"/>
            </a:lvl4pPr>
          </a:lstStyle>
          <a:p>
            <a:pPr lvl="2" fontAlgn="base">
              <a:spcBef>
                <a:spcPct val="0"/>
              </a:spcBef>
              <a:spcAft>
                <a:spcPct val="0"/>
              </a:spcAft>
              <a:defRPr/>
            </a:pPr>
            <a:fld id="{0280441A-1D5E-4DA6-90FF-4A87F2D57022}" type="slidenum">
              <a:rPr lang="en-US" smtClean="0">
                <a:solidFill>
                  <a:prstClr val="black"/>
                </a:solidFill>
              </a:rPr>
              <a:pPr lvl="2" fontAlgn="base">
                <a:spcBef>
                  <a:spcPct val="0"/>
                </a:spcBef>
                <a:spcAft>
                  <a:spcPct val="0"/>
                </a:spcAft>
                <a:defRPr/>
              </a:pPr>
              <a:t>‹#›</a:t>
            </a:fld>
            <a:r>
              <a:rPr lang="en-US" dirty="0">
                <a:solidFill>
                  <a:prstClr val="black"/>
                </a:solidFill>
              </a:rPr>
              <a:t> of </a:t>
            </a:r>
            <a:fld id="{0280441A-1D5E-4DA6-90FF-4A87F2D57022}" type="slidenum">
              <a:rPr lang="en-US" smtClean="0">
                <a:solidFill>
                  <a:prstClr val="black"/>
                </a:solidFill>
              </a:rPr>
              <a:pPr lvl="2" fontAlgn="base">
                <a:spcBef>
                  <a:spcPct val="0"/>
                </a:spcBef>
                <a:spcAft>
                  <a:spcPct val="0"/>
                </a:spcAft>
                <a:defRPr/>
              </a:pPr>
              <a:t>‹#›</a:t>
            </a:fld>
            <a:endParaRPr lang="en-US" dirty="0">
              <a:solidFill>
                <a:prstClr val="black"/>
              </a:solidFill>
            </a:endParaRPr>
          </a:p>
        </p:txBody>
      </p:sp>
    </p:spTree>
    <p:extLst>
      <p:ext uri="{BB962C8B-B14F-4D97-AF65-F5344CB8AC3E}">
        <p14:creationId xmlns:p14="http://schemas.microsoft.com/office/powerpoint/2010/main" val="26734973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838200"/>
          </a:xfrm>
          <a:prstGeom prst="rect">
            <a:avLst/>
          </a:prstGeom>
        </p:spPr>
        <p:txBody>
          <a:bodyPr/>
          <a:lstStyle>
            <a:lvl1pPr algn="l">
              <a:defRPr sz="4000" b="1">
                <a:solidFill>
                  <a:srgbClr val="D57615"/>
                </a:solidFill>
                <a:latin typeface="Gill Sans MT" pitchFamily="34" charset="0"/>
              </a:defRPr>
            </a:lvl1pPr>
          </a:lstStyle>
          <a:p>
            <a:r>
              <a:rPr lang="en-US" dirty="0"/>
              <a:t>Click to edit Master title style</a:t>
            </a:r>
          </a:p>
        </p:txBody>
      </p:sp>
      <p:sp>
        <p:nvSpPr>
          <p:cNvPr id="3" name="Content Placeholder 2"/>
          <p:cNvSpPr>
            <a:spLocks noGrp="1"/>
          </p:cNvSpPr>
          <p:nvPr>
            <p:ph idx="1"/>
          </p:nvPr>
        </p:nvSpPr>
        <p:spPr>
          <a:xfrm>
            <a:off x="457200" y="2332037"/>
            <a:ext cx="8229600" cy="38401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575115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Header, subhead, and bulleted list">
    <p:spTree>
      <p:nvGrpSpPr>
        <p:cNvPr id="1" name=""/>
        <p:cNvGrpSpPr/>
        <p:nvPr/>
      </p:nvGrpSpPr>
      <p:grpSpPr>
        <a:xfrm>
          <a:off x="0" y="0"/>
          <a:ext cx="0" cy="0"/>
          <a:chOff x="0" y="0"/>
          <a:chExt cx="0" cy="0"/>
        </a:xfrm>
      </p:grpSpPr>
      <p:sp>
        <p:nvSpPr>
          <p:cNvPr id="3"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
        <p:nvSpPr>
          <p:cNvPr id="8" name="Text Placeholder 7"/>
          <p:cNvSpPr>
            <a:spLocks noGrp="1"/>
          </p:cNvSpPr>
          <p:nvPr>
            <p:ph type="body" sz="quarter" idx="10"/>
          </p:nvPr>
        </p:nvSpPr>
        <p:spPr>
          <a:xfrm>
            <a:off x="612775" y="2388787"/>
            <a:ext cx="8101013" cy="3291840"/>
          </a:xfrm>
          <a:prstGeom prst="rect">
            <a:avLst/>
          </a:prstGeom>
        </p:spPr>
        <p:txBody>
          <a:bodyPr/>
          <a:lstStyle>
            <a:lvl1pPr marL="285750" marR="0"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lang="en-US" sz="1800" kern="1200" dirty="0" smtClean="0">
                <a:solidFill>
                  <a:schemeClr val="tx1"/>
                </a:solidFill>
                <a:latin typeface="Arial"/>
                <a:ea typeface="+mn-ea"/>
                <a:cs typeface="Arial"/>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13"/>
          <p:cNvSpPr>
            <a:spLocks noGrp="1"/>
          </p:cNvSpPr>
          <p:nvPr>
            <p:ph type="body" sz="quarter" idx="11" hasCustomPrompt="1"/>
          </p:nvPr>
        </p:nvSpPr>
        <p:spPr>
          <a:xfrm>
            <a:off x="516477" y="1903413"/>
            <a:ext cx="8153400" cy="452437"/>
          </a:xfrm>
          <a:prstGeom prst="rect">
            <a:avLst/>
          </a:prstGeom>
        </p:spPr>
        <p:txBody>
          <a:bodyPr/>
          <a:lstStyle>
            <a:lvl1pPr marL="0" indent="0">
              <a:buNone/>
              <a:defRPr sz="2100" b="1" baseline="0">
                <a:solidFill>
                  <a:srgbClr val="D37D28"/>
                </a:solidFill>
                <a:latin typeface="Arial" panose="020B0604020202020204" pitchFamily="34" charset="0"/>
                <a:cs typeface="Arial" panose="020B0604020202020204" pitchFamily="34" charset="0"/>
              </a:defRPr>
            </a:lvl1pPr>
          </a:lstStyle>
          <a:p>
            <a:pPr lvl="0"/>
            <a:r>
              <a:rPr lang="en-US" dirty="0"/>
              <a:t>Subhead goes here</a:t>
            </a:r>
          </a:p>
        </p:txBody>
      </p:sp>
    </p:spTree>
    <p:extLst>
      <p:ext uri="{BB962C8B-B14F-4D97-AF65-F5344CB8AC3E}">
        <p14:creationId xmlns:p14="http://schemas.microsoft.com/office/powerpoint/2010/main" val="9337144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Feed the Future-only branded blank">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448041" y="1156441"/>
            <a:ext cx="8229600" cy="597049"/>
          </a:xfrm>
          <a:prstGeom prst="rect">
            <a:avLst/>
          </a:prstGeom>
          <a:noFill/>
          <a:ln w="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Tree>
    <p:extLst>
      <p:ext uri="{BB962C8B-B14F-4D97-AF65-F5344CB8AC3E}">
        <p14:creationId xmlns:p14="http://schemas.microsoft.com/office/powerpoint/2010/main" val="4051080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Header and bulleted list">
    <p:spTree>
      <p:nvGrpSpPr>
        <p:cNvPr id="1" name=""/>
        <p:cNvGrpSpPr/>
        <p:nvPr/>
      </p:nvGrpSpPr>
      <p:grpSpPr>
        <a:xfrm>
          <a:off x="0" y="0"/>
          <a:ext cx="0" cy="0"/>
          <a:chOff x="0" y="0"/>
          <a:chExt cx="0" cy="0"/>
        </a:xfrm>
      </p:grpSpPr>
      <p:sp>
        <p:nvSpPr>
          <p:cNvPr id="3"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
        <p:nvSpPr>
          <p:cNvPr id="4" name="Text Placeholder 7"/>
          <p:cNvSpPr>
            <a:spLocks noGrp="1"/>
          </p:cNvSpPr>
          <p:nvPr>
            <p:ph type="body" sz="quarter" idx="10"/>
          </p:nvPr>
        </p:nvSpPr>
        <p:spPr>
          <a:xfrm>
            <a:off x="612775" y="2087563"/>
            <a:ext cx="8101013" cy="3291840"/>
          </a:xfrm>
          <a:prstGeom prst="rect">
            <a:avLst/>
          </a:prstGeom>
        </p:spPr>
        <p:txBody>
          <a:bodyPr/>
          <a:lstStyle>
            <a:lvl1pPr marL="285750" marR="0"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lang="en-US" sz="1800" kern="1200" dirty="0" smtClean="0">
                <a:solidFill>
                  <a:schemeClr val="tx1"/>
                </a:solidFill>
                <a:latin typeface="Arial"/>
                <a:ea typeface="+mn-ea"/>
                <a:cs typeface="Arial"/>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51546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Feed the Future-only branded blank">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448041" y="1156441"/>
            <a:ext cx="8229600" cy="597049"/>
          </a:xfrm>
          <a:prstGeom prst="rect">
            <a:avLst/>
          </a:prstGeom>
          <a:noFill/>
          <a:ln w="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Tree>
    <p:extLst>
      <p:ext uri="{BB962C8B-B14F-4D97-AF65-F5344CB8AC3E}">
        <p14:creationId xmlns:p14="http://schemas.microsoft.com/office/powerpoint/2010/main" val="3490715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branded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197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and Left Justified Text">
    <p:spTree>
      <p:nvGrpSpPr>
        <p:cNvPr id="1" name=""/>
        <p:cNvGrpSpPr/>
        <p:nvPr/>
      </p:nvGrpSpPr>
      <p:grpSpPr>
        <a:xfrm>
          <a:off x="0" y="0"/>
          <a:ext cx="0" cy="0"/>
          <a:chOff x="0" y="0"/>
          <a:chExt cx="0" cy="0"/>
        </a:xfrm>
      </p:grpSpPr>
      <p:sp>
        <p:nvSpPr>
          <p:cNvPr id="4" name="Title 1"/>
          <p:cNvSpPr>
            <a:spLocks noGrp="1"/>
          </p:cNvSpPr>
          <p:nvPr>
            <p:ph type="title" hasCustomPrompt="1"/>
          </p:nvPr>
        </p:nvSpPr>
        <p:spPr bwMode="auto">
          <a:xfrm>
            <a:off x="448041" y="1156441"/>
            <a:ext cx="8229600" cy="597049"/>
          </a:xfrm>
          <a:prstGeom prst="rect">
            <a:avLst/>
          </a:prstGeom>
          <a:noFill/>
          <a:ln w="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
        <p:nvSpPr>
          <p:cNvPr id="8" name="Text Placeholder 7"/>
          <p:cNvSpPr>
            <a:spLocks noGrp="1"/>
          </p:cNvSpPr>
          <p:nvPr>
            <p:ph type="body" sz="quarter" idx="10"/>
          </p:nvPr>
        </p:nvSpPr>
        <p:spPr>
          <a:xfrm>
            <a:off x="612775" y="2087563"/>
            <a:ext cx="8101013" cy="3291840"/>
          </a:xfrm>
          <a:prstGeom prst="rect">
            <a:avLst/>
          </a:prstGeom>
        </p:spPr>
        <p:txBody>
          <a:bodyPr/>
          <a:lstStyle>
            <a:lvl1pPr marL="0" indent="0">
              <a:buNone/>
              <a:defRPr sz="1800">
                <a:latin typeface="Arial" panose="020B0604020202020204" pitchFamily="34" charset="0"/>
                <a:cs typeface="Arial" panose="020B0604020202020204" pitchFamily="34" charset="0"/>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15889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and bulleted list">
    <p:spTree>
      <p:nvGrpSpPr>
        <p:cNvPr id="1" name=""/>
        <p:cNvGrpSpPr/>
        <p:nvPr/>
      </p:nvGrpSpPr>
      <p:grpSpPr>
        <a:xfrm>
          <a:off x="0" y="0"/>
          <a:ext cx="0" cy="0"/>
          <a:chOff x="0" y="0"/>
          <a:chExt cx="0" cy="0"/>
        </a:xfrm>
      </p:grpSpPr>
      <p:sp>
        <p:nvSpPr>
          <p:cNvPr id="3"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
        <p:nvSpPr>
          <p:cNvPr id="4" name="Text Placeholder 7"/>
          <p:cNvSpPr>
            <a:spLocks noGrp="1"/>
          </p:cNvSpPr>
          <p:nvPr>
            <p:ph type="body" sz="quarter" idx="10"/>
          </p:nvPr>
        </p:nvSpPr>
        <p:spPr>
          <a:xfrm>
            <a:off x="612775" y="2087563"/>
            <a:ext cx="8101013" cy="3291840"/>
          </a:xfrm>
          <a:prstGeom prst="rect">
            <a:avLst/>
          </a:prstGeom>
        </p:spPr>
        <p:txBody>
          <a:bodyPr/>
          <a:lstStyle>
            <a:lvl1pPr marL="285750" marR="0"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lang="en-US" sz="1800" kern="1200" dirty="0" smtClean="0">
                <a:solidFill>
                  <a:schemeClr val="tx1"/>
                </a:solidFill>
                <a:latin typeface="Arial"/>
                <a:ea typeface="+mn-ea"/>
                <a:cs typeface="Arial"/>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946749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image" Target="../media/image1.jpe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image" Target="../media/image2.emf"/><Relationship Id="rId5" Type="http://schemas.openxmlformats.org/officeDocument/2006/relationships/slideLayout" Target="../slideLayouts/slideLayout11.xml"/><Relationship Id="rId10" Type="http://schemas.openxmlformats.org/officeDocument/2006/relationships/theme" Target="../theme/theme2.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2.emf"/><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3.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image" Target="../media/image1.jpeg"/><Relationship Id="rId5" Type="http://schemas.openxmlformats.org/officeDocument/2006/relationships/image" Target="../media/image4.emf"/><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Layout" Target="../slideLayouts/slideLayout26.xml"/><Relationship Id="rId7" Type="http://schemas.openxmlformats.org/officeDocument/2006/relationships/image" Target="../media/image2.emf"/><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image" Target="../media/image1.jpeg"/><Relationship Id="rId5" Type="http://schemas.openxmlformats.org/officeDocument/2006/relationships/theme" Target="../theme/theme5.xml"/><Relationship Id="rId4" Type="http://schemas.openxmlformats.org/officeDocument/2006/relationships/slideLayout" Target="../slideLayouts/slideLayout2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image" Target="../media/image1.jpeg"/><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image" Target="../media/image2.emf"/><Relationship Id="rId5" Type="http://schemas.openxmlformats.org/officeDocument/2006/relationships/slideLayout" Target="../slideLayouts/slideLayout32.xml"/><Relationship Id="rId10" Type="http://schemas.openxmlformats.org/officeDocument/2006/relationships/theme" Target="../theme/theme6.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7.xml"/><Relationship Id="rId1" Type="http://schemas.openxmlformats.org/officeDocument/2006/relationships/slideLayout" Target="../slideLayouts/slideLayout3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theme" Target="../theme/theme8.xml"/><Relationship Id="rId1" Type="http://schemas.openxmlformats.org/officeDocument/2006/relationships/slideLayout" Target="../slideLayouts/slideLayout38.xml"/><Relationship Id="rId4" Type="http://schemas.openxmlformats.org/officeDocument/2006/relationships/image" Target="../media/image1.jpeg"/></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41.xml"/><Relationship Id="rId7" Type="http://schemas.openxmlformats.org/officeDocument/2006/relationships/theme" Target="../theme/theme9.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10" Type="http://schemas.openxmlformats.org/officeDocument/2006/relationships/image" Target="../media/image3.jpeg"/><Relationship Id="rId4" Type="http://schemas.openxmlformats.org/officeDocument/2006/relationships/slideLayout" Target="../slideLayouts/slideLayout42.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descr="Horizontal_RGB_600.jp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8033" y="5942146"/>
            <a:ext cx="2372451" cy="915854"/>
          </a:xfrm>
          <a:prstGeom prst="rect">
            <a:avLst/>
          </a:prstGeom>
        </p:spPr>
      </p:pic>
      <p:sp>
        <p:nvSpPr>
          <p:cNvPr id="5" name="Rectangle 4"/>
          <p:cNvSpPr/>
          <p:nvPr/>
        </p:nvSpPr>
        <p:spPr>
          <a:xfrm>
            <a:off x="0" y="5102420"/>
            <a:ext cx="9144000" cy="846688"/>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6970957" y="6059727"/>
            <a:ext cx="2008628" cy="744483"/>
          </a:xfrm>
          <a:prstGeom prst="rect">
            <a:avLst/>
          </a:prstGeom>
          <a:solidFill>
            <a:schemeClr val="bg1">
              <a:lumMod val="6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520"/>
              </a:lnSpc>
            </a:pPr>
            <a:r>
              <a:rPr lang="en-US" sz="1400" dirty="0">
                <a:latin typeface="Arial" panose="020B0604020202020204" pitchFamily="34" charset="0"/>
                <a:cs typeface="Arial" panose="020B0604020202020204" pitchFamily="34" charset="0"/>
              </a:rPr>
              <a:t>PARTNER LOGO GOES HERE (click slide master to add)</a:t>
            </a:r>
          </a:p>
        </p:txBody>
      </p:sp>
      <p:sp>
        <p:nvSpPr>
          <p:cNvPr id="7" name="Rectangle 6"/>
          <p:cNvSpPr/>
          <p:nvPr/>
        </p:nvSpPr>
        <p:spPr>
          <a:xfrm>
            <a:off x="0" y="-1"/>
            <a:ext cx="9144000" cy="1058305"/>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Picture 8" descr="horizontal RGB white.eps"/>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91966" y="225746"/>
            <a:ext cx="3401400" cy="577885"/>
          </a:xfrm>
          <a:prstGeom prst="rect">
            <a:avLst/>
          </a:prstGeom>
        </p:spPr>
      </p:pic>
      <p:pic>
        <p:nvPicPr>
          <p:cNvPr id="10" name="Picture 5" descr="kmap_power_bg.jpg"/>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357" y="-7883"/>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21137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716" r:id="rId5"/>
    <p:sldLayoutId id="2147483717" r:id="rId6"/>
  </p:sldLayoutIdLst>
  <p:hf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
            <a:ext cx="9144000" cy="1058305"/>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descr="horizontal RGB white.eps"/>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91966" y="225746"/>
            <a:ext cx="3401400" cy="577885"/>
          </a:xfrm>
          <a:prstGeom prst="rect">
            <a:avLst/>
          </a:prstGeom>
        </p:spPr>
      </p:pic>
      <p:pic>
        <p:nvPicPr>
          <p:cNvPr id="5" name="Picture 4" descr="Horizontal_RGB_600.jp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8033" y="5942146"/>
            <a:ext cx="2372451" cy="915854"/>
          </a:xfrm>
          <a:prstGeom prst="rect">
            <a:avLst/>
          </a:prstGeom>
        </p:spPr>
      </p:pic>
      <p:sp>
        <p:nvSpPr>
          <p:cNvPr id="7" name="Rectangle 6"/>
          <p:cNvSpPr/>
          <p:nvPr/>
        </p:nvSpPr>
        <p:spPr>
          <a:xfrm>
            <a:off x="6972752" y="6060484"/>
            <a:ext cx="2008628" cy="744483"/>
          </a:xfrm>
          <a:prstGeom prst="rect">
            <a:avLst/>
          </a:prstGeom>
          <a:solidFill>
            <a:schemeClr val="bg1">
              <a:lumMod val="6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520"/>
              </a:lnSpc>
            </a:pPr>
            <a:r>
              <a:rPr lang="en-US" sz="1400" dirty="0">
                <a:latin typeface="Arial" panose="020B0604020202020204" pitchFamily="34" charset="0"/>
                <a:cs typeface="Arial" panose="020B0604020202020204" pitchFamily="34" charset="0"/>
              </a:rPr>
              <a:t>PARTNER LOGO GOES HERE (click slide master to add)</a:t>
            </a:r>
          </a:p>
        </p:txBody>
      </p:sp>
    </p:spTree>
    <p:extLst>
      <p:ext uri="{BB962C8B-B14F-4D97-AF65-F5344CB8AC3E}">
        <p14:creationId xmlns:p14="http://schemas.microsoft.com/office/powerpoint/2010/main" val="89428308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706" r:id="rId8"/>
    <p:sldLayoutId id="214748370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
            <a:ext cx="9144000" cy="1058305"/>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descr="horizontal RGB white.eps"/>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1966" y="225746"/>
            <a:ext cx="3401400" cy="577885"/>
          </a:xfrm>
          <a:prstGeom prst="rect">
            <a:avLst/>
          </a:prstGeom>
        </p:spPr>
      </p:pic>
    </p:spTree>
    <p:extLst>
      <p:ext uri="{BB962C8B-B14F-4D97-AF65-F5344CB8AC3E}">
        <p14:creationId xmlns:p14="http://schemas.microsoft.com/office/powerpoint/2010/main" val="2474609343"/>
      </p:ext>
    </p:extLst>
  </p:cSld>
  <p:clrMap bg1="lt1" tx1="dk1" bg2="lt2" tx2="dk2" accent1="accent1" accent2="accent2" accent3="accent3" accent4="accent4" accent5="accent5" accent6="accent6" hlink="hlink" folHlink="folHlink"/>
  <p:sldLayoutIdLst>
    <p:sldLayoutId id="2147483686" r:id="rId1"/>
    <p:sldLayoutId id="2147483712" r:id="rId2"/>
    <p:sldLayoutId id="2147483713" r:id="rId3"/>
    <p:sldLayoutId id="2147483714" r:id="rId4"/>
    <p:sldLayoutId id="2147483715" r:id="rId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a:xfrm>
            <a:off x="0" y="0"/>
            <a:ext cx="9144000" cy="5806417"/>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Subtitle 4"/>
          <p:cNvSpPr txBox="1">
            <a:spLocks/>
          </p:cNvSpPr>
          <p:nvPr/>
        </p:nvSpPr>
        <p:spPr>
          <a:xfrm>
            <a:off x="472786" y="5256486"/>
            <a:ext cx="8214013" cy="1099863"/>
          </a:xfrm>
          <a:prstGeom prst="rect">
            <a:avLst/>
          </a:prstGeom>
        </p:spPr>
        <p:txBody>
          <a:bodyPr anchor="t"/>
          <a:lstStyle/>
          <a:p>
            <a:pPr marL="231775" lvl="2" indent="-231775" algn="ctr">
              <a:lnSpc>
                <a:spcPts val="2000"/>
              </a:lnSpc>
            </a:pPr>
            <a:r>
              <a:rPr lang="en-US" sz="2000" dirty="0">
                <a:solidFill>
                  <a:schemeClr val="bg1"/>
                </a:solidFill>
                <a:latin typeface="Gill Sans MT"/>
                <a:cs typeface="Gill Sans MT"/>
              </a:rPr>
              <a:t>www.feedthefuture.gov</a:t>
            </a:r>
          </a:p>
        </p:txBody>
      </p:sp>
      <p:pic>
        <p:nvPicPr>
          <p:cNvPr id="3" name="Picture 2" descr="vertical RGB white.eps"/>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54668" y="1580049"/>
            <a:ext cx="4945209" cy="2302837"/>
          </a:xfrm>
          <a:prstGeom prst="rect">
            <a:avLst/>
          </a:prstGeom>
        </p:spPr>
      </p:pic>
      <p:pic>
        <p:nvPicPr>
          <p:cNvPr id="9" name="Picture 8" descr="Horizontal_RGB_600.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8033" y="5942146"/>
            <a:ext cx="2372451" cy="915854"/>
          </a:xfrm>
          <a:prstGeom prst="rect">
            <a:avLst/>
          </a:prstGeom>
        </p:spPr>
      </p:pic>
      <p:sp>
        <p:nvSpPr>
          <p:cNvPr id="8" name="Rectangle 7"/>
          <p:cNvSpPr/>
          <p:nvPr/>
        </p:nvSpPr>
        <p:spPr>
          <a:xfrm>
            <a:off x="6972752" y="6060484"/>
            <a:ext cx="2008628" cy="744483"/>
          </a:xfrm>
          <a:prstGeom prst="rect">
            <a:avLst/>
          </a:prstGeom>
          <a:solidFill>
            <a:schemeClr val="bg1">
              <a:lumMod val="6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520"/>
              </a:lnSpc>
            </a:pPr>
            <a:r>
              <a:rPr lang="en-US" sz="1400" dirty="0">
                <a:latin typeface="Arial" panose="020B0604020202020204" pitchFamily="34" charset="0"/>
                <a:cs typeface="Arial" panose="020B0604020202020204" pitchFamily="34" charset="0"/>
              </a:rPr>
              <a:t>PARTNER LOGO GOES HERE (click slide master to add)</a:t>
            </a:r>
          </a:p>
        </p:txBody>
      </p:sp>
    </p:spTree>
    <p:extLst>
      <p:ext uri="{BB962C8B-B14F-4D97-AF65-F5344CB8AC3E}">
        <p14:creationId xmlns:p14="http://schemas.microsoft.com/office/powerpoint/2010/main" val="1174974727"/>
      </p:ext>
    </p:extLst>
  </p:cSld>
  <p:clrMap bg1="lt1" tx1="dk1" bg2="lt2" tx2="dk2" accent1="accent1" accent2="accent2" accent3="accent3" accent4="accent4" accent5="accent5" accent6="accent6" hlink="hlink" folHlink="folHlink"/>
  <p:sldLayoutIdLst>
    <p:sldLayoutId id="2147483688" r:id="rId1"/>
    <p:sldLayoutId id="2147483708" r:id="rId2"/>
    <p:sldLayoutId id="2147483709" r:id="rId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descr="Horizontal_RGB_600.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8033" y="5942146"/>
            <a:ext cx="2372451" cy="915854"/>
          </a:xfrm>
          <a:prstGeom prst="rect">
            <a:avLst/>
          </a:prstGeom>
        </p:spPr>
      </p:pic>
      <p:sp>
        <p:nvSpPr>
          <p:cNvPr id="5" name="Rectangle 4"/>
          <p:cNvSpPr/>
          <p:nvPr/>
        </p:nvSpPr>
        <p:spPr>
          <a:xfrm>
            <a:off x="0" y="5102420"/>
            <a:ext cx="9144000" cy="846688"/>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6970957" y="6059727"/>
            <a:ext cx="2008628" cy="744483"/>
          </a:xfrm>
          <a:prstGeom prst="rect">
            <a:avLst/>
          </a:prstGeom>
          <a:solidFill>
            <a:schemeClr val="bg1">
              <a:lumMod val="6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520"/>
              </a:lnSpc>
            </a:pPr>
            <a:r>
              <a:rPr lang="en-US" sz="1400" dirty="0">
                <a:latin typeface="Arial" panose="020B0604020202020204" pitchFamily="34" charset="0"/>
                <a:cs typeface="Arial" panose="020B0604020202020204" pitchFamily="34" charset="0"/>
              </a:rPr>
              <a:t>PARTNER LOGO GOES HERE (click slide master to add)</a:t>
            </a:r>
          </a:p>
        </p:txBody>
      </p:sp>
      <p:sp>
        <p:nvSpPr>
          <p:cNvPr id="7" name="Rectangle 6"/>
          <p:cNvSpPr/>
          <p:nvPr/>
        </p:nvSpPr>
        <p:spPr>
          <a:xfrm>
            <a:off x="0" y="-1"/>
            <a:ext cx="9144000" cy="1058305"/>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Picture 8" descr="horizontal RGB white.eps"/>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1966" y="225746"/>
            <a:ext cx="3401400" cy="577885"/>
          </a:xfrm>
          <a:prstGeom prst="rect">
            <a:avLst/>
          </a:prstGeom>
        </p:spPr>
      </p:pic>
      <p:pic>
        <p:nvPicPr>
          <p:cNvPr id="10" name="Picture 5" descr="kmap_power_bg.jpg"/>
          <p:cNvPicPr>
            <a:picLocks noChangeAspect="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5357" y="-7883"/>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313042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Lst>
  <p:hf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
            <a:ext cx="9144000" cy="1058305"/>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descr="horizontal RGB white.eps"/>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91966" y="225746"/>
            <a:ext cx="3401400" cy="577885"/>
          </a:xfrm>
          <a:prstGeom prst="rect">
            <a:avLst/>
          </a:prstGeom>
        </p:spPr>
      </p:pic>
      <p:pic>
        <p:nvPicPr>
          <p:cNvPr id="5" name="Picture 4" descr="Horizontal_RGB_600.jp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8033" y="5942146"/>
            <a:ext cx="2372451" cy="915854"/>
          </a:xfrm>
          <a:prstGeom prst="rect">
            <a:avLst/>
          </a:prstGeom>
        </p:spPr>
      </p:pic>
      <p:sp>
        <p:nvSpPr>
          <p:cNvPr id="7" name="Rectangle 6"/>
          <p:cNvSpPr/>
          <p:nvPr/>
        </p:nvSpPr>
        <p:spPr>
          <a:xfrm>
            <a:off x="6972752" y="6060484"/>
            <a:ext cx="2008628" cy="744483"/>
          </a:xfrm>
          <a:prstGeom prst="rect">
            <a:avLst/>
          </a:prstGeom>
          <a:solidFill>
            <a:schemeClr val="bg1">
              <a:lumMod val="6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520"/>
              </a:lnSpc>
            </a:pPr>
            <a:r>
              <a:rPr lang="en-US" sz="1400" dirty="0">
                <a:latin typeface="Arial" panose="020B0604020202020204" pitchFamily="34" charset="0"/>
                <a:cs typeface="Arial" panose="020B0604020202020204" pitchFamily="34" charset="0"/>
              </a:rPr>
              <a:t>PARTNER LOGO GOES HERE (click slide master to add)</a:t>
            </a:r>
          </a:p>
        </p:txBody>
      </p:sp>
    </p:spTree>
    <p:extLst>
      <p:ext uri="{BB962C8B-B14F-4D97-AF65-F5344CB8AC3E}">
        <p14:creationId xmlns:p14="http://schemas.microsoft.com/office/powerpoint/2010/main" val="46457711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10" r:id="rId8"/>
    <p:sldLayoutId id="2147483711"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
            <a:ext cx="9144000" cy="1058305"/>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descr="horizontal RGB white.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966" y="225746"/>
            <a:ext cx="3401400" cy="577885"/>
          </a:xfrm>
          <a:prstGeom prst="rect">
            <a:avLst/>
          </a:prstGeom>
        </p:spPr>
      </p:pic>
    </p:spTree>
    <p:extLst>
      <p:ext uri="{BB962C8B-B14F-4D97-AF65-F5344CB8AC3E}">
        <p14:creationId xmlns:p14="http://schemas.microsoft.com/office/powerpoint/2010/main" val="3637606801"/>
      </p:ext>
    </p:extLst>
  </p:cSld>
  <p:clrMap bg1="lt1" tx1="dk1" bg2="lt2" tx2="dk2" accent1="accent1" accent2="accent2" accent3="accent3" accent4="accent4" accent5="accent5" accent6="accent6" hlink="hlink" folHlink="folHlink"/>
  <p:sldLayoutIdLst>
    <p:sldLayoutId id="2147483703"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a:xfrm>
            <a:off x="0" y="0"/>
            <a:ext cx="9144000" cy="5806417"/>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Subtitle 4"/>
          <p:cNvSpPr txBox="1">
            <a:spLocks/>
          </p:cNvSpPr>
          <p:nvPr/>
        </p:nvSpPr>
        <p:spPr>
          <a:xfrm>
            <a:off x="472786" y="5256486"/>
            <a:ext cx="8214013" cy="1099863"/>
          </a:xfrm>
          <a:prstGeom prst="rect">
            <a:avLst/>
          </a:prstGeom>
        </p:spPr>
        <p:txBody>
          <a:bodyPr anchor="t"/>
          <a:lstStyle/>
          <a:p>
            <a:pPr marL="231775" lvl="2" indent="-231775" algn="ctr">
              <a:lnSpc>
                <a:spcPts val="2000"/>
              </a:lnSpc>
            </a:pPr>
            <a:r>
              <a:rPr lang="en-US" sz="2000" dirty="0">
                <a:solidFill>
                  <a:schemeClr val="bg1"/>
                </a:solidFill>
                <a:latin typeface="Gill Sans MT"/>
                <a:cs typeface="Gill Sans MT"/>
              </a:rPr>
              <a:t>www.feedthefuture.gov</a:t>
            </a:r>
          </a:p>
        </p:txBody>
      </p:sp>
      <p:pic>
        <p:nvPicPr>
          <p:cNvPr id="3" name="Picture 2" descr="vertical RGB white.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4668" y="1580049"/>
            <a:ext cx="4945209" cy="2302837"/>
          </a:xfrm>
          <a:prstGeom prst="rect">
            <a:avLst/>
          </a:prstGeom>
        </p:spPr>
      </p:pic>
      <p:pic>
        <p:nvPicPr>
          <p:cNvPr id="9" name="Picture 8" descr="Horizontal_RGB_600.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033" y="5942146"/>
            <a:ext cx="2372451" cy="915854"/>
          </a:xfrm>
          <a:prstGeom prst="rect">
            <a:avLst/>
          </a:prstGeom>
        </p:spPr>
      </p:pic>
      <p:sp>
        <p:nvSpPr>
          <p:cNvPr id="8" name="Rectangle 7"/>
          <p:cNvSpPr/>
          <p:nvPr/>
        </p:nvSpPr>
        <p:spPr>
          <a:xfrm>
            <a:off x="6972752" y="6060484"/>
            <a:ext cx="2008628" cy="744483"/>
          </a:xfrm>
          <a:prstGeom prst="rect">
            <a:avLst/>
          </a:prstGeom>
          <a:solidFill>
            <a:schemeClr val="bg1">
              <a:lumMod val="6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520"/>
              </a:lnSpc>
            </a:pPr>
            <a:r>
              <a:rPr lang="en-US" sz="1400" dirty="0">
                <a:latin typeface="Arial" panose="020B0604020202020204" pitchFamily="34" charset="0"/>
                <a:cs typeface="Arial" panose="020B0604020202020204" pitchFamily="34" charset="0"/>
              </a:rPr>
              <a:t>PARTNER LOGO GOES HERE (click slide master to add)</a:t>
            </a:r>
          </a:p>
        </p:txBody>
      </p:sp>
    </p:spTree>
    <p:extLst>
      <p:ext uri="{BB962C8B-B14F-4D97-AF65-F5344CB8AC3E}">
        <p14:creationId xmlns:p14="http://schemas.microsoft.com/office/powerpoint/2010/main" val="1679054028"/>
      </p:ext>
    </p:extLst>
  </p:cSld>
  <p:clrMap bg1="lt1" tx1="dk1" bg2="lt2" tx2="dk2" accent1="accent1" accent2="accent2" accent3="accent3" accent4="accent4" accent5="accent5" accent6="accent6" hlink="hlink" folHlink="folHlink"/>
  <p:sldLayoutIdLst>
    <p:sldLayoutId id="2147483705"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descr="Horizontal_RGB_600.jp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8033" y="5942146"/>
            <a:ext cx="2372451" cy="915854"/>
          </a:xfrm>
          <a:prstGeom prst="rect">
            <a:avLst/>
          </a:prstGeom>
        </p:spPr>
      </p:pic>
      <p:sp>
        <p:nvSpPr>
          <p:cNvPr id="5" name="Rectangle 4"/>
          <p:cNvSpPr/>
          <p:nvPr/>
        </p:nvSpPr>
        <p:spPr>
          <a:xfrm>
            <a:off x="0" y="5102420"/>
            <a:ext cx="9144000" cy="846688"/>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6970957" y="6059727"/>
            <a:ext cx="2008628" cy="744483"/>
          </a:xfrm>
          <a:prstGeom prst="rect">
            <a:avLst/>
          </a:prstGeom>
          <a:solidFill>
            <a:schemeClr val="bg1">
              <a:lumMod val="6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520"/>
              </a:lnSpc>
            </a:pPr>
            <a:r>
              <a:rPr lang="en-US" sz="1400" dirty="0">
                <a:solidFill>
                  <a:prstClr val="white"/>
                </a:solidFill>
                <a:latin typeface="Arial" panose="020B0604020202020204" pitchFamily="34" charset="0"/>
                <a:cs typeface="Arial" panose="020B0604020202020204" pitchFamily="34" charset="0"/>
              </a:rPr>
              <a:t>PARTNER LOGO GOES HERE (click slide master to add)</a:t>
            </a:r>
          </a:p>
        </p:txBody>
      </p:sp>
      <p:sp>
        <p:nvSpPr>
          <p:cNvPr id="7" name="Rectangle 6"/>
          <p:cNvSpPr/>
          <p:nvPr/>
        </p:nvSpPr>
        <p:spPr>
          <a:xfrm>
            <a:off x="0" y="-1"/>
            <a:ext cx="9144000" cy="1058305"/>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9" name="Picture 8" descr="horizontal RGB white.eps"/>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91966" y="225746"/>
            <a:ext cx="3401400" cy="577885"/>
          </a:xfrm>
          <a:prstGeom prst="rect">
            <a:avLst/>
          </a:prstGeom>
        </p:spPr>
      </p:pic>
      <p:pic>
        <p:nvPicPr>
          <p:cNvPr id="10" name="Picture 5" descr="kmap_power_bg.jpg"/>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357" y="-7883"/>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164134"/>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Lst>
  <p:hf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0.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4800" dirty="0"/>
              <a:t>Feed the Future</a:t>
            </a:r>
            <a:br>
              <a:rPr lang="en-US" sz="4800" dirty="0"/>
            </a:br>
            <a:r>
              <a:rPr lang="en-US" sz="4800" dirty="0"/>
              <a:t>Zone of Influence Survey</a:t>
            </a:r>
            <a:endParaRPr lang="en-US" sz="4000" dirty="0"/>
          </a:p>
        </p:txBody>
      </p:sp>
      <p:sp>
        <p:nvSpPr>
          <p:cNvPr id="4" name="Subtitle 3"/>
          <p:cNvSpPr>
            <a:spLocks noGrp="1"/>
          </p:cNvSpPr>
          <p:nvPr>
            <p:ph type="subTitle" idx="1"/>
          </p:nvPr>
        </p:nvSpPr>
        <p:spPr/>
        <p:txBody>
          <a:bodyPr/>
          <a:lstStyle/>
          <a:p>
            <a:r>
              <a:rPr lang="en-US" dirty="0">
                <a:latin typeface="Gill Sans MT" panose="020B0502020104020203" pitchFamily="34" charset="0"/>
              </a:rPr>
              <a:t>Field Supervisor Training </a:t>
            </a:r>
          </a:p>
        </p:txBody>
      </p:sp>
      <p:sp>
        <p:nvSpPr>
          <p:cNvPr id="11269" name="Rectangle 8"/>
          <p:cNvSpPr>
            <a:spLocks noChangeArrowheads="1"/>
          </p:cNvSpPr>
          <p:nvPr/>
        </p:nvSpPr>
        <p:spPr bwMode="auto">
          <a:xfrm>
            <a:off x="0" y="457200"/>
            <a:ext cx="0" cy="0"/>
          </a:xfrm>
          <a:prstGeom prst="rect">
            <a:avLst/>
          </a:prstGeom>
          <a:solidFill>
            <a:schemeClr val="accent1"/>
          </a:solidFill>
          <a:ln w="9525">
            <a:solidFill>
              <a:schemeClr val="tx1"/>
            </a:solidFill>
            <a:miter lim="800000"/>
            <a:headEnd/>
            <a:tailEnd/>
          </a:ln>
        </p:spPr>
        <p:txBody>
          <a:bodyPr/>
          <a:lstStyle/>
          <a:p>
            <a:pPr fontAlgn="base">
              <a:spcBef>
                <a:spcPct val="0"/>
              </a:spcBef>
              <a:spcAft>
                <a:spcPct val="0"/>
              </a:spcAft>
            </a:pPr>
            <a:endParaRPr lang="en-US" dirty="0">
              <a:solidFill>
                <a:prstClr val="black"/>
              </a:solidFill>
              <a:cs typeface="Arial" charset="0"/>
            </a:endParaRPr>
          </a:p>
        </p:txBody>
      </p:sp>
      <p:sp>
        <p:nvSpPr>
          <p:cNvPr id="11270" name="Rectangle 9"/>
          <p:cNvSpPr>
            <a:spLocks noChangeArrowheads="1"/>
          </p:cNvSpPr>
          <p:nvPr/>
        </p:nvSpPr>
        <p:spPr bwMode="auto">
          <a:xfrm>
            <a:off x="0" y="10953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fontAlgn="base">
              <a:spcBef>
                <a:spcPct val="0"/>
              </a:spcBef>
              <a:spcAft>
                <a:spcPct val="0"/>
              </a:spcAft>
            </a:pPr>
            <a:endParaRPr lang="en-US" dirty="0">
              <a:solidFill>
                <a:prstClr val="black"/>
              </a:solidFill>
              <a:latin typeface="Arial" charset="0"/>
              <a:cs typeface="Arial" charset="0"/>
            </a:endParaRPr>
          </a:p>
        </p:txBody>
      </p:sp>
      <p:sp>
        <p:nvSpPr>
          <p:cNvPr id="11271" name="Rectangle 17"/>
          <p:cNvSpPr>
            <a:spLocks noChangeArrowheads="1"/>
          </p:cNvSpPr>
          <p:nvPr/>
        </p:nvSpPr>
        <p:spPr bwMode="auto">
          <a:xfrm>
            <a:off x="152400" y="609600"/>
            <a:ext cx="0" cy="0"/>
          </a:xfrm>
          <a:prstGeom prst="rect">
            <a:avLst/>
          </a:prstGeom>
          <a:solidFill>
            <a:schemeClr val="accent1"/>
          </a:solidFill>
          <a:ln w="9525">
            <a:solidFill>
              <a:schemeClr val="tx1"/>
            </a:solidFill>
            <a:miter lim="800000"/>
            <a:headEnd/>
            <a:tailEnd/>
          </a:ln>
        </p:spPr>
        <p:txBody>
          <a:bodyPr/>
          <a:lstStyle/>
          <a:p>
            <a:pPr fontAlgn="base">
              <a:spcBef>
                <a:spcPct val="0"/>
              </a:spcBef>
              <a:spcAft>
                <a:spcPct val="0"/>
              </a:spcAft>
            </a:pPr>
            <a:endParaRPr lang="en-US" dirty="0">
              <a:solidFill>
                <a:prstClr val="black"/>
              </a:solidFill>
              <a:cs typeface="Arial" charset="0"/>
            </a:endParaRPr>
          </a:p>
        </p:txBody>
      </p:sp>
      <p:sp>
        <p:nvSpPr>
          <p:cNvPr id="11272" name="Rectangle 18"/>
          <p:cNvSpPr>
            <a:spLocks noChangeArrowheads="1"/>
          </p:cNvSpPr>
          <p:nvPr/>
        </p:nvSpPr>
        <p:spPr bwMode="auto">
          <a:xfrm>
            <a:off x="152400" y="12477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fontAlgn="base">
              <a:spcBef>
                <a:spcPct val="0"/>
              </a:spcBef>
              <a:spcAft>
                <a:spcPct val="0"/>
              </a:spcAft>
            </a:pPr>
            <a:endParaRPr lang="en-US" dirty="0">
              <a:solidFill>
                <a:prstClr val="black"/>
              </a:solidFill>
              <a:latin typeface="Arial" charset="0"/>
              <a:cs typeface="Arial" charset="0"/>
            </a:endParaRPr>
          </a:p>
        </p:txBody>
      </p:sp>
      <p:sp>
        <p:nvSpPr>
          <p:cNvPr id="11274" name="Rectangle 26"/>
          <p:cNvSpPr>
            <a:spLocks noChangeArrowheads="1"/>
          </p:cNvSpPr>
          <p:nvPr/>
        </p:nvSpPr>
        <p:spPr bwMode="auto">
          <a:xfrm>
            <a:off x="304800" y="762000"/>
            <a:ext cx="0" cy="0"/>
          </a:xfrm>
          <a:prstGeom prst="rect">
            <a:avLst/>
          </a:prstGeom>
          <a:solidFill>
            <a:schemeClr val="accent1"/>
          </a:solidFill>
          <a:ln w="9525">
            <a:solidFill>
              <a:schemeClr val="tx1"/>
            </a:solidFill>
            <a:miter lim="800000"/>
            <a:headEnd/>
            <a:tailEnd/>
          </a:ln>
        </p:spPr>
        <p:txBody>
          <a:bodyPr/>
          <a:lstStyle/>
          <a:p>
            <a:pPr fontAlgn="base">
              <a:spcBef>
                <a:spcPct val="0"/>
              </a:spcBef>
              <a:spcAft>
                <a:spcPct val="0"/>
              </a:spcAft>
            </a:pPr>
            <a:endParaRPr lang="en-US" dirty="0">
              <a:solidFill>
                <a:prstClr val="black"/>
              </a:solidFill>
              <a:cs typeface="Arial" charset="0"/>
            </a:endParaRPr>
          </a:p>
        </p:txBody>
      </p:sp>
      <p:sp>
        <p:nvSpPr>
          <p:cNvPr id="11276" name="Rectangle 27"/>
          <p:cNvSpPr>
            <a:spLocks noChangeArrowheads="1"/>
          </p:cNvSpPr>
          <p:nvPr/>
        </p:nvSpPr>
        <p:spPr bwMode="auto">
          <a:xfrm>
            <a:off x="0" y="1053903"/>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fontAlgn="base">
              <a:spcBef>
                <a:spcPct val="0"/>
              </a:spcBef>
              <a:spcAft>
                <a:spcPct val="0"/>
              </a:spcAft>
            </a:pPr>
            <a:endParaRPr lang="en-US" dirty="0">
              <a:solidFill>
                <a:prstClr val="black"/>
              </a:solidFill>
              <a:latin typeface="Arial" charset="0"/>
              <a:cs typeface="Arial" charset="0"/>
            </a:endParaRPr>
          </a:p>
        </p:txBody>
      </p:sp>
    </p:spTree>
    <p:extLst>
      <p:ext uri="{BB962C8B-B14F-4D97-AF65-F5344CB8AC3E}">
        <p14:creationId xmlns:p14="http://schemas.microsoft.com/office/powerpoint/2010/main" val="196192822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0" cap="all" dirty="0">
                <a:solidFill>
                  <a:srgbClr val="D37D28"/>
                </a:solidFill>
                <a:latin typeface="Gill Sans MT" panose="020B0502020104020203" pitchFamily="34" charset="0"/>
              </a:rPr>
              <a:t>Introduction</a:t>
            </a:r>
          </a:p>
        </p:txBody>
      </p:sp>
      <p:sp>
        <p:nvSpPr>
          <p:cNvPr id="4" name="Text Placeholder 3"/>
          <p:cNvSpPr>
            <a:spLocks noGrp="1"/>
          </p:cNvSpPr>
          <p:nvPr>
            <p:ph type="body" sz="quarter" idx="10"/>
          </p:nvPr>
        </p:nvSpPr>
        <p:spPr/>
        <p:txBody>
          <a:bodyPr/>
          <a:lstStyle/>
          <a:p>
            <a:pPr marL="0" indent="0">
              <a:lnSpc>
                <a:spcPts val="2400"/>
              </a:lnSpc>
              <a:spcBef>
                <a:spcPts val="1800"/>
              </a:spcBef>
              <a:buNone/>
            </a:pPr>
            <a:r>
              <a:rPr lang="en-US" dirty="0">
                <a:latin typeface="Gill Sans MT" panose="020B0502020104020203" pitchFamily="34" charset="0"/>
              </a:rPr>
              <a:t>Grounds for immediate dismissal from the field team include:</a:t>
            </a:r>
          </a:p>
          <a:p>
            <a:pPr marL="225425" indent="-225425">
              <a:lnSpc>
                <a:spcPts val="2400"/>
              </a:lnSpc>
              <a:spcBef>
                <a:spcPts val="1200"/>
              </a:spcBef>
            </a:pPr>
            <a:r>
              <a:rPr lang="en-US" dirty="0">
                <a:latin typeface="Gill Sans MT" panose="020B0502020104020203" pitchFamily="34" charset="0"/>
              </a:rPr>
              <a:t>Inappropriate behavior towards any member of the team or community</a:t>
            </a:r>
          </a:p>
          <a:p>
            <a:pPr marL="225425" indent="-225425">
              <a:lnSpc>
                <a:spcPts val="2400"/>
              </a:lnSpc>
              <a:spcBef>
                <a:spcPts val="1200"/>
              </a:spcBef>
            </a:pPr>
            <a:r>
              <a:rPr lang="en-US" dirty="0">
                <a:latin typeface="Gill Sans MT" panose="020B0502020104020203" pitchFamily="34" charset="0"/>
              </a:rPr>
              <a:t>Falsification of data </a:t>
            </a:r>
          </a:p>
          <a:p>
            <a:pPr marL="225425" indent="-225425">
              <a:lnSpc>
                <a:spcPts val="2400"/>
              </a:lnSpc>
              <a:spcBef>
                <a:spcPts val="1200"/>
              </a:spcBef>
            </a:pPr>
            <a:r>
              <a:rPr lang="en-US" dirty="0">
                <a:latin typeface="Gill Sans MT" panose="020B0502020104020203" pitchFamily="34" charset="0"/>
              </a:rPr>
              <a:t>Unethical research conduct </a:t>
            </a:r>
          </a:p>
          <a:p>
            <a:pPr marL="225425" indent="-225425">
              <a:lnSpc>
                <a:spcPts val="2400"/>
              </a:lnSpc>
              <a:spcBef>
                <a:spcPts val="1200"/>
              </a:spcBef>
            </a:pPr>
            <a:r>
              <a:rPr lang="en-US" dirty="0">
                <a:latin typeface="Gill Sans MT" panose="020B0502020104020203" pitchFamily="34" charset="0"/>
              </a:rPr>
              <a:t>Unauthorized use of the survey vehicle</a:t>
            </a:r>
          </a:p>
          <a:p>
            <a:pPr marL="225425" indent="-225425">
              <a:lnSpc>
                <a:spcPts val="2400"/>
              </a:lnSpc>
              <a:spcBef>
                <a:spcPts val="1200"/>
              </a:spcBef>
            </a:pPr>
            <a:r>
              <a:rPr lang="en-US" dirty="0">
                <a:latin typeface="Gill Sans MT" panose="020B0502020104020203" pitchFamily="34" charset="0"/>
              </a:rPr>
              <a:t>Unauthorized use of tablets</a:t>
            </a:r>
          </a:p>
          <a:p>
            <a:pPr marL="225425" indent="-225425">
              <a:lnSpc>
                <a:spcPts val="2400"/>
              </a:lnSpc>
              <a:spcBef>
                <a:spcPts val="1200"/>
              </a:spcBef>
            </a:pPr>
            <a:r>
              <a:rPr lang="en-US" dirty="0">
                <a:latin typeface="Gill Sans MT" panose="020B0502020104020203" pitchFamily="34" charset="0"/>
              </a:rPr>
              <a:t>Attendance problems</a:t>
            </a:r>
          </a:p>
          <a:p>
            <a:pPr marL="225425" indent="-225425">
              <a:lnSpc>
                <a:spcPts val="2400"/>
              </a:lnSpc>
              <a:spcBef>
                <a:spcPts val="1200"/>
              </a:spcBef>
            </a:pPr>
            <a:r>
              <a:rPr lang="en-US" dirty="0">
                <a:latin typeface="Gill Sans MT" panose="020B0502020104020203" pitchFamily="34" charset="0"/>
              </a:rPr>
              <a:t>Repeated failure to follow survey procedures</a:t>
            </a:r>
          </a:p>
        </p:txBody>
      </p:sp>
      <p:sp>
        <p:nvSpPr>
          <p:cNvPr id="5" name="Text Placeholder 4"/>
          <p:cNvSpPr>
            <a:spLocks noGrp="1"/>
          </p:cNvSpPr>
          <p:nvPr>
            <p:ph type="body" sz="quarter" idx="11"/>
          </p:nvPr>
        </p:nvSpPr>
        <p:spPr/>
        <p:txBody>
          <a:bodyPr/>
          <a:lstStyle/>
          <a:p>
            <a:r>
              <a:rPr lang="en-US" sz="2200" dirty="0">
                <a:latin typeface="Gill Sans MT" panose="020B0502020104020203" pitchFamily="34" charset="0"/>
              </a:rPr>
              <a:t>Dismissal from the team</a:t>
            </a:r>
          </a:p>
        </p:txBody>
      </p:sp>
    </p:spTree>
    <p:extLst>
      <p:ext uri="{BB962C8B-B14F-4D97-AF65-F5344CB8AC3E}">
        <p14:creationId xmlns:p14="http://schemas.microsoft.com/office/powerpoint/2010/main" val="3496917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0" cap="all" dirty="0">
                <a:solidFill>
                  <a:srgbClr val="D37D28"/>
                </a:solidFill>
                <a:latin typeface="Gill Sans MT" panose="020B0502020104020203" pitchFamily="34" charset="0"/>
              </a:rPr>
              <a:t>Contents</a:t>
            </a:r>
          </a:p>
        </p:txBody>
      </p:sp>
      <p:sp>
        <p:nvSpPr>
          <p:cNvPr id="4" name="Text Placeholder 3"/>
          <p:cNvSpPr>
            <a:spLocks noGrp="1"/>
          </p:cNvSpPr>
          <p:nvPr>
            <p:ph type="body" sz="quarter" idx="10"/>
          </p:nvPr>
        </p:nvSpPr>
        <p:spPr>
          <a:xfrm>
            <a:off x="638901" y="2179782"/>
            <a:ext cx="8101013" cy="3291840"/>
          </a:xfrm>
        </p:spPr>
        <p:txBody>
          <a:bodyPr/>
          <a:lstStyle/>
          <a:p>
            <a:pPr marL="225425" indent="-225425">
              <a:lnSpc>
                <a:spcPts val="2400"/>
              </a:lnSpc>
              <a:spcBef>
                <a:spcPts val="1800"/>
              </a:spcBef>
            </a:pPr>
            <a:r>
              <a:rPr lang="en-US" sz="2400" dirty="0">
                <a:solidFill>
                  <a:schemeClr val="bg1">
                    <a:lumMod val="65000"/>
                  </a:schemeClr>
                </a:solidFill>
                <a:latin typeface="Gill Sans MT" panose="020B0502020104020203" pitchFamily="34" charset="0"/>
              </a:rPr>
              <a:t>Introduction to the survey</a:t>
            </a:r>
          </a:p>
          <a:p>
            <a:pPr marL="225425" indent="-225425">
              <a:lnSpc>
                <a:spcPts val="2400"/>
              </a:lnSpc>
              <a:spcBef>
                <a:spcPts val="1800"/>
              </a:spcBef>
            </a:pPr>
            <a:r>
              <a:rPr lang="en-US" sz="2400" b="1" dirty="0">
                <a:latin typeface="Gill Sans MT" panose="020B0502020104020203" pitchFamily="34" charset="0"/>
              </a:rPr>
              <a:t>Roles and responsibilities</a:t>
            </a:r>
          </a:p>
          <a:p>
            <a:pPr marL="225425" indent="-225425">
              <a:lnSpc>
                <a:spcPts val="2400"/>
              </a:lnSpc>
              <a:spcBef>
                <a:spcPts val="1800"/>
              </a:spcBef>
            </a:pPr>
            <a:r>
              <a:rPr lang="en-US" sz="2400" dirty="0">
                <a:solidFill>
                  <a:schemeClr val="bg1">
                    <a:lumMod val="65000"/>
                  </a:schemeClr>
                </a:solidFill>
                <a:latin typeface="Gill Sans MT" panose="020B0502020104020203" pitchFamily="34" charset="0"/>
              </a:rPr>
              <a:t>Preparing for fieldwork</a:t>
            </a:r>
          </a:p>
          <a:p>
            <a:pPr marL="225425" indent="-225425">
              <a:lnSpc>
                <a:spcPts val="2400"/>
              </a:lnSpc>
              <a:spcBef>
                <a:spcPts val="1800"/>
              </a:spcBef>
            </a:pPr>
            <a:r>
              <a:rPr lang="en-US" sz="2400" dirty="0">
                <a:solidFill>
                  <a:schemeClr val="bg1">
                    <a:lumMod val="65000"/>
                  </a:schemeClr>
                </a:solidFill>
                <a:latin typeface="Gill Sans MT" panose="020B0502020104020203" pitchFamily="34" charset="0"/>
              </a:rPr>
              <a:t>Organizing and supervising fieldwork</a:t>
            </a:r>
          </a:p>
          <a:p>
            <a:pPr marL="225425" indent="-225425">
              <a:lnSpc>
                <a:spcPts val="2400"/>
              </a:lnSpc>
              <a:spcBef>
                <a:spcPts val="1800"/>
              </a:spcBef>
            </a:pPr>
            <a:r>
              <a:rPr lang="en-US" sz="2400" dirty="0">
                <a:solidFill>
                  <a:schemeClr val="bg1">
                    <a:lumMod val="65000"/>
                  </a:schemeClr>
                </a:solidFill>
                <a:latin typeface="Gill Sans MT" panose="020B0502020104020203" pitchFamily="34" charset="0"/>
              </a:rPr>
              <a:t>Assuring data quality and managing data</a:t>
            </a:r>
          </a:p>
          <a:p>
            <a:pPr marL="225425" indent="-225425">
              <a:lnSpc>
                <a:spcPts val="2400"/>
              </a:lnSpc>
              <a:spcBef>
                <a:spcPts val="1800"/>
              </a:spcBef>
            </a:pPr>
            <a:r>
              <a:rPr lang="en-US" sz="2400" dirty="0">
                <a:solidFill>
                  <a:schemeClr val="bg1">
                    <a:lumMod val="65000"/>
                  </a:schemeClr>
                </a:solidFill>
                <a:latin typeface="Gill Sans MT" panose="020B0502020104020203" pitchFamily="34" charset="0"/>
              </a:rPr>
              <a:t>Interacting with the central office and QCS Team</a:t>
            </a:r>
          </a:p>
          <a:p>
            <a:endParaRPr lang="en-US" sz="2400" dirty="0">
              <a:latin typeface="Gill Sans MT" panose="020B0502020104020203" pitchFamily="34" charset="0"/>
            </a:endParaRPr>
          </a:p>
        </p:txBody>
      </p:sp>
    </p:spTree>
    <p:extLst>
      <p:ext uri="{BB962C8B-B14F-4D97-AF65-F5344CB8AC3E}">
        <p14:creationId xmlns:p14="http://schemas.microsoft.com/office/powerpoint/2010/main" val="2775835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0" cap="all" dirty="0">
                <a:solidFill>
                  <a:srgbClr val="D37D28"/>
                </a:solidFill>
                <a:latin typeface="+mn-lt"/>
                <a:cs typeface="Arial" panose="020B0604020202020204" pitchFamily="34" charset="0"/>
              </a:rPr>
              <a:t>Roles and Responsibilities</a:t>
            </a:r>
          </a:p>
        </p:txBody>
      </p:sp>
      <p:sp>
        <p:nvSpPr>
          <p:cNvPr id="5" name="Text Placeholder 4"/>
          <p:cNvSpPr>
            <a:spLocks noGrp="1"/>
          </p:cNvSpPr>
          <p:nvPr>
            <p:ph type="body" sz="quarter" idx="11"/>
          </p:nvPr>
        </p:nvSpPr>
        <p:spPr/>
        <p:txBody>
          <a:bodyPr/>
          <a:lstStyle/>
          <a:p>
            <a:r>
              <a:rPr lang="en-US" sz="2200" dirty="0">
                <a:latin typeface="+mn-lt"/>
              </a:rPr>
              <a:t>Central office team</a:t>
            </a:r>
          </a:p>
        </p:txBody>
      </p:sp>
      <p:graphicFrame>
        <p:nvGraphicFramePr>
          <p:cNvPr id="3" name="Table 2"/>
          <p:cNvGraphicFramePr>
            <a:graphicFrameLocks noGrp="1"/>
          </p:cNvGraphicFramePr>
          <p:nvPr>
            <p:extLst>
              <p:ext uri="{D42A27DB-BD31-4B8C-83A1-F6EECF244321}">
                <p14:modId xmlns:p14="http://schemas.microsoft.com/office/powerpoint/2010/main" val="1243467676"/>
              </p:ext>
            </p:extLst>
          </p:nvPr>
        </p:nvGraphicFramePr>
        <p:xfrm>
          <a:off x="656303" y="2413003"/>
          <a:ext cx="7900219" cy="3951221"/>
        </p:xfrm>
        <a:graphic>
          <a:graphicData uri="http://schemas.openxmlformats.org/drawingml/2006/table">
            <a:tbl>
              <a:tblPr firstRow="1" bandRow="1">
                <a:tableStyleId>{F5AB1C69-6EDB-4FF4-983F-18BD219EF322}</a:tableStyleId>
              </a:tblPr>
              <a:tblGrid>
                <a:gridCol w="2667973">
                  <a:extLst>
                    <a:ext uri="{9D8B030D-6E8A-4147-A177-3AD203B41FA5}">
                      <a16:colId xmlns:a16="http://schemas.microsoft.com/office/drawing/2014/main" val="3202030111"/>
                    </a:ext>
                  </a:extLst>
                </a:gridCol>
                <a:gridCol w="5232246">
                  <a:extLst>
                    <a:ext uri="{9D8B030D-6E8A-4147-A177-3AD203B41FA5}">
                      <a16:colId xmlns:a16="http://schemas.microsoft.com/office/drawing/2014/main" val="1338643897"/>
                    </a:ext>
                  </a:extLst>
                </a:gridCol>
              </a:tblGrid>
              <a:tr h="399179">
                <a:tc>
                  <a:txBody>
                    <a:bodyPr/>
                    <a:lstStyle/>
                    <a:p>
                      <a:r>
                        <a:rPr lang="en-US" sz="1800" dirty="0"/>
                        <a:t>Position</a:t>
                      </a:r>
                      <a:endParaRPr lang="en-US" sz="1800" dirty="0">
                        <a:latin typeface="Arial Narrow" panose="020B0606020202030204" pitchFamily="34" charset="0"/>
                      </a:endParaRPr>
                    </a:p>
                  </a:txBody>
                  <a:tcPr/>
                </a:tc>
                <a:tc>
                  <a:txBody>
                    <a:bodyPr/>
                    <a:lstStyle/>
                    <a:p>
                      <a:r>
                        <a:rPr lang="en-US" sz="1800" dirty="0"/>
                        <a:t>Summary of responsibilities</a:t>
                      </a:r>
                      <a:endParaRPr lang="en-US" sz="1800" dirty="0">
                        <a:latin typeface="Arial Narrow" panose="020B0606020202030204" pitchFamily="34" charset="0"/>
                      </a:endParaRPr>
                    </a:p>
                  </a:txBody>
                  <a:tcPr/>
                </a:tc>
                <a:extLst>
                  <a:ext uri="{0D108BD9-81ED-4DB2-BD59-A6C34878D82A}">
                    <a16:rowId xmlns:a16="http://schemas.microsoft.com/office/drawing/2014/main" val="4060878343"/>
                  </a:ext>
                </a:extLst>
              </a:tr>
              <a:tr h="833226">
                <a:tc>
                  <a:txBody>
                    <a:bodyPr/>
                    <a:lstStyle/>
                    <a:p>
                      <a:r>
                        <a:rPr lang="en-US" sz="1800" dirty="0"/>
                        <a:t>Survey Director </a:t>
                      </a:r>
                      <a:endParaRPr lang="en-US" sz="1800" dirty="0">
                        <a:latin typeface="Arial Narrow" panose="020B0606020202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Ensures all aspects of survey are implemented according to protocol</a:t>
                      </a:r>
                      <a:endParaRPr lang="en-US" sz="1800" dirty="0">
                        <a:latin typeface="Arial Narrow" panose="020B0606020202030204" pitchFamily="34" charset="0"/>
                      </a:endParaRPr>
                    </a:p>
                  </a:txBody>
                  <a:tcPr/>
                </a:tc>
                <a:extLst>
                  <a:ext uri="{0D108BD9-81ED-4DB2-BD59-A6C34878D82A}">
                    <a16:rowId xmlns:a16="http://schemas.microsoft.com/office/drawing/2014/main" val="1460544243"/>
                  </a:ext>
                </a:extLst>
              </a:tr>
              <a:tr h="798256">
                <a:tc>
                  <a:txBody>
                    <a:bodyPr/>
                    <a:lstStyle/>
                    <a:p>
                      <a:r>
                        <a:rPr lang="en-US" sz="1800" dirty="0"/>
                        <a:t>Social Science Survey</a:t>
                      </a:r>
                    </a:p>
                    <a:p>
                      <a:r>
                        <a:rPr lang="en-US" sz="1800" dirty="0"/>
                        <a:t>Field Manager </a:t>
                      </a:r>
                      <a:endParaRPr lang="en-US" sz="1800" dirty="0">
                        <a:latin typeface="Arial Narrow" panose="020B0606020202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Coordinates and manages overall field operations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a:latin typeface="Arial Narrow" panose="020B0606020202030204" pitchFamily="34" charset="0"/>
                      </a:endParaRPr>
                    </a:p>
                  </a:txBody>
                  <a:tcPr/>
                </a:tc>
                <a:extLst>
                  <a:ext uri="{0D108BD9-81ED-4DB2-BD59-A6C34878D82A}">
                    <a16:rowId xmlns:a16="http://schemas.microsoft.com/office/drawing/2014/main" val="2456038341"/>
                  </a:ext>
                </a:extLst>
              </a:tr>
              <a:tr h="814450">
                <a:tc>
                  <a:txBody>
                    <a:bodyPr/>
                    <a:lstStyle/>
                    <a:p>
                      <a:r>
                        <a:rPr lang="en-US" sz="1800" dirty="0"/>
                        <a:t>Agriculture</a:t>
                      </a:r>
                      <a:r>
                        <a:rPr lang="en-US" sz="1800" baseline="0" dirty="0"/>
                        <a:t> Survey</a:t>
                      </a:r>
                    </a:p>
                    <a:p>
                      <a:r>
                        <a:rPr lang="en-US" sz="1800" dirty="0"/>
                        <a:t>Field Manager </a:t>
                      </a:r>
                      <a:endParaRPr lang="en-US" sz="1800" dirty="0">
                        <a:latin typeface="Arial Narrow" panose="020B0606020202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Coordinates and manages field operations as pertains to</a:t>
                      </a:r>
                      <a:r>
                        <a:rPr lang="en-US" sz="1800" baseline="0" dirty="0"/>
                        <a:t> the agriculture component of the survey</a:t>
                      </a:r>
                      <a:r>
                        <a:rPr lang="en-US" sz="1800" baseline="0" dirty="0">
                          <a:latin typeface="Arial Narrow" panose="020B0606020202030204" pitchFamily="34" charset="0"/>
                        </a:rPr>
                        <a:t> </a:t>
                      </a:r>
                      <a:endParaRPr lang="en-US" sz="1800" dirty="0"/>
                    </a:p>
                  </a:txBody>
                  <a:tcPr/>
                </a:tc>
                <a:extLst>
                  <a:ext uri="{0D108BD9-81ED-4DB2-BD59-A6C34878D82A}">
                    <a16:rowId xmlns:a16="http://schemas.microsoft.com/office/drawing/2014/main" val="3475881668"/>
                  </a:ext>
                </a:extLst>
              </a:tr>
              <a:tr h="569662">
                <a:tc>
                  <a:txBody>
                    <a:bodyPr/>
                    <a:lstStyle/>
                    <a:p>
                      <a:r>
                        <a:rPr lang="en-US" sz="1800" dirty="0"/>
                        <a:t>In-Country Data Manager </a:t>
                      </a:r>
                      <a:endParaRPr lang="en-US" sz="1800" dirty="0">
                        <a:latin typeface="Arial Narrow" panose="020B0606020202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Identifies and helps to resolve data quality issues</a:t>
                      </a:r>
                    </a:p>
                  </a:txBody>
                  <a:tcPr/>
                </a:tc>
                <a:extLst>
                  <a:ext uri="{0D108BD9-81ED-4DB2-BD59-A6C34878D82A}">
                    <a16:rowId xmlns:a16="http://schemas.microsoft.com/office/drawing/2014/main" val="647744341"/>
                  </a:ext>
                </a:extLst>
              </a:tr>
              <a:tr h="536448">
                <a:tc>
                  <a:txBody>
                    <a:bodyPr/>
                    <a:lstStyle/>
                    <a:p>
                      <a:r>
                        <a:rPr lang="en-US" sz="1800" dirty="0"/>
                        <a:t>IT Specialist </a:t>
                      </a:r>
                      <a:endParaRPr lang="en-US" sz="1800" dirty="0">
                        <a:latin typeface="Arial Narrow" panose="020B0606020202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Supports use of technology to collect data</a:t>
                      </a:r>
                    </a:p>
                  </a:txBody>
                  <a:tcPr/>
                </a:tc>
                <a:extLst>
                  <a:ext uri="{0D108BD9-81ED-4DB2-BD59-A6C34878D82A}">
                    <a16:rowId xmlns:a16="http://schemas.microsoft.com/office/drawing/2014/main" val="4187350726"/>
                  </a:ext>
                </a:extLst>
              </a:tr>
            </a:tbl>
          </a:graphicData>
        </a:graphic>
      </p:graphicFrame>
    </p:spTree>
    <p:extLst>
      <p:ext uri="{BB962C8B-B14F-4D97-AF65-F5344CB8AC3E}">
        <p14:creationId xmlns:p14="http://schemas.microsoft.com/office/powerpoint/2010/main" val="1114267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Roles and Responsibilities</a:t>
            </a:r>
            <a:endParaRPr lang="en-US" sz="3200" b="0" cap="all" dirty="0">
              <a:solidFill>
                <a:srgbClr val="D37D28"/>
              </a:solidFill>
              <a:latin typeface="+mn-lt"/>
            </a:endParaRPr>
          </a:p>
        </p:txBody>
      </p:sp>
      <p:sp>
        <p:nvSpPr>
          <p:cNvPr id="4" name="Text Placeholder 3"/>
          <p:cNvSpPr>
            <a:spLocks noGrp="1"/>
          </p:cNvSpPr>
          <p:nvPr>
            <p:ph type="body" sz="quarter" idx="10"/>
          </p:nvPr>
        </p:nvSpPr>
        <p:spPr/>
        <p:txBody>
          <a:bodyPr/>
          <a:lstStyle/>
          <a:p>
            <a:pPr marL="225425" indent="-225425">
              <a:lnSpc>
                <a:spcPts val="2400"/>
              </a:lnSpc>
              <a:spcBef>
                <a:spcPts val="1800"/>
              </a:spcBef>
            </a:pPr>
            <a:r>
              <a:rPr lang="en-US" dirty="0">
                <a:latin typeface="+mn-lt"/>
              </a:rPr>
              <a:t>Visit field teams preferably once a week, but at least once every two weeks</a:t>
            </a:r>
          </a:p>
          <a:p>
            <a:pPr marL="225425" indent="-225425">
              <a:lnSpc>
                <a:spcPts val="2400"/>
              </a:lnSpc>
              <a:spcBef>
                <a:spcPts val="1800"/>
              </a:spcBef>
            </a:pPr>
            <a:r>
              <a:rPr lang="en-US" dirty="0">
                <a:latin typeface="+mn-lt"/>
              </a:rPr>
              <a:t>Provide three types of support to field teams:</a:t>
            </a:r>
          </a:p>
          <a:p>
            <a:pPr marL="685800" lvl="1" indent="-285750">
              <a:lnSpc>
                <a:spcPts val="2400"/>
              </a:lnSpc>
              <a:spcBef>
                <a:spcPts val="1200"/>
              </a:spcBef>
              <a:buFont typeface="Arial" panose="020B0604020202020204" pitchFamily="34" charset="0"/>
              <a:buChar char="−"/>
            </a:pPr>
            <a:endParaRPr lang="en-US" sz="1600" dirty="0">
              <a:latin typeface="Arial"/>
              <a:cs typeface="Arial"/>
            </a:endParaRPr>
          </a:p>
          <a:p>
            <a:endParaRPr lang="en-US" dirty="0"/>
          </a:p>
        </p:txBody>
      </p:sp>
      <p:sp>
        <p:nvSpPr>
          <p:cNvPr id="5" name="Text Placeholder 4"/>
          <p:cNvSpPr>
            <a:spLocks noGrp="1"/>
          </p:cNvSpPr>
          <p:nvPr>
            <p:ph type="body" sz="quarter" idx="11"/>
          </p:nvPr>
        </p:nvSpPr>
        <p:spPr/>
        <p:txBody>
          <a:bodyPr/>
          <a:lstStyle/>
          <a:p>
            <a:r>
              <a:rPr lang="en-US" sz="2200" dirty="0">
                <a:latin typeface="+mn-lt"/>
              </a:rPr>
              <a:t>Quality Control and Support (QCS) teams</a:t>
            </a:r>
          </a:p>
        </p:txBody>
      </p:sp>
      <p:graphicFrame>
        <p:nvGraphicFramePr>
          <p:cNvPr id="3" name="Diagram 2"/>
          <p:cNvGraphicFramePr/>
          <p:nvPr>
            <p:extLst>
              <p:ext uri="{D42A27DB-BD31-4B8C-83A1-F6EECF244321}">
                <p14:modId xmlns:p14="http://schemas.microsoft.com/office/powerpoint/2010/main" val="272827173"/>
              </p:ext>
            </p:extLst>
          </p:nvPr>
        </p:nvGraphicFramePr>
        <p:xfrm>
          <a:off x="1308100" y="3149600"/>
          <a:ext cx="6070600" cy="355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868670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0" cap="all" dirty="0">
                <a:solidFill>
                  <a:srgbClr val="D37D28"/>
                </a:solidFill>
                <a:latin typeface="+mn-lt"/>
                <a:cs typeface="Arial" panose="020B0604020202020204" pitchFamily="34" charset="0"/>
              </a:rPr>
              <a:t>Roles and Responsibilities</a:t>
            </a:r>
          </a:p>
        </p:txBody>
      </p:sp>
      <p:sp>
        <p:nvSpPr>
          <p:cNvPr id="5" name="Text Placeholder 4"/>
          <p:cNvSpPr>
            <a:spLocks noGrp="1"/>
          </p:cNvSpPr>
          <p:nvPr>
            <p:ph type="body" sz="quarter" idx="11"/>
          </p:nvPr>
        </p:nvSpPr>
        <p:spPr/>
        <p:txBody>
          <a:bodyPr/>
          <a:lstStyle/>
          <a:p>
            <a:r>
              <a:rPr lang="en-US" sz="2200" dirty="0">
                <a:latin typeface="+mn-lt"/>
              </a:rPr>
              <a:t>Field team</a:t>
            </a:r>
          </a:p>
        </p:txBody>
      </p:sp>
      <p:graphicFrame>
        <p:nvGraphicFramePr>
          <p:cNvPr id="6" name="Table 5"/>
          <p:cNvGraphicFramePr>
            <a:graphicFrameLocks noGrp="1"/>
          </p:cNvGraphicFramePr>
          <p:nvPr>
            <p:extLst>
              <p:ext uri="{D42A27DB-BD31-4B8C-83A1-F6EECF244321}">
                <p14:modId xmlns:p14="http://schemas.microsoft.com/office/powerpoint/2010/main" val="389229882"/>
              </p:ext>
            </p:extLst>
          </p:nvPr>
        </p:nvGraphicFramePr>
        <p:xfrm>
          <a:off x="565354" y="2311403"/>
          <a:ext cx="7900219" cy="3510280"/>
        </p:xfrm>
        <a:graphic>
          <a:graphicData uri="http://schemas.openxmlformats.org/drawingml/2006/table">
            <a:tbl>
              <a:tblPr firstRow="1" bandRow="1">
                <a:tableStyleId>{F5AB1C69-6EDB-4FF4-983F-18BD219EF322}</a:tableStyleId>
              </a:tblPr>
              <a:tblGrid>
                <a:gridCol w="2876346">
                  <a:extLst>
                    <a:ext uri="{9D8B030D-6E8A-4147-A177-3AD203B41FA5}">
                      <a16:colId xmlns:a16="http://schemas.microsoft.com/office/drawing/2014/main" val="3202030111"/>
                    </a:ext>
                  </a:extLst>
                </a:gridCol>
                <a:gridCol w="5023873">
                  <a:extLst>
                    <a:ext uri="{9D8B030D-6E8A-4147-A177-3AD203B41FA5}">
                      <a16:colId xmlns:a16="http://schemas.microsoft.com/office/drawing/2014/main" val="1338643897"/>
                    </a:ext>
                  </a:extLst>
                </a:gridCol>
              </a:tblGrid>
              <a:tr h="370840">
                <a:tc>
                  <a:txBody>
                    <a:bodyPr/>
                    <a:lstStyle/>
                    <a:p>
                      <a:r>
                        <a:rPr lang="en-US" sz="1800" dirty="0"/>
                        <a:t>Position</a:t>
                      </a:r>
                      <a:endParaRPr lang="en-US" sz="1800" dirty="0">
                        <a:latin typeface="Arial Narrow" panose="020B0606020202030204" pitchFamily="34" charset="0"/>
                      </a:endParaRPr>
                    </a:p>
                  </a:txBody>
                  <a:tcPr/>
                </a:tc>
                <a:tc>
                  <a:txBody>
                    <a:bodyPr/>
                    <a:lstStyle/>
                    <a:p>
                      <a:r>
                        <a:rPr lang="en-US" sz="1800" dirty="0"/>
                        <a:t>Summary of responsibilities</a:t>
                      </a:r>
                      <a:endParaRPr lang="en-US" sz="1800" dirty="0">
                        <a:latin typeface="Arial Narrow" panose="020B0606020202030204" pitchFamily="34" charset="0"/>
                      </a:endParaRPr>
                    </a:p>
                  </a:txBody>
                  <a:tcPr/>
                </a:tc>
                <a:extLst>
                  <a:ext uri="{0D108BD9-81ED-4DB2-BD59-A6C34878D82A}">
                    <a16:rowId xmlns:a16="http://schemas.microsoft.com/office/drawing/2014/main" val="4060878343"/>
                  </a:ext>
                </a:extLst>
              </a:tr>
              <a:tr h="370840">
                <a:tc>
                  <a:txBody>
                    <a:bodyPr/>
                    <a:lstStyle/>
                    <a:p>
                      <a:r>
                        <a:rPr lang="en-US" sz="1800" dirty="0"/>
                        <a:t>Field supervisor</a:t>
                      </a:r>
                      <a:endParaRPr lang="en-US" sz="1800" dirty="0">
                        <a:latin typeface="Arial Narrow" panose="020B0606020202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Organizes and supervises the field team’s day-to-day work</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a:latin typeface="Arial Narrow" panose="020B0606020202030204" pitchFamily="34" charset="0"/>
                      </a:endParaRPr>
                    </a:p>
                  </a:txBody>
                  <a:tcPr/>
                </a:tc>
                <a:extLst>
                  <a:ext uri="{0D108BD9-81ED-4DB2-BD59-A6C34878D82A}">
                    <a16:rowId xmlns:a16="http://schemas.microsoft.com/office/drawing/2014/main" val="1460544243"/>
                  </a:ext>
                </a:extLst>
              </a:tr>
              <a:tr h="423768">
                <a:tc>
                  <a:txBody>
                    <a:bodyPr/>
                    <a:lstStyle/>
                    <a:p>
                      <a:r>
                        <a:rPr lang="en-US" sz="1800" dirty="0"/>
                        <a:t>Interviewer (4)</a:t>
                      </a:r>
                      <a:endParaRPr lang="en-US" sz="1800" dirty="0">
                        <a:latin typeface="Arial Narrow" panose="020B0606020202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Works in pairs to conduct household interviews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a:latin typeface="Arial Narrow" panose="020B0606020202030204" pitchFamily="34" charset="0"/>
                      </a:endParaRPr>
                    </a:p>
                  </a:txBody>
                  <a:tcPr/>
                </a:tc>
                <a:extLst>
                  <a:ext uri="{0D108BD9-81ED-4DB2-BD59-A6C34878D82A}">
                    <a16:rowId xmlns:a16="http://schemas.microsoft.com/office/drawing/2014/main" val="2456038341"/>
                  </a:ext>
                </a:extLst>
              </a:tr>
              <a:tr h="370840">
                <a:tc>
                  <a:txBody>
                    <a:bodyPr/>
                    <a:lstStyle/>
                    <a:p>
                      <a:r>
                        <a:rPr lang="en-US" sz="1800" dirty="0"/>
                        <a:t>Agricultural</a:t>
                      </a:r>
                      <a:r>
                        <a:rPr lang="en-US" sz="1800" baseline="0" dirty="0"/>
                        <a:t> interviewer</a:t>
                      </a:r>
                      <a:endParaRPr lang="en-US" sz="1800" dirty="0">
                        <a:latin typeface="Arial Narrow" panose="020B0606020202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Conducts</a:t>
                      </a:r>
                      <a:r>
                        <a:rPr lang="en-US" sz="1800" baseline="0" dirty="0"/>
                        <a:t> the agriculture interviews for households raising value chain commodities (crops or livestock)</a:t>
                      </a:r>
                      <a:endParaRPr lang="en-US" sz="1800" dirty="0"/>
                    </a:p>
                    <a:p>
                      <a:endParaRPr lang="en-US" sz="1800" dirty="0">
                        <a:latin typeface="Arial Narrow" panose="020B0606020202030204" pitchFamily="34" charset="0"/>
                      </a:endParaRPr>
                    </a:p>
                  </a:txBody>
                  <a:tcPr/>
                </a:tc>
                <a:extLst>
                  <a:ext uri="{0D108BD9-81ED-4DB2-BD59-A6C34878D82A}">
                    <a16:rowId xmlns:a16="http://schemas.microsoft.com/office/drawing/2014/main" val="3475881668"/>
                  </a:ext>
                </a:extLst>
              </a:tr>
              <a:tr h="370840">
                <a:tc>
                  <a:txBody>
                    <a:bodyPr/>
                    <a:lstStyle/>
                    <a:p>
                      <a:r>
                        <a:rPr lang="en-US" sz="1800" dirty="0"/>
                        <a:t>Driver</a:t>
                      </a:r>
                      <a:endParaRPr lang="en-US" sz="1800" dirty="0">
                        <a:latin typeface="Arial Narrow" panose="020B0606020202030204" pitchFamily="34" charset="0"/>
                      </a:endParaRPr>
                    </a:p>
                  </a:txBody>
                  <a:tcPr/>
                </a:tc>
                <a:tc>
                  <a:txBody>
                    <a:bodyPr/>
                    <a:lstStyle/>
                    <a:p>
                      <a:pPr marL="225425" indent="-225425">
                        <a:lnSpc>
                          <a:spcPts val="2400"/>
                        </a:lnSpc>
                        <a:spcBef>
                          <a:spcPts val="1800"/>
                        </a:spcBef>
                      </a:pPr>
                      <a:r>
                        <a:rPr lang="en-US" dirty="0"/>
                        <a:t>Transports the field team</a:t>
                      </a:r>
                    </a:p>
                    <a:p>
                      <a:endParaRPr lang="en-US" sz="1800" dirty="0">
                        <a:latin typeface="Arial Narrow" panose="020B0606020202030204" pitchFamily="34" charset="0"/>
                      </a:endParaRPr>
                    </a:p>
                  </a:txBody>
                  <a:tcPr/>
                </a:tc>
                <a:extLst>
                  <a:ext uri="{0D108BD9-81ED-4DB2-BD59-A6C34878D82A}">
                    <a16:rowId xmlns:a16="http://schemas.microsoft.com/office/drawing/2014/main" val="647744341"/>
                  </a:ext>
                </a:extLst>
              </a:tr>
            </a:tbl>
          </a:graphicData>
        </a:graphic>
      </p:graphicFrame>
    </p:spTree>
    <p:extLst>
      <p:ext uri="{BB962C8B-B14F-4D97-AF65-F5344CB8AC3E}">
        <p14:creationId xmlns:p14="http://schemas.microsoft.com/office/powerpoint/2010/main" val="1903396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0" cap="all" dirty="0">
                <a:solidFill>
                  <a:srgbClr val="D37D28"/>
                </a:solidFill>
                <a:latin typeface="+mn-lt"/>
                <a:cs typeface="Arial" panose="020B0604020202020204" pitchFamily="34" charset="0"/>
              </a:rPr>
              <a:t>Roles and Responsibilities</a:t>
            </a:r>
          </a:p>
        </p:txBody>
      </p:sp>
      <p:sp>
        <p:nvSpPr>
          <p:cNvPr id="4" name="Text Placeholder 3"/>
          <p:cNvSpPr>
            <a:spLocks noGrp="1"/>
          </p:cNvSpPr>
          <p:nvPr>
            <p:ph type="body" sz="quarter" idx="10"/>
          </p:nvPr>
        </p:nvSpPr>
        <p:spPr>
          <a:xfrm>
            <a:off x="612775" y="2388786"/>
            <a:ext cx="8101013" cy="3897713"/>
          </a:xfrm>
        </p:spPr>
        <p:txBody>
          <a:bodyPr/>
          <a:lstStyle/>
          <a:p>
            <a:pPr marL="225425" indent="-225425">
              <a:lnSpc>
                <a:spcPts val="2400"/>
              </a:lnSpc>
              <a:spcBef>
                <a:spcPts val="1800"/>
              </a:spcBef>
            </a:pPr>
            <a:r>
              <a:rPr lang="en-US" dirty="0">
                <a:latin typeface="+mn-lt"/>
              </a:rPr>
              <a:t>Is the senior member of a field team.</a:t>
            </a:r>
          </a:p>
          <a:p>
            <a:pPr marL="225425" indent="-225425">
              <a:lnSpc>
                <a:spcPts val="2400"/>
              </a:lnSpc>
              <a:spcBef>
                <a:spcPts val="1800"/>
              </a:spcBef>
            </a:pPr>
            <a:endParaRPr lang="en-US" dirty="0"/>
          </a:p>
          <a:p>
            <a:pPr marL="225425" indent="-225425">
              <a:lnSpc>
                <a:spcPts val="2400"/>
              </a:lnSpc>
              <a:spcBef>
                <a:spcPts val="1800"/>
              </a:spcBef>
            </a:pPr>
            <a:endParaRPr lang="en-GB" dirty="0"/>
          </a:p>
          <a:p>
            <a:pPr marL="225425" indent="-225425">
              <a:lnSpc>
                <a:spcPts val="2400"/>
              </a:lnSpc>
              <a:spcBef>
                <a:spcPts val="1800"/>
              </a:spcBef>
            </a:pPr>
            <a:endParaRPr lang="en-GB" dirty="0"/>
          </a:p>
          <a:p>
            <a:pPr marL="225425" indent="-225425">
              <a:lnSpc>
                <a:spcPts val="2400"/>
              </a:lnSpc>
              <a:spcBef>
                <a:spcPts val="1800"/>
              </a:spcBef>
            </a:pPr>
            <a:endParaRPr lang="en-GB" dirty="0"/>
          </a:p>
          <a:p>
            <a:pPr marL="0" indent="0">
              <a:lnSpc>
                <a:spcPts val="2400"/>
              </a:lnSpc>
              <a:spcBef>
                <a:spcPts val="1800"/>
              </a:spcBef>
              <a:buNone/>
            </a:pPr>
            <a:endParaRPr lang="en-GB" dirty="0"/>
          </a:p>
          <a:p>
            <a:pPr marL="225425" indent="-225425">
              <a:lnSpc>
                <a:spcPts val="2400"/>
              </a:lnSpc>
              <a:spcBef>
                <a:spcPts val="1800"/>
              </a:spcBef>
            </a:pPr>
            <a:endParaRPr lang="en-US" dirty="0"/>
          </a:p>
          <a:p>
            <a:endParaRPr lang="en-US" dirty="0"/>
          </a:p>
        </p:txBody>
      </p:sp>
      <p:sp>
        <p:nvSpPr>
          <p:cNvPr id="5" name="Text Placeholder 4"/>
          <p:cNvSpPr>
            <a:spLocks noGrp="1"/>
          </p:cNvSpPr>
          <p:nvPr>
            <p:ph type="body" sz="quarter" idx="11"/>
          </p:nvPr>
        </p:nvSpPr>
        <p:spPr/>
        <p:txBody>
          <a:bodyPr/>
          <a:lstStyle/>
          <a:p>
            <a:r>
              <a:rPr lang="en-US" sz="2200" dirty="0">
                <a:latin typeface="+mn-lt"/>
              </a:rPr>
              <a:t>Field supervisor</a:t>
            </a:r>
          </a:p>
        </p:txBody>
      </p:sp>
      <p:graphicFrame>
        <p:nvGraphicFramePr>
          <p:cNvPr id="3" name="Diagram 2"/>
          <p:cNvGraphicFramePr/>
          <p:nvPr>
            <p:extLst>
              <p:ext uri="{D42A27DB-BD31-4B8C-83A1-F6EECF244321}">
                <p14:modId xmlns:p14="http://schemas.microsoft.com/office/powerpoint/2010/main" val="2191396503"/>
              </p:ext>
            </p:extLst>
          </p:nvPr>
        </p:nvGraphicFramePr>
        <p:xfrm>
          <a:off x="1689100" y="3035300"/>
          <a:ext cx="5562600" cy="279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8429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0" cap="all" dirty="0">
                <a:solidFill>
                  <a:srgbClr val="D37D28"/>
                </a:solidFill>
                <a:latin typeface="+mn-lt"/>
                <a:cs typeface="Arial" panose="020B0604020202020204" pitchFamily="34" charset="0"/>
              </a:rPr>
              <a:t>Roles and Responsibilities</a:t>
            </a:r>
          </a:p>
        </p:txBody>
      </p:sp>
      <p:sp>
        <p:nvSpPr>
          <p:cNvPr id="4" name="Text Placeholder 3"/>
          <p:cNvSpPr>
            <a:spLocks noGrp="1"/>
          </p:cNvSpPr>
          <p:nvPr>
            <p:ph type="body" sz="quarter" idx="10"/>
          </p:nvPr>
        </p:nvSpPr>
        <p:spPr/>
        <p:txBody>
          <a:bodyPr/>
          <a:lstStyle/>
          <a:p>
            <a:pPr marL="225425" indent="-225425">
              <a:lnSpc>
                <a:spcPts val="2400"/>
              </a:lnSpc>
              <a:spcBef>
                <a:spcPts val="1800"/>
              </a:spcBef>
            </a:pPr>
            <a:r>
              <a:rPr lang="en-GB" dirty="0">
                <a:latin typeface="+mn-lt"/>
              </a:rPr>
              <a:t>Has a complete understanding of survey procedures, the questionnaire, and managing interviews on the tablets.  </a:t>
            </a:r>
          </a:p>
          <a:p>
            <a:pPr marL="225425" indent="-225425">
              <a:lnSpc>
                <a:spcPts val="2400"/>
              </a:lnSpc>
              <a:spcBef>
                <a:spcPts val="1800"/>
              </a:spcBef>
            </a:pPr>
            <a:r>
              <a:rPr lang="en-US" dirty="0">
                <a:latin typeface="+mn-lt"/>
              </a:rPr>
              <a:t>Communicates regularly with the field manager.</a:t>
            </a:r>
          </a:p>
          <a:p>
            <a:pPr marL="225425" indent="-225425">
              <a:lnSpc>
                <a:spcPts val="2400"/>
              </a:lnSpc>
              <a:spcBef>
                <a:spcPts val="1800"/>
              </a:spcBef>
            </a:pPr>
            <a:r>
              <a:rPr lang="en-US" dirty="0">
                <a:latin typeface="+mn-lt"/>
              </a:rPr>
              <a:t>Contacts the field manager or QCS team with any questions or issues.</a:t>
            </a:r>
          </a:p>
          <a:p>
            <a:pPr marL="225425" indent="-225425">
              <a:lnSpc>
                <a:spcPts val="2400"/>
              </a:lnSpc>
              <a:spcBef>
                <a:spcPts val="1800"/>
              </a:spcBef>
            </a:pPr>
            <a:r>
              <a:rPr lang="en-US" dirty="0">
                <a:latin typeface="+mn-lt"/>
              </a:rPr>
              <a:t>Carries copies of the </a:t>
            </a:r>
            <a:r>
              <a:rPr lang="en-US" i="1" dirty="0">
                <a:latin typeface="+mn-lt"/>
              </a:rPr>
              <a:t>Field Supervisor’s Manual</a:t>
            </a:r>
            <a:r>
              <a:rPr lang="en-US" dirty="0">
                <a:latin typeface="+mn-lt"/>
              </a:rPr>
              <a:t> and the </a:t>
            </a:r>
            <a:r>
              <a:rPr lang="en-US" i="1" dirty="0">
                <a:latin typeface="+mn-lt"/>
              </a:rPr>
              <a:t>Interviewer’s Manual</a:t>
            </a:r>
            <a:r>
              <a:rPr lang="en-US" dirty="0">
                <a:latin typeface="+mn-lt"/>
              </a:rPr>
              <a:t> (both the Social and the Agriculture versions) for reference in the field.</a:t>
            </a:r>
          </a:p>
          <a:p>
            <a:pPr marL="225425" indent="-225425">
              <a:lnSpc>
                <a:spcPts val="2400"/>
              </a:lnSpc>
              <a:spcBef>
                <a:spcPts val="1800"/>
              </a:spcBef>
            </a:pPr>
            <a:endParaRPr lang="en-US" dirty="0"/>
          </a:p>
          <a:p>
            <a:endParaRPr lang="en-US" dirty="0"/>
          </a:p>
        </p:txBody>
      </p:sp>
      <p:sp>
        <p:nvSpPr>
          <p:cNvPr id="5" name="Text Placeholder 4"/>
          <p:cNvSpPr>
            <a:spLocks noGrp="1"/>
          </p:cNvSpPr>
          <p:nvPr>
            <p:ph type="body" sz="quarter" idx="11"/>
          </p:nvPr>
        </p:nvSpPr>
        <p:spPr/>
        <p:txBody>
          <a:bodyPr/>
          <a:lstStyle/>
          <a:p>
            <a:r>
              <a:rPr lang="en-US" sz="2200" dirty="0">
                <a:latin typeface="+mn-lt"/>
              </a:rPr>
              <a:t>Field supervisor</a:t>
            </a:r>
          </a:p>
        </p:txBody>
      </p:sp>
    </p:spTree>
    <p:extLst>
      <p:ext uri="{BB962C8B-B14F-4D97-AF65-F5344CB8AC3E}">
        <p14:creationId xmlns:p14="http://schemas.microsoft.com/office/powerpoint/2010/main" val="3037395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0" cap="all" dirty="0">
                <a:solidFill>
                  <a:srgbClr val="D37D28"/>
                </a:solidFill>
                <a:latin typeface="+mn-lt"/>
                <a:cs typeface="Arial" panose="020B0604020202020204" pitchFamily="34" charset="0"/>
              </a:rPr>
              <a:t>Contents</a:t>
            </a:r>
          </a:p>
        </p:txBody>
      </p:sp>
      <p:sp>
        <p:nvSpPr>
          <p:cNvPr id="4" name="Text Placeholder 3"/>
          <p:cNvSpPr>
            <a:spLocks noGrp="1"/>
          </p:cNvSpPr>
          <p:nvPr>
            <p:ph type="body" sz="quarter" idx="10"/>
          </p:nvPr>
        </p:nvSpPr>
        <p:spPr/>
        <p:txBody>
          <a:bodyPr/>
          <a:lstStyle/>
          <a:p>
            <a:pPr marL="225425" indent="-225425">
              <a:lnSpc>
                <a:spcPts val="2400"/>
              </a:lnSpc>
              <a:spcBef>
                <a:spcPts val="1800"/>
              </a:spcBef>
            </a:pPr>
            <a:r>
              <a:rPr lang="en-US" sz="2400" dirty="0">
                <a:solidFill>
                  <a:schemeClr val="bg1">
                    <a:lumMod val="65000"/>
                  </a:schemeClr>
                </a:solidFill>
                <a:latin typeface="+mn-lt"/>
              </a:rPr>
              <a:t>Introduction to the survey</a:t>
            </a:r>
          </a:p>
          <a:p>
            <a:pPr marL="225425" indent="-225425">
              <a:lnSpc>
                <a:spcPts val="2400"/>
              </a:lnSpc>
              <a:spcBef>
                <a:spcPts val="1800"/>
              </a:spcBef>
            </a:pPr>
            <a:r>
              <a:rPr lang="en-US" sz="2400" dirty="0">
                <a:solidFill>
                  <a:schemeClr val="bg1">
                    <a:lumMod val="65000"/>
                  </a:schemeClr>
                </a:solidFill>
                <a:latin typeface="+mn-lt"/>
              </a:rPr>
              <a:t>Roles and responsibilities</a:t>
            </a:r>
          </a:p>
          <a:p>
            <a:pPr marL="225425" indent="-225425">
              <a:lnSpc>
                <a:spcPts val="2400"/>
              </a:lnSpc>
              <a:spcBef>
                <a:spcPts val="1800"/>
              </a:spcBef>
            </a:pPr>
            <a:r>
              <a:rPr lang="en-US" sz="2400" b="1" dirty="0">
                <a:latin typeface="+mn-lt"/>
              </a:rPr>
              <a:t>Preparing for fieldwork</a:t>
            </a:r>
          </a:p>
          <a:p>
            <a:pPr marL="225425" indent="-225425">
              <a:lnSpc>
                <a:spcPts val="2400"/>
              </a:lnSpc>
              <a:spcBef>
                <a:spcPts val="1800"/>
              </a:spcBef>
            </a:pPr>
            <a:r>
              <a:rPr lang="en-US" sz="2400" dirty="0">
                <a:solidFill>
                  <a:schemeClr val="bg1">
                    <a:lumMod val="65000"/>
                  </a:schemeClr>
                </a:solidFill>
                <a:latin typeface="+mn-lt"/>
              </a:rPr>
              <a:t>Organizing and supervising fieldwork</a:t>
            </a:r>
          </a:p>
          <a:p>
            <a:pPr marL="225425" indent="-225425">
              <a:lnSpc>
                <a:spcPts val="2400"/>
              </a:lnSpc>
              <a:spcBef>
                <a:spcPts val="1800"/>
              </a:spcBef>
            </a:pPr>
            <a:r>
              <a:rPr lang="en-US" sz="2400" dirty="0">
                <a:solidFill>
                  <a:schemeClr val="bg1">
                    <a:lumMod val="65000"/>
                  </a:schemeClr>
                </a:solidFill>
                <a:latin typeface="+mn-lt"/>
              </a:rPr>
              <a:t>Assuring data quality and managing data</a:t>
            </a:r>
          </a:p>
          <a:p>
            <a:pPr marL="225425" indent="-225425">
              <a:lnSpc>
                <a:spcPts val="2400"/>
              </a:lnSpc>
              <a:spcBef>
                <a:spcPts val="1800"/>
              </a:spcBef>
            </a:pPr>
            <a:r>
              <a:rPr lang="en-US" sz="2400" dirty="0">
                <a:solidFill>
                  <a:schemeClr val="bg1">
                    <a:lumMod val="65000"/>
                  </a:schemeClr>
                </a:solidFill>
                <a:latin typeface="+mn-lt"/>
              </a:rPr>
              <a:t>Interacting with the central office and QCS Team</a:t>
            </a:r>
          </a:p>
          <a:p>
            <a:endParaRPr lang="en-US" dirty="0">
              <a:latin typeface="+mn-lt"/>
            </a:endParaRPr>
          </a:p>
        </p:txBody>
      </p:sp>
    </p:spTree>
    <p:extLst>
      <p:ext uri="{BB962C8B-B14F-4D97-AF65-F5344CB8AC3E}">
        <p14:creationId xmlns:p14="http://schemas.microsoft.com/office/powerpoint/2010/main" val="372380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0" cap="all" dirty="0">
                <a:solidFill>
                  <a:srgbClr val="D37D28"/>
                </a:solidFill>
                <a:latin typeface="+mn-lt"/>
                <a:cs typeface="Arial" panose="020B0604020202020204" pitchFamily="34" charset="0"/>
              </a:rPr>
              <a:t>Preparing for Fieldwork</a:t>
            </a:r>
          </a:p>
        </p:txBody>
      </p:sp>
      <p:sp>
        <p:nvSpPr>
          <p:cNvPr id="4" name="Text Placeholder 3"/>
          <p:cNvSpPr>
            <a:spLocks noGrp="1"/>
          </p:cNvSpPr>
          <p:nvPr>
            <p:ph type="body" sz="quarter" idx="10"/>
          </p:nvPr>
        </p:nvSpPr>
        <p:spPr/>
        <p:txBody>
          <a:bodyPr/>
          <a:lstStyle/>
          <a:p>
            <a:pPr>
              <a:lnSpc>
                <a:spcPts val="2400"/>
              </a:lnSpc>
              <a:spcBef>
                <a:spcPts val="1800"/>
              </a:spcBef>
              <a:buFont typeface="+mj-lt"/>
              <a:buAutoNum type="arabicPeriod"/>
            </a:pPr>
            <a:r>
              <a:rPr lang="en-GB" dirty="0">
                <a:latin typeface="+mn-lt"/>
              </a:rPr>
              <a:t>Collect fieldwork supplies</a:t>
            </a:r>
          </a:p>
          <a:p>
            <a:pPr>
              <a:lnSpc>
                <a:spcPts val="2400"/>
              </a:lnSpc>
              <a:spcBef>
                <a:spcPts val="1800"/>
              </a:spcBef>
              <a:buFont typeface="+mj-lt"/>
              <a:buAutoNum type="arabicPeriod"/>
            </a:pPr>
            <a:r>
              <a:rPr lang="en-GB" dirty="0">
                <a:latin typeface="+mn-lt"/>
              </a:rPr>
              <a:t>Obtain </a:t>
            </a:r>
            <a:r>
              <a:rPr lang="en-US" dirty="0">
                <a:latin typeface="+mn-lt"/>
              </a:rPr>
              <a:t>monetary advances for field expenses</a:t>
            </a:r>
          </a:p>
          <a:p>
            <a:pPr>
              <a:lnSpc>
                <a:spcPts val="2400"/>
              </a:lnSpc>
              <a:spcBef>
                <a:spcPts val="1800"/>
              </a:spcBef>
              <a:buFont typeface="+mj-lt"/>
              <a:buAutoNum type="arabicPeriod"/>
            </a:pPr>
            <a:r>
              <a:rPr lang="en-US" dirty="0">
                <a:latin typeface="+mn-lt"/>
              </a:rPr>
              <a:t>Ensure communication</a:t>
            </a:r>
          </a:p>
          <a:p>
            <a:pPr>
              <a:lnSpc>
                <a:spcPts val="2400"/>
              </a:lnSpc>
              <a:spcBef>
                <a:spcPts val="1800"/>
              </a:spcBef>
              <a:buFont typeface="+mj-lt"/>
              <a:buAutoNum type="arabicPeriod"/>
            </a:pPr>
            <a:r>
              <a:rPr lang="en-US" dirty="0">
                <a:latin typeface="+mn-lt"/>
              </a:rPr>
              <a:t>Arrange transportation and accommodations</a:t>
            </a:r>
          </a:p>
          <a:p>
            <a:endParaRPr lang="en-US" dirty="0"/>
          </a:p>
        </p:txBody>
      </p:sp>
      <p:sp>
        <p:nvSpPr>
          <p:cNvPr id="5" name="Text Placeholder 4"/>
          <p:cNvSpPr>
            <a:spLocks noGrp="1"/>
          </p:cNvSpPr>
          <p:nvPr>
            <p:ph type="body" sz="quarter" idx="11"/>
          </p:nvPr>
        </p:nvSpPr>
        <p:spPr/>
        <p:txBody>
          <a:bodyPr/>
          <a:lstStyle/>
          <a:p>
            <a:r>
              <a:rPr lang="en-US" sz="2200" dirty="0">
                <a:latin typeface="+mn-lt"/>
              </a:rPr>
              <a:t>Field supervisors’ tasks to prepare for data collection</a:t>
            </a:r>
          </a:p>
        </p:txBody>
      </p:sp>
    </p:spTree>
    <p:extLst>
      <p:ext uri="{BB962C8B-B14F-4D97-AF65-F5344CB8AC3E}">
        <p14:creationId xmlns:p14="http://schemas.microsoft.com/office/powerpoint/2010/main" val="3590254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0" cap="all" dirty="0">
                <a:solidFill>
                  <a:srgbClr val="D37D28"/>
                </a:solidFill>
                <a:latin typeface="+mn-lt"/>
                <a:cs typeface="Arial" panose="020B0604020202020204" pitchFamily="34" charset="0"/>
              </a:rPr>
              <a:t>Preparing for fieldwork</a:t>
            </a:r>
          </a:p>
        </p:txBody>
      </p:sp>
      <p:sp>
        <p:nvSpPr>
          <p:cNvPr id="4" name="Text Placeholder 3"/>
          <p:cNvSpPr>
            <a:spLocks noGrp="1"/>
          </p:cNvSpPr>
          <p:nvPr>
            <p:ph type="body" sz="quarter" idx="10"/>
          </p:nvPr>
        </p:nvSpPr>
        <p:spPr/>
        <p:txBody>
          <a:bodyPr/>
          <a:lstStyle/>
          <a:p>
            <a:pPr marL="225425" indent="-225425">
              <a:lnSpc>
                <a:spcPts val="2400"/>
              </a:lnSpc>
              <a:spcBef>
                <a:spcPts val="1200"/>
              </a:spcBef>
            </a:pPr>
            <a:r>
              <a:rPr lang="en-GB" dirty="0">
                <a:latin typeface="+mn-lt"/>
              </a:rPr>
              <a:t>Copies of manuals</a:t>
            </a:r>
          </a:p>
          <a:p>
            <a:pPr marL="225425" indent="-225425">
              <a:lnSpc>
                <a:spcPts val="2400"/>
              </a:lnSpc>
              <a:spcBef>
                <a:spcPts val="1200"/>
              </a:spcBef>
            </a:pPr>
            <a:r>
              <a:rPr lang="en-GB" dirty="0">
                <a:latin typeface="+mn-lt"/>
              </a:rPr>
              <a:t>Lists and maps of clusters and selected households</a:t>
            </a:r>
          </a:p>
          <a:p>
            <a:pPr marL="225425" indent="-225425">
              <a:lnSpc>
                <a:spcPts val="2400"/>
              </a:lnSpc>
              <a:spcBef>
                <a:spcPts val="1200"/>
              </a:spcBef>
            </a:pPr>
            <a:r>
              <a:rPr lang="en-GB" dirty="0">
                <a:latin typeface="+mn-lt"/>
              </a:rPr>
              <a:t>List of local authorities and letter of introduction</a:t>
            </a:r>
          </a:p>
          <a:p>
            <a:pPr marL="225425" indent="-225425">
              <a:lnSpc>
                <a:spcPts val="2400"/>
              </a:lnSpc>
              <a:spcBef>
                <a:spcPts val="1200"/>
              </a:spcBef>
            </a:pPr>
            <a:r>
              <a:rPr lang="en-GB" dirty="0">
                <a:latin typeface="+mn-lt"/>
              </a:rPr>
              <a:t>Paper copies of the questionnaire (including translations)</a:t>
            </a:r>
          </a:p>
          <a:p>
            <a:pPr marL="225425" indent="-225425">
              <a:lnSpc>
                <a:spcPts val="2400"/>
              </a:lnSpc>
              <a:spcBef>
                <a:spcPts val="1200"/>
              </a:spcBef>
            </a:pPr>
            <a:r>
              <a:rPr lang="en-GB" dirty="0">
                <a:latin typeface="+mn-lt"/>
              </a:rPr>
              <a:t>Forms: informed consent, vehicle mileage, expenditure, spot-check package</a:t>
            </a:r>
          </a:p>
          <a:p>
            <a:pPr marL="225425" indent="-225425">
              <a:lnSpc>
                <a:spcPts val="2400"/>
              </a:lnSpc>
              <a:spcBef>
                <a:spcPts val="1200"/>
              </a:spcBef>
            </a:pPr>
            <a:r>
              <a:rPr lang="en-GB" dirty="0">
                <a:latin typeface="+mn-lt"/>
              </a:rPr>
              <a:t>Supervisor and interviewer assignment sheets</a:t>
            </a:r>
          </a:p>
          <a:p>
            <a:pPr marL="225425" indent="-225425">
              <a:lnSpc>
                <a:spcPts val="2400"/>
              </a:lnSpc>
              <a:spcBef>
                <a:spcPts val="1200"/>
              </a:spcBef>
            </a:pPr>
            <a:r>
              <a:rPr lang="en-GB" dirty="0">
                <a:latin typeface="+mn-lt"/>
              </a:rPr>
              <a:t>Contact information for (and languages spoken by) all field teams</a:t>
            </a:r>
          </a:p>
          <a:p>
            <a:pPr marL="225425" indent="-225425">
              <a:lnSpc>
                <a:spcPts val="2400"/>
              </a:lnSpc>
              <a:spcBef>
                <a:spcPts val="1200"/>
              </a:spcBef>
            </a:pPr>
            <a:r>
              <a:rPr lang="en-GB" dirty="0">
                <a:latin typeface="+mn-lt"/>
              </a:rPr>
              <a:t>Emergency contact information for all field team members</a:t>
            </a:r>
          </a:p>
          <a:p>
            <a:endParaRPr lang="en-US" dirty="0"/>
          </a:p>
        </p:txBody>
      </p:sp>
      <p:sp>
        <p:nvSpPr>
          <p:cNvPr id="5" name="Text Placeholder 4"/>
          <p:cNvSpPr>
            <a:spLocks noGrp="1"/>
          </p:cNvSpPr>
          <p:nvPr>
            <p:ph type="body" sz="quarter" idx="11"/>
          </p:nvPr>
        </p:nvSpPr>
        <p:spPr/>
        <p:txBody>
          <a:bodyPr/>
          <a:lstStyle/>
          <a:p>
            <a:r>
              <a:rPr lang="en-US" sz="2200" dirty="0">
                <a:latin typeface="+mn-lt"/>
              </a:rPr>
              <a:t>1. Collect fieldwork supplies—documents and forms</a:t>
            </a:r>
          </a:p>
        </p:txBody>
      </p:sp>
    </p:spTree>
    <p:extLst>
      <p:ext uri="{BB962C8B-B14F-4D97-AF65-F5344CB8AC3E}">
        <p14:creationId xmlns:p14="http://schemas.microsoft.com/office/powerpoint/2010/main" val="1924798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0" cap="all" dirty="0">
                <a:solidFill>
                  <a:srgbClr val="D37D28"/>
                </a:solidFill>
                <a:latin typeface="Gill Sans MT" panose="020B0502020104020203" pitchFamily="34" charset="0"/>
              </a:rPr>
              <a:t>Contents</a:t>
            </a:r>
          </a:p>
        </p:txBody>
      </p:sp>
      <p:sp>
        <p:nvSpPr>
          <p:cNvPr id="4" name="Text Placeholder 3"/>
          <p:cNvSpPr>
            <a:spLocks noGrp="1"/>
          </p:cNvSpPr>
          <p:nvPr>
            <p:ph type="body" sz="quarter" idx="10"/>
          </p:nvPr>
        </p:nvSpPr>
        <p:spPr>
          <a:xfrm>
            <a:off x="612775" y="2388787"/>
            <a:ext cx="8101013" cy="2897588"/>
          </a:xfrm>
        </p:spPr>
        <p:txBody>
          <a:bodyPr/>
          <a:lstStyle/>
          <a:p>
            <a:pPr marL="225425" indent="-225425">
              <a:lnSpc>
                <a:spcPts val="2400"/>
              </a:lnSpc>
              <a:spcBef>
                <a:spcPts val="1800"/>
              </a:spcBef>
            </a:pPr>
            <a:r>
              <a:rPr lang="en-US" sz="2400" dirty="0">
                <a:latin typeface="Gill Sans MT" panose="020B0502020104020203" pitchFamily="34" charset="0"/>
              </a:rPr>
              <a:t>Introduction to the survey</a:t>
            </a:r>
          </a:p>
          <a:p>
            <a:pPr marL="225425" indent="-225425">
              <a:lnSpc>
                <a:spcPts val="2400"/>
              </a:lnSpc>
              <a:spcBef>
                <a:spcPts val="1800"/>
              </a:spcBef>
            </a:pPr>
            <a:r>
              <a:rPr lang="en-US" sz="2400" dirty="0">
                <a:latin typeface="Gill Sans MT" panose="020B0502020104020203" pitchFamily="34" charset="0"/>
              </a:rPr>
              <a:t>Roles and responsibilities</a:t>
            </a:r>
          </a:p>
          <a:p>
            <a:pPr marL="225425" indent="-225425">
              <a:lnSpc>
                <a:spcPts val="2400"/>
              </a:lnSpc>
              <a:spcBef>
                <a:spcPts val="1800"/>
              </a:spcBef>
            </a:pPr>
            <a:r>
              <a:rPr lang="en-US" sz="2400" dirty="0">
                <a:latin typeface="Gill Sans MT" panose="020B0502020104020203" pitchFamily="34" charset="0"/>
              </a:rPr>
              <a:t>Preparing for fieldwork</a:t>
            </a:r>
          </a:p>
          <a:p>
            <a:pPr marL="225425" indent="-225425">
              <a:lnSpc>
                <a:spcPts val="2400"/>
              </a:lnSpc>
              <a:spcBef>
                <a:spcPts val="1800"/>
              </a:spcBef>
            </a:pPr>
            <a:r>
              <a:rPr lang="en-US" sz="2400" dirty="0">
                <a:latin typeface="Gill Sans MT" panose="020B0502020104020203" pitchFamily="34" charset="0"/>
              </a:rPr>
              <a:t>Organizing and supervising fieldwork</a:t>
            </a:r>
          </a:p>
          <a:p>
            <a:pPr marL="225425" indent="-225425">
              <a:lnSpc>
                <a:spcPts val="2400"/>
              </a:lnSpc>
              <a:spcBef>
                <a:spcPts val="1800"/>
              </a:spcBef>
            </a:pPr>
            <a:r>
              <a:rPr lang="en-US" sz="2400" dirty="0">
                <a:latin typeface="Gill Sans MT" panose="020B0502020104020203" pitchFamily="34" charset="0"/>
              </a:rPr>
              <a:t>Assuring data quality and managing data</a:t>
            </a:r>
          </a:p>
          <a:p>
            <a:pPr marL="225425" indent="-225425">
              <a:lnSpc>
                <a:spcPts val="2400"/>
              </a:lnSpc>
              <a:spcBef>
                <a:spcPts val="1800"/>
              </a:spcBef>
            </a:pPr>
            <a:r>
              <a:rPr lang="en-US" sz="2400" dirty="0">
                <a:latin typeface="Gill Sans MT" panose="020B0502020104020203" pitchFamily="34" charset="0"/>
              </a:rPr>
              <a:t>Interacting with the central office and QCS team</a:t>
            </a:r>
          </a:p>
        </p:txBody>
      </p:sp>
    </p:spTree>
    <p:extLst>
      <p:ext uri="{BB962C8B-B14F-4D97-AF65-F5344CB8AC3E}">
        <p14:creationId xmlns:p14="http://schemas.microsoft.com/office/powerpoint/2010/main" val="1506391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0" cap="all" dirty="0">
                <a:solidFill>
                  <a:srgbClr val="D37D28"/>
                </a:solidFill>
                <a:latin typeface="+mn-lt"/>
                <a:cs typeface="Arial" panose="020B0604020202020204" pitchFamily="34" charset="0"/>
              </a:rPr>
              <a:t>Preparing for fieldwork</a:t>
            </a:r>
            <a:endParaRPr lang="en-US" sz="3200" b="0" i="1" cap="all" dirty="0">
              <a:solidFill>
                <a:srgbClr val="D37D28"/>
              </a:solidFill>
              <a:latin typeface="+mn-lt"/>
              <a:cs typeface="Arial" panose="020B0604020202020204" pitchFamily="34" charset="0"/>
            </a:endParaRPr>
          </a:p>
        </p:txBody>
      </p:sp>
      <p:sp>
        <p:nvSpPr>
          <p:cNvPr id="4" name="Text Placeholder 3"/>
          <p:cNvSpPr>
            <a:spLocks noGrp="1"/>
          </p:cNvSpPr>
          <p:nvPr>
            <p:ph type="body" sz="quarter" idx="10"/>
          </p:nvPr>
        </p:nvSpPr>
        <p:spPr/>
        <p:txBody>
          <a:bodyPr/>
          <a:lstStyle/>
          <a:p>
            <a:pPr marL="225425" indent="-225425">
              <a:lnSpc>
                <a:spcPts val="2400"/>
              </a:lnSpc>
              <a:spcBef>
                <a:spcPts val="1200"/>
              </a:spcBef>
            </a:pPr>
            <a:r>
              <a:rPr lang="en-GB" dirty="0">
                <a:latin typeface="+mn-lt"/>
              </a:rPr>
              <a:t>Identification for each field team member</a:t>
            </a:r>
          </a:p>
          <a:p>
            <a:pPr marL="225425" indent="-225425">
              <a:lnSpc>
                <a:spcPts val="2400"/>
              </a:lnSpc>
              <a:spcBef>
                <a:spcPts val="1200"/>
              </a:spcBef>
            </a:pPr>
            <a:r>
              <a:rPr lang="en-GB" dirty="0">
                <a:latin typeface="+mn-lt"/>
              </a:rPr>
              <a:t>Paperwork supplies: clipboards, writing utensils, backpacks, stapler, tape, waterproof containers/envelopes</a:t>
            </a:r>
          </a:p>
          <a:p>
            <a:pPr marL="225425" indent="-225425">
              <a:lnSpc>
                <a:spcPts val="2400"/>
              </a:lnSpc>
              <a:spcBef>
                <a:spcPts val="1200"/>
              </a:spcBef>
            </a:pPr>
            <a:r>
              <a:rPr lang="en-GB" dirty="0">
                <a:latin typeface="+mn-lt"/>
              </a:rPr>
              <a:t>First aid kit</a:t>
            </a:r>
          </a:p>
          <a:p>
            <a:pPr marL="225425" indent="-225425">
              <a:lnSpc>
                <a:spcPts val="2400"/>
              </a:lnSpc>
              <a:spcBef>
                <a:spcPts val="1200"/>
              </a:spcBef>
            </a:pPr>
            <a:r>
              <a:rPr lang="en-GB" dirty="0">
                <a:latin typeface="+mn-lt"/>
              </a:rPr>
              <a:t>Laminated cards of major food items and set of common measuring tools</a:t>
            </a:r>
          </a:p>
          <a:p>
            <a:pPr marL="225425" indent="-225425">
              <a:lnSpc>
                <a:spcPts val="2400"/>
              </a:lnSpc>
              <a:spcBef>
                <a:spcPts val="1200"/>
              </a:spcBef>
            </a:pPr>
            <a:r>
              <a:rPr lang="en-GB" dirty="0">
                <a:latin typeface="+mn-lt"/>
              </a:rPr>
              <a:t>Tablet computers, battery chargers, and Wi-Fi hotspot</a:t>
            </a:r>
          </a:p>
          <a:p>
            <a:pPr marL="225425" indent="-225425">
              <a:lnSpc>
                <a:spcPts val="2400"/>
              </a:lnSpc>
              <a:spcBef>
                <a:spcPts val="1200"/>
              </a:spcBef>
            </a:pPr>
            <a:r>
              <a:rPr lang="en-GB" dirty="0">
                <a:latin typeface="+mn-lt"/>
              </a:rPr>
              <a:t>Mobile telephones, SIM cards, and battery chargers</a:t>
            </a:r>
          </a:p>
          <a:p>
            <a:pPr marL="225425" indent="-225425">
              <a:lnSpc>
                <a:spcPts val="2400"/>
              </a:lnSpc>
              <a:spcBef>
                <a:spcPts val="1200"/>
              </a:spcBef>
            </a:pPr>
            <a:r>
              <a:rPr lang="en-GB" dirty="0">
                <a:latin typeface="+mn-lt"/>
              </a:rPr>
              <a:t>Anthropometry and agriculture equipment</a:t>
            </a:r>
          </a:p>
          <a:p>
            <a:endParaRPr lang="en-US" dirty="0"/>
          </a:p>
        </p:txBody>
      </p:sp>
      <p:sp>
        <p:nvSpPr>
          <p:cNvPr id="5" name="Text Placeholder 4"/>
          <p:cNvSpPr>
            <a:spLocks noGrp="1"/>
          </p:cNvSpPr>
          <p:nvPr>
            <p:ph type="body" sz="quarter" idx="11"/>
          </p:nvPr>
        </p:nvSpPr>
        <p:spPr/>
        <p:txBody>
          <a:bodyPr/>
          <a:lstStyle/>
          <a:p>
            <a:r>
              <a:rPr lang="en-US" sz="2200" dirty="0">
                <a:latin typeface="+mn-lt"/>
              </a:rPr>
              <a:t>1. Collect fieldwork supplies—other materials</a:t>
            </a:r>
          </a:p>
        </p:txBody>
      </p:sp>
    </p:spTree>
    <p:extLst>
      <p:ext uri="{BB962C8B-B14F-4D97-AF65-F5344CB8AC3E}">
        <p14:creationId xmlns:p14="http://schemas.microsoft.com/office/powerpoint/2010/main" val="3810331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0" cap="all" dirty="0">
                <a:solidFill>
                  <a:srgbClr val="D37D28"/>
                </a:solidFill>
                <a:latin typeface="+mn-lt"/>
                <a:cs typeface="Arial" panose="020B0604020202020204" pitchFamily="34" charset="0"/>
              </a:rPr>
              <a:t>Preparing for fieldwork</a:t>
            </a:r>
          </a:p>
        </p:txBody>
      </p:sp>
      <p:sp>
        <p:nvSpPr>
          <p:cNvPr id="4" name="Text Placeholder 3"/>
          <p:cNvSpPr>
            <a:spLocks noGrp="1"/>
          </p:cNvSpPr>
          <p:nvPr>
            <p:ph type="body" sz="quarter" idx="10"/>
          </p:nvPr>
        </p:nvSpPr>
        <p:spPr/>
        <p:txBody>
          <a:bodyPr/>
          <a:lstStyle/>
          <a:p>
            <a:pPr marL="225425" indent="-225425">
              <a:lnSpc>
                <a:spcPts val="2400"/>
              </a:lnSpc>
              <a:spcBef>
                <a:spcPts val="1200"/>
              </a:spcBef>
            </a:pPr>
            <a:r>
              <a:rPr lang="en-US" dirty="0">
                <a:latin typeface="+mn-lt"/>
              </a:rPr>
              <a:t>The field supervisor is responsible for handling payments expenses in the field and must ensure sufficient funds to cover expenses during fieldwork.</a:t>
            </a:r>
          </a:p>
          <a:p>
            <a:pPr marL="225425" indent="-225425">
              <a:lnSpc>
                <a:spcPts val="2400"/>
              </a:lnSpc>
              <a:spcBef>
                <a:spcPts val="1200"/>
              </a:spcBef>
            </a:pPr>
            <a:r>
              <a:rPr lang="en-US" dirty="0">
                <a:latin typeface="+mn-lt"/>
              </a:rPr>
              <a:t>Covered expenses include </a:t>
            </a:r>
            <a:r>
              <a:rPr lang="en-US" b="1" dirty="0">
                <a:solidFill>
                  <a:srgbClr val="FF0000"/>
                </a:solidFill>
                <a:latin typeface="+mn-lt"/>
              </a:rPr>
              <a:t>XXX</a:t>
            </a:r>
          </a:p>
          <a:p>
            <a:pPr marL="225425" indent="-225425">
              <a:lnSpc>
                <a:spcPts val="2400"/>
              </a:lnSpc>
              <a:spcBef>
                <a:spcPts val="1200"/>
              </a:spcBef>
            </a:pPr>
            <a:r>
              <a:rPr lang="en-US" b="1" dirty="0">
                <a:solidFill>
                  <a:srgbClr val="FF0000"/>
                </a:solidFill>
                <a:latin typeface="+mn-lt"/>
              </a:rPr>
              <a:t>[How and when funds are distributed]</a:t>
            </a:r>
          </a:p>
          <a:p>
            <a:pPr marL="225425" indent="-225425">
              <a:lnSpc>
                <a:spcPts val="2400"/>
              </a:lnSpc>
              <a:spcBef>
                <a:spcPts val="1200"/>
              </a:spcBef>
            </a:pPr>
            <a:r>
              <a:rPr lang="en-US" b="1" dirty="0">
                <a:solidFill>
                  <a:srgbClr val="FF0000"/>
                </a:solidFill>
                <a:latin typeface="+mn-lt"/>
              </a:rPr>
              <a:t>[How field supervisor can access additional funds while in the field]</a:t>
            </a:r>
          </a:p>
          <a:p>
            <a:pPr marL="225425" indent="-225425">
              <a:lnSpc>
                <a:spcPts val="2400"/>
              </a:lnSpc>
              <a:spcBef>
                <a:spcPts val="1200"/>
              </a:spcBef>
            </a:pPr>
            <a:r>
              <a:rPr lang="en-US" b="1" dirty="0">
                <a:solidFill>
                  <a:srgbClr val="FF0000"/>
                </a:solidFill>
                <a:latin typeface="+mn-lt"/>
              </a:rPr>
              <a:t>[What receipts/documentation are required]</a:t>
            </a:r>
          </a:p>
          <a:p>
            <a:pPr marL="225425" indent="-225425">
              <a:lnSpc>
                <a:spcPts val="2400"/>
              </a:lnSpc>
              <a:spcBef>
                <a:spcPts val="1200"/>
              </a:spcBef>
            </a:pPr>
            <a:r>
              <a:rPr lang="en-US" dirty="0">
                <a:latin typeface="+mn-lt"/>
              </a:rPr>
              <a:t>Receipts should be submitted to the central office.</a:t>
            </a:r>
            <a:endParaRPr lang="en-GB" dirty="0">
              <a:latin typeface="+mn-lt"/>
            </a:endParaRPr>
          </a:p>
          <a:p>
            <a:endParaRPr lang="en-US" dirty="0"/>
          </a:p>
        </p:txBody>
      </p:sp>
      <p:sp>
        <p:nvSpPr>
          <p:cNvPr id="5" name="Text Placeholder 4"/>
          <p:cNvSpPr>
            <a:spLocks noGrp="1"/>
          </p:cNvSpPr>
          <p:nvPr>
            <p:ph type="body" sz="quarter" idx="11"/>
          </p:nvPr>
        </p:nvSpPr>
        <p:spPr/>
        <p:txBody>
          <a:bodyPr/>
          <a:lstStyle/>
          <a:p>
            <a:r>
              <a:rPr lang="en-US" sz="2200" dirty="0">
                <a:latin typeface="+mn-lt"/>
              </a:rPr>
              <a:t>2. Obtain monetary advances for field expenses</a:t>
            </a:r>
          </a:p>
        </p:txBody>
      </p:sp>
    </p:spTree>
    <p:extLst>
      <p:ext uri="{BB962C8B-B14F-4D97-AF65-F5344CB8AC3E}">
        <p14:creationId xmlns:p14="http://schemas.microsoft.com/office/powerpoint/2010/main" val="2665054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0" cap="all" dirty="0">
                <a:solidFill>
                  <a:srgbClr val="D37D28"/>
                </a:solidFill>
                <a:latin typeface="+mn-lt"/>
                <a:cs typeface="Arial" panose="020B0604020202020204" pitchFamily="34" charset="0"/>
              </a:rPr>
              <a:t>Preparing for fieldwork</a:t>
            </a:r>
          </a:p>
        </p:txBody>
      </p:sp>
      <p:sp>
        <p:nvSpPr>
          <p:cNvPr id="4" name="Text Placeholder 3"/>
          <p:cNvSpPr>
            <a:spLocks noGrp="1"/>
          </p:cNvSpPr>
          <p:nvPr>
            <p:ph type="body" sz="quarter" idx="10"/>
          </p:nvPr>
        </p:nvSpPr>
        <p:spPr/>
        <p:txBody>
          <a:bodyPr/>
          <a:lstStyle/>
          <a:p>
            <a:pPr marL="225425" indent="-225425">
              <a:lnSpc>
                <a:spcPts val="2400"/>
              </a:lnSpc>
              <a:spcBef>
                <a:spcPts val="1800"/>
              </a:spcBef>
            </a:pPr>
            <a:r>
              <a:rPr lang="en-US" dirty="0">
                <a:latin typeface="+mn-lt"/>
              </a:rPr>
              <a:t>Review the field team’s assigned clusters, maps or satellite images of those clusters, and schedule for completing fieldwork with the field manager. </a:t>
            </a:r>
          </a:p>
          <a:p>
            <a:pPr marL="225425" indent="-225425">
              <a:lnSpc>
                <a:spcPts val="2400"/>
              </a:lnSpc>
              <a:spcBef>
                <a:spcPts val="1800"/>
              </a:spcBef>
            </a:pPr>
            <a:r>
              <a:rPr lang="en-US" dirty="0">
                <a:latin typeface="+mn-lt"/>
              </a:rPr>
              <a:t>Develop a schedule for communications and data transfer when the field team is in clusters where cellular service, Wi-Fi, and landline coverage is not available.</a:t>
            </a:r>
          </a:p>
          <a:p>
            <a:pPr marL="225425" indent="-225425">
              <a:lnSpc>
                <a:spcPts val="2400"/>
              </a:lnSpc>
              <a:spcBef>
                <a:spcPts val="1800"/>
              </a:spcBef>
            </a:pPr>
            <a:r>
              <a:rPr lang="en-US" dirty="0">
                <a:latin typeface="+mn-lt"/>
              </a:rPr>
              <a:t>If needed, the QCS team can serve as the communication channel between the field team and central office.</a:t>
            </a:r>
          </a:p>
          <a:p>
            <a:endParaRPr lang="en-US" dirty="0"/>
          </a:p>
        </p:txBody>
      </p:sp>
      <p:sp>
        <p:nvSpPr>
          <p:cNvPr id="5" name="Text Placeholder 4"/>
          <p:cNvSpPr>
            <a:spLocks noGrp="1"/>
          </p:cNvSpPr>
          <p:nvPr>
            <p:ph type="body" sz="quarter" idx="11"/>
          </p:nvPr>
        </p:nvSpPr>
        <p:spPr/>
        <p:txBody>
          <a:bodyPr/>
          <a:lstStyle/>
          <a:p>
            <a:r>
              <a:rPr lang="en-US" sz="2200" dirty="0">
                <a:latin typeface="+mn-lt"/>
              </a:rPr>
              <a:t>3. Ensure communication</a:t>
            </a:r>
          </a:p>
        </p:txBody>
      </p:sp>
    </p:spTree>
    <p:extLst>
      <p:ext uri="{BB962C8B-B14F-4D97-AF65-F5344CB8AC3E}">
        <p14:creationId xmlns:p14="http://schemas.microsoft.com/office/powerpoint/2010/main" val="3590254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0" cap="all" dirty="0">
                <a:solidFill>
                  <a:srgbClr val="D37D28"/>
                </a:solidFill>
                <a:latin typeface="+mn-lt"/>
                <a:cs typeface="Arial" panose="020B0604020202020204" pitchFamily="34" charset="0"/>
              </a:rPr>
              <a:t>Preparing for fieldwork</a:t>
            </a:r>
          </a:p>
        </p:txBody>
      </p:sp>
      <p:sp>
        <p:nvSpPr>
          <p:cNvPr id="4" name="Text Placeholder 3"/>
          <p:cNvSpPr>
            <a:spLocks noGrp="1"/>
          </p:cNvSpPr>
          <p:nvPr>
            <p:ph type="body" sz="quarter" idx="10"/>
          </p:nvPr>
        </p:nvSpPr>
        <p:spPr/>
        <p:txBody>
          <a:bodyPr/>
          <a:lstStyle/>
          <a:p>
            <a:pPr marL="225425" indent="-225425">
              <a:lnSpc>
                <a:spcPts val="2400"/>
              </a:lnSpc>
              <a:spcBef>
                <a:spcPts val="1200"/>
              </a:spcBef>
            </a:pPr>
            <a:r>
              <a:rPr lang="en-GB" dirty="0">
                <a:latin typeface="+mn-lt"/>
              </a:rPr>
              <a:t>Work with the central office to make travel arrangements. </a:t>
            </a:r>
            <a:endParaRPr lang="en-US" dirty="0">
              <a:latin typeface="+mn-lt"/>
            </a:endParaRPr>
          </a:p>
          <a:p>
            <a:pPr marL="225425" indent="-225425">
              <a:lnSpc>
                <a:spcPts val="2400"/>
              </a:lnSpc>
              <a:spcBef>
                <a:spcPts val="1200"/>
              </a:spcBef>
            </a:pPr>
            <a:r>
              <a:rPr lang="en-GB" dirty="0">
                <a:latin typeface="+mn-lt"/>
              </a:rPr>
              <a:t>Ensure the vehicle is used only for survey work and is adequately maintained. </a:t>
            </a:r>
          </a:p>
          <a:p>
            <a:pPr marL="225425" indent="-225425">
              <a:lnSpc>
                <a:spcPts val="2400"/>
              </a:lnSpc>
              <a:spcBef>
                <a:spcPts val="1200"/>
              </a:spcBef>
            </a:pPr>
            <a:r>
              <a:rPr lang="en-US" dirty="0">
                <a:latin typeface="+mn-lt"/>
              </a:rPr>
              <a:t>Direct the driver’s work (e.g., planning interviewer drop-offs and pick-ups).</a:t>
            </a:r>
          </a:p>
          <a:p>
            <a:pPr marL="225425" indent="-225425">
              <a:lnSpc>
                <a:spcPts val="2400"/>
              </a:lnSpc>
              <a:spcBef>
                <a:spcPts val="1200"/>
              </a:spcBef>
            </a:pPr>
            <a:r>
              <a:rPr lang="en-GB" dirty="0">
                <a:latin typeface="+mn-lt"/>
              </a:rPr>
              <a:t>Record all transportation-related costs and mileage, and maintain receipts.</a:t>
            </a:r>
          </a:p>
          <a:p>
            <a:pPr marL="225425" indent="-225425">
              <a:lnSpc>
                <a:spcPts val="2400"/>
              </a:lnSpc>
              <a:spcBef>
                <a:spcPts val="1200"/>
              </a:spcBef>
            </a:pPr>
            <a:r>
              <a:rPr lang="en-GB" dirty="0">
                <a:latin typeface="+mn-lt"/>
              </a:rPr>
              <a:t>Arrange for alternative modes of transportation where necessary.</a:t>
            </a:r>
          </a:p>
          <a:p>
            <a:pPr marL="225425" indent="-225425">
              <a:lnSpc>
                <a:spcPts val="2400"/>
              </a:lnSpc>
              <a:spcBef>
                <a:spcPts val="1200"/>
              </a:spcBef>
            </a:pPr>
            <a:r>
              <a:rPr lang="en-US" dirty="0">
                <a:latin typeface="+mn-lt"/>
              </a:rPr>
              <a:t>If security problems, road blockades, difficult terrain, or natural disasters block access to a selected household or entire cluster, immediately inform the field manager, who will determine next steps.</a:t>
            </a:r>
            <a:endParaRPr lang="en-GB" dirty="0">
              <a:latin typeface="+mn-lt"/>
            </a:endParaRPr>
          </a:p>
          <a:p>
            <a:pPr marL="0" indent="0">
              <a:buNone/>
            </a:pPr>
            <a:endParaRPr lang="en-US" dirty="0"/>
          </a:p>
        </p:txBody>
      </p:sp>
      <p:sp>
        <p:nvSpPr>
          <p:cNvPr id="5" name="Text Placeholder 4"/>
          <p:cNvSpPr>
            <a:spLocks noGrp="1"/>
          </p:cNvSpPr>
          <p:nvPr>
            <p:ph type="body" sz="quarter" idx="11"/>
          </p:nvPr>
        </p:nvSpPr>
        <p:spPr/>
        <p:txBody>
          <a:bodyPr/>
          <a:lstStyle/>
          <a:p>
            <a:r>
              <a:rPr lang="en-US" sz="2200" dirty="0">
                <a:latin typeface="+mn-lt"/>
              </a:rPr>
              <a:t>4. Arrange transportation</a:t>
            </a:r>
          </a:p>
        </p:txBody>
      </p:sp>
    </p:spTree>
    <p:extLst>
      <p:ext uri="{BB962C8B-B14F-4D97-AF65-F5344CB8AC3E}">
        <p14:creationId xmlns:p14="http://schemas.microsoft.com/office/powerpoint/2010/main" val="3580548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0" cap="all" dirty="0">
                <a:solidFill>
                  <a:srgbClr val="D37D28"/>
                </a:solidFill>
                <a:latin typeface="+mn-lt"/>
                <a:cs typeface="Arial" panose="020B0604020202020204" pitchFamily="34" charset="0"/>
              </a:rPr>
              <a:t>Preparing for fieldwork</a:t>
            </a:r>
          </a:p>
        </p:txBody>
      </p:sp>
      <p:sp>
        <p:nvSpPr>
          <p:cNvPr id="4" name="Text Placeholder 3"/>
          <p:cNvSpPr>
            <a:spLocks noGrp="1"/>
          </p:cNvSpPr>
          <p:nvPr>
            <p:ph type="body" sz="quarter" idx="10"/>
          </p:nvPr>
        </p:nvSpPr>
        <p:spPr/>
        <p:txBody>
          <a:bodyPr/>
          <a:lstStyle/>
          <a:p>
            <a:pPr marL="225425" indent="-225425">
              <a:lnSpc>
                <a:spcPts val="2400"/>
              </a:lnSpc>
              <a:spcBef>
                <a:spcPts val="1800"/>
              </a:spcBef>
            </a:pPr>
            <a:r>
              <a:rPr lang="en-US" dirty="0">
                <a:latin typeface="+mn-lt"/>
              </a:rPr>
              <a:t>Ensure that field team members have food and lodging that is comfortable, secure, and located close to the cluster. </a:t>
            </a:r>
          </a:p>
          <a:p>
            <a:pPr marL="225425" indent="-225425">
              <a:lnSpc>
                <a:spcPts val="2400"/>
              </a:lnSpc>
              <a:spcBef>
                <a:spcPts val="1800"/>
              </a:spcBef>
            </a:pPr>
            <a:r>
              <a:rPr lang="en-US" dirty="0">
                <a:latin typeface="+mn-lt"/>
              </a:rPr>
              <a:t>Try to arrange lodging where tablets can be recharged. </a:t>
            </a:r>
          </a:p>
          <a:p>
            <a:pPr marL="225425" indent="-225425">
              <a:lnSpc>
                <a:spcPts val="2400"/>
              </a:lnSpc>
              <a:spcBef>
                <a:spcPts val="1800"/>
              </a:spcBef>
            </a:pPr>
            <a:r>
              <a:rPr lang="en-US" dirty="0">
                <a:latin typeface="+mn-lt"/>
              </a:rPr>
              <a:t>If such lodging is not available, arrange an alternative (e.g., charge tablets using the vehicle battery). </a:t>
            </a:r>
          </a:p>
          <a:p>
            <a:endParaRPr lang="en-US" dirty="0"/>
          </a:p>
        </p:txBody>
      </p:sp>
      <p:sp>
        <p:nvSpPr>
          <p:cNvPr id="5" name="Text Placeholder 4"/>
          <p:cNvSpPr>
            <a:spLocks noGrp="1"/>
          </p:cNvSpPr>
          <p:nvPr>
            <p:ph type="body" sz="quarter" idx="11"/>
          </p:nvPr>
        </p:nvSpPr>
        <p:spPr/>
        <p:txBody>
          <a:bodyPr/>
          <a:lstStyle/>
          <a:p>
            <a:r>
              <a:rPr lang="en-US" sz="2200" dirty="0">
                <a:latin typeface="+mn-lt"/>
              </a:rPr>
              <a:t>4. Arrange accommodations</a:t>
            </a:r>
          </a:p>
        </p:txBody>
      </p:sp>
    </p:spTree>
    <p:extLst>
      <p:ext uri="{BB962C8B-B14F-4D97-AF65-F5344CB8AC3E}">
        <p14:creationId xmlns:p14="http://schemas.microsoft.com/office/powerpoint/2010/main" val="835574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0" cap="all" dirty="0">
                <a:solidFill>
                  <a:srgbClr val="D37D28"/>
                </a:solidFill>
                <a:latin typeface="+mn-lt"/>
                <a:cs typeface="Arial" panose="020B0604020202020204" pitchFamily="34" charset="0"/>
              </a:rPr>
              <a:t>Contents</a:t>
            </a:r>
          </a:p>
        </p:txBody>
      </p:sp>
      <p:sp>
        <p:nvSpPr>
          <p:cNvPr id="4" name="Text Placeholder 3"/>
          <p:cNvSpPr>
            <a:spLocks noGrp="1"/>
          </p:cNvSpPr>
          <p:nvPr>
            <p:ph type="body" sz="quarter" idx="10"/>
          </p:nvPr>
        </p:nvSpPr>
        <p:spPr/>
        <p:txBody>
          <a:bodyPr/>
          <a:lstStyle/>
          <a:p>
            <a:pPr marL="225425" indent="-225425">
              <a:lnSpc>
                <a:spcPts val="2400"/>
              </a:lnSpc>
              <a:spcBef>
                <a:spcPts val="1800"/>
              </a:spcBef>
            </a:pPr>
            <a:r>
              <a:rPr lang="en-US" sz="2400" dirty="0">
                <a:solidFill>
                  <a:schemeClr val="bg1">
                    <a:lumMod val="65000"/>
                  </a:schemeClr>
                </a:solidFill>
                <a:latin typeface="+mn-lt"/>
              </a:rPr>
              <a:t>Introduction to the survey</a:t>
            </a:r>
          </a:p>
          <a:p>
            <a:pPr marL="225425" indent="-225425">
              <a:lnSpc>
                <a:spcPts val="2400"/>
              </a:lnSpc>
              <a:spcBef>
                <a:spcPts val="1800"/>
              </a:spcBef>
            </a:pPr>
            <a:r>
              <a:rPr lang="en-US" sz="2400" dirty="0">
                <a:solidFill>
                  <a:schemeClr val="bg1">
                    <a:lumMod val="65000"/>
                  </a:schemeClr>
                </a:solidFill>
                <a:latin typeface="+mn-lt"/>
              </a:rPr>
              <a:t>Roles and responsibilities</a:t>
            </a:r>
          </a:p>
          <a:p>
            <a:pPr marL="225425" indent="-225425">
              <a:lnSpc>
                <a:spcPts val="2400"/>
              </a:lnSpc>
              <a:spcBef>
                <a:spcPts val="1800"/>
              </a:spcBef>
            </a:pPr>
            <a:r>
              <a:rPr lang="en-US" sz="2400" dirty="0">
                <a:solidFill>
                  <a:schemeClr val="bg1">
                    <a:lumMod val="65000"/>
                  </a:schemeClr>
                </a:solidFill>
                <a:latin typeface="+mn-lt"/>
              </a:rPr>
              <a:t>Preparing for fieldwork</a:t>
            </a:r>
          </a:p>
          <a:p>
            <a:pPr marL="225425" indent="-225425">
              <a:lnSpc>
                <a:spcPts val="2400"/>
              </a:lnSpc>
              <a:spcBef>
                <a:spcPts val="1800"/>
              </a:spcBef>
            </a:pPr>
            <a:r>
              <a:rPr lang="en-US" sz="2400" b="1" dirty="0">
                <a:latin typeface="+mn-lt"/>
              </a:rPr>
              <a:t>Organizing and supervising fieldwork</a:t>
            </a:r>
          </a:p>
          <a:p>
            <a:pPr marL="225425" indent="-225425">
              <a:lnSpc>
                <a:spcPts val="2400"/>
              </a:lnSpc>
              <a:spcBef>
                <a:spcPts val="1800"/>
              </a:spcBef>
            </a:pPr>
            <a:r>
              <a:rPr lang="en-US" sz="2400" dirty="0">
                <a:solidFill>
                  <a:schemeClr val="bg1">
                    <a:lumMod val="65000"/>
                  </a:schemeClr>
                </a:solidFill>
                <a:latin typeface="+mn-lt"/>
              </a:rPr>
              <a:t>Assuring data quality and managing data</a:t>
            </a:r>
          </a:p>
          <a:p>
            <a:pPr marL="225425" indent="-225425">
              <a:lnSpc>
                <a:spcPts val="2400"/>
              </a:lnSpc>
              <a:spcBef>
                <a:spcPts val="1800"/>
              </a:spcBef>
            </a:pPr>
            <a:r>
              <a:rPr lang="en-US" sz="2400" dirty="0">
                <a:solidFill>
                  <a:schemeClr val="bg1">
                    <a:lumMod val="65000"/>
                  </a:schemeClr>
                </a:solidFill>
                <a:latin typeface="+mn-lt"/>
              </a:rPr>
              <a:t>Interacting with the central office and QCS Team</a:t>
            </a:r>
          </a:p>
          <a:p>
            <a:endParaRPr lang="en-US" sz="2000" dirty="0">
              <a:latin typeface="+mn-lt"/>
            </a:endParaRPr>
          </a:p>
        </p:txBody>
      </p:sp>
    </p:spTree>
    <p:extLst>
      <p:ext uri="{BB962C8B-B14F-4D97-AF65-F5344CB8AC3E}">
        <p14:creationId xmlns:p14="http://schemas.microsoft.com/office/powerpoint/2010/main" val="651413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0" cap="all" dirty="0">
                <a:solidFill>
                  <a:srgbClr val="D37D28"/>
                </a:solidFill>
                <a:latin typeface="+mn-lt"/>
                <a:cs typeface="Arial" panose="020B0604020202020204" pitchFamily="34" charset="0"/>
              </a:rPr>
              <a:t>Organizing &amp; supervising fieldwork</a:t>
            </a:r>
          </a:p>
        </p:txBody>
      </p:sp>
      <p:sp>
        <p:nvSpPr>
          <p:cNvPr id="5" name="Text Placeholder 4"/>
          <p:cNvSpPr>
            <a:spLocks noGrp="1"/>
          </p:cNvSpPr>
          <p:nvPr>
            <p:ph type="body" sz="quarter" idx="11"/>
          </p:nvPr>
        </p:nvSpPr>
        <p:spPr>
          <a:xfrm>
            <a:off x="516477" y="1842453"/>
            <a:ext cx="8153400" cy="452437"/>
          </a:xfrm>
        </p:spPr>
        <p:txBody>
          <a:bodyPr/>
          <a:lstStyle/>
          <a:p>
            <a:r>
              <a:rPr lang="en-US" sz="2200" dirty="0">
                <a:latin typeface="+mn-lt"/>
              </a:rPr>
              <a:t>Responsibilities during fieldwork</a:t>
            </a:r>
            <a:r>
              <a:rPr lang="en-US" sz="2400" dirty="0"/>
              <a:t>	</a:t>
            </a:r>
            <a:endParaRPr lang="en-US" dirty="0"/>
          </a:p>
        </p:txBody>
      </p:sp>
      <p:graphicFrame>
        <p:nvGraphicFramePr>
          <p:cNvPr id="3" name="Diagram 2"/>
          <p:cNvGraphicFramePr/>
          <p:nvPr>
            <p:extLst>
              <p:ext uri="{D42A27DB-BD31-4B8C-83A1-F6EECF244321}">
                <p14:modId xmlns:p14="http://schemas.microsoft.com/office/powerpoint/2010/main" val="1261545019"/>
              </p:ext>
            </p:extLst>
          </p:nvPr>
        </p:nvGraphicFramePr>
        <p:xfrm>
          <a:off x="1219200" y="2374900"/>
          <a:ext cx="6273800" cy="416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0318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Organizing &amp; supervising fieldwork</a:t>
            </a:r>
            <a:endParaRPr lang="en-US" sz="2800" b="0" cap="all" dirty="0">
              <a:solidFill>
                <a:srgbClr val="D37D28"/>
              </a:solidFill>
              <a:latin typeface="Arial" panose="020B0604020202020204" pitchFamily="34" charset="0"/>
              <a:cs typeface="Arial" panose="020B0604020202020204" pitchFamily="34" charset="0"/>
            </a:endParaRPr>
          </a:p>
        </p:txBody>
      </p:sp>
      <p:sp>
        <p:nvSpPr>
          <p:cNvPr id="4" name="Text Placeholder 3"/>
          <p:cNvSpPr>
            <a:spLocks noGrp="1"/>
          </p:cNvSpPr>
          <p:nvPr>
            <p:ph type="body" sz="quarter" idx="10"/>
          </p:nvPr>
        </p:nvSpPr>
        <p:spPr/>
        <p:txBody>
          <a:bodyPr/>
          <a:lstStyle/>
          <a:p>
            <a:pPr marL="225425" indent="-225425">
              <a:lnSpc>
                <a:spcPts val="2400"/>
              </a:lnSpc>
              <a:spcBef>
                <a:spcPts val="1200"/>
              </a:spcBef>
            </a:pPr>
            <a:r>
              <a:rPr lang="en-GB" dirty="0">
                <a:latin typeface="+mn-lt"/>
              </a:rPr>
              <a:t>Contact local authorities prior to starting fieldwork in a cluster.</a:t>
            </a:r>
          </a:p>
          <a:p>
            <a:pPr marL="225425" indent="-225425">
              <a:lnSpc>
                <a:spcPts val="2400"/>
              </a:lnSpc>
              <a:spcBef>
                <a:spcPts val="1200"/>
              </a:spcBef>
            </a:pPr>
            <a:r>
              <a:rPr lang="en-US" dirty="0">
                <a:latin typeface="+mn-lt"/>
              </a:rPr>
              <a:t>Use appropriate honorific titles when addressing the authorities.</a:t>
            </a:r>
          </a:p>
          <a:p>
            <a:pPr marL="225425" indent="-225425">
              <a:lnSpc>
                <a:spcPts val="2400"/>
              </a:lnSpc>
              <a:spcBef>
                <a:spcPts val="1200"/>
              </a:spcBef>
            </a:pPr>
            <a:r>
              <a:rPr lang="en-GB" dirty="0">
                <a:latin typeface="+mn-lt"/>
              </a:rPr>
              <a:t>Provide the authorities with the letter of introduction. </a:t>
            </a:r>
          </a:p>
          <a:p>
            <a:pPr marL="225425" indent="-225425">
              <a:lnSpc>
                <a:spcPts val="2400"/>
              </a:lnSpc>
              <a:spcBef>
                <a:spcPts val="1200"/>
              </a:spcBef>
            </a:pPr>
            <a:r>
              <a:rPr lang="en-GB" dirty="0">
                <a:latin typeface="+mn-lt"/>
              </a:rPr>
              <a:t>Ask about </a:t>
            </a:r>
            <a:r>
              <a:rPr lang="en-US" dirty="0">
                <a:latin typeface="+mn-lt"/>
              </a:rPr>
              <a:t>market days or other events that may impact interviews.</a:t>
            </a:r>
            <a:endParaRPr lang="en-GB" dirty="0">
              <a:latin typeface="+mn-lt"/>
            </a:endParaRPr>
          </a:p>
          <a:p>
            <a:pPr marL="225425" indent="-225425">
              <a:lnSpc>
                <a:spcPts val="2400"/>
              </a:lnSpc>
              <a:spcBef>
                <a:spcPts val="1200"/>
              </a:spcBef>
            </a:pPr>
            <a:r>
              <a:rPr lang="en-GB" dirty="0">
                <a:latin typeface="+mn-lt"/>
              </a:rPr>
              <a:t>Ensure support from the authorities and express appreciation for being allowed to conduct the survey in their community</a:t>
            </a:r>
            <a:r>
              <a:rPr lang="en-US" dirty="0">
                <a:latin typeface="+mn-lt"/>
              </a:rPr>
              <a:t>.</a:t>
            </a:r>
          </a:p>
        </p:txBody>
      </p:sp>
      <p:sp>
        <p:nvSpPr>
          <p:cNvPr id="5" name="Text Placeholder 4"/>
          <p:cNvSpPr>
            <a:spLocks noGrp="1"/>
          </p:cNvSpPr>
          <p:nvPr>
            <p:ph type="body" sz="quarter" idx="11"/>
          </p:nvPr>
        </p:nvSpPr>
        <p:spPr/>
        <p:txBody>
          <a:bodyPr/>
          <a:lstStyle/>
          <a:p>
            <a:r>
              <a:rPr lang="en-US" sz="2200" dirty="0">
                <a:latin typeface="+mn-lt"/>
              </a:rPr>
              <a:t>1. Contact local authorities</a:t>
            </a:r>
          </a:p>
        </p:txBody>
      </p:sp>
    </p:spTree>
    <p:extLst>
      <p:ext uri="{BB962C8B-B14F-4D97-AF65-F5344CB8AC3E}">
        <p14:creationId xmlns:p14="http://schemas.microsoft.com/office/powerpoint/2010/main" val="1215304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Organizing &amp; supervising fieldwork</a:t>
            </a:r>
            <a:endParaRPr lang="en-US" sz="2800" b="0" i="1" cap="all" dirty="0">
              <a:solidFill>
                <a:srgbClr val="D37D28"/>
              </a:solidFill>
              <a:latin typeface="+mn-lt"/>
            </a:endParaRPr>
          </a:p>
        </p:txBody>
      </p:sp>
      <p:sp>
        <p:nvSpPr>
          <p:cNvPr id="4" name="Text Placeholder 3"/>
          <p:cNvSpPr>
            <a:spLocks noGrp="1"/>
          </p:cNvSpPr>
          <p:nvPr>
            <p:ph type="body" sz="quarter" idx="10"/>
          </p:nvPr>
        </p:nvSpPr>
        <p:spPr/>
        <p:txBody>
          <a:bodyPr/>
          <a:lstStyle/>
          <a:p>
            <a:pPr>
              <a:lnSpc>
                <a:spcPts val="2400"/>
              </a:lnSpc>
              <a:spcBef>
                <a:spcPts val="1800"/>
              </a:spcBef>
            </a:pPr>
            <a:r>
              <a:rPr lang="en-GB" dirty="0">
                <a:latin typeface="+mn-lt"/>
              </a:rPr>
              <a:t>Explain to local authorities:</a:t>
            </a:r>
          </a:p>
          <a:p>
            <a:pPr marL="628650" lvl="1" indent="-457200">
              <a:lnSpc>
                <a:spcPts val="2400"/>
              </a:lnSpc>
              <a:spcBef>
                <a:spcPts val="600"/>
              </a:spcBef>
              <a:buFont typeface="Arial" panose="020B0604020202020204" pitchFamily="34" charset="0"/>
              <a:buChar char="−"/>
            </a:pPr>
            <a:r>
              <a:rPr lang="en-GB" sz="1600" dirty="0">
                <a:latin typeface="+mn-lt"/>
              </a:rPr>
              <a:t>The survey is approved by the central government.</a:t>
            </a:r>
          </a:p>
          <a:p>
            <a:pPr marL="628650" lvl="1" indent="-457200">
              <a:lnSpc>
                <a:spcPts val="2400"/>
              </a:lnSpc>
              <a:spcBef>
                <a:spcPts val="600"/>
              </a:spcBef>
              <a:buFont typeface="Arial" panose="020B0604020202020204" pitchFamily="34" charset="0"/>
              <a:buChar char="−"/>
            </a:pPr>
            <a:r>
              <a:rPr lang="en-GB" sz="1600" dirty="0">
                <a:latin typeface="+mn-lt"/>
              </a:rPr>
              <a:t>The survey will improve knowledge of food security and the nutrition of women and children—to the long-term benefit of the community.</a:t>
            </a:r>
            <a:endParaRPr lang="en-US" sz="1600" dirty="0">
              <a:latin typeface="+mn-lt"/>
            </a:endParaRPr>
          </a:p>
          <a:p>
            <a:pPr marL="628650" lvl="1" indent="-457200">
              <a:lnSpc>
                <a:spcPts val="2400"/>
              </a:lnSpc>
              <a:spcBef>
                <a:spcPts val="600"/>
              </a:spcBef>
              <a:buFont typeface="Arial" panose="020B0604020202020204" pitchFamily="34" charset="0"/>
              <a:buChar char="−"/>
            </a:pPr>
            <a:r>
              <a:rPr lang="en-GB" sz="1600" dirty="0">
                <a:latin typeface="+mn-lt"/>
              </a:rPr>
              <a:t>There is no cost to the community or to any respondent.</a:t>
            </a:r>
            <a:endParaRPr lang="en-US" sz="1600" dirty="0">
              <a:latin typeface="+mn-lt"/>
            </a:endParaRPr>
          </a:p>
          <a:p>
            <a:pPr marL="628650" lvl="1" indent="-457200">
              <a:lnSpc>
                <a:spcPts val="2400"/>
              </a:lnSpc>
              <a:spcBef>
                <a:spcPts val="600"/>
              </a:spcBef>
              <a:buFont typeface="Arial" panose="020B0604020202020204" pitchFamily="34" charset="0"/>
              <a:buChar char="−"/>
            </a:pPr>
            <a:r>
              <a:rPr lang="en-GB" sz="1600" dirty="0">
                <a:latin typeface="+mn-lt"/>
              </a:rPr>
              <a:t>Respondents’ identities will be protected.</a:t>
            </a:r>
          </a:p>
          <a:p>
            <a:pPr marL="628650" lvl="1" indent="-457200">
              <a:lnSpc>
                <a:spcPts val="2400"/>
              </a:lnSpc>
              <a:spcBef>
                <a:spcPts val="600"/>
              </a:spcBef>
              <a:buFont typeface="Arial" panose="020B0604020202020204" pitchFamily="34" charset="0"/>
              <a:buChar char="−"/>
            </a:pPr>
            <a:r>
              <a:rPr lang="en-GB" sz="1600" dirty="0">
                <a:latin typeface="+mn-lt"/>
              </a:rPr>
              <a:t>Respondents can refuse to participate.</a:t>
            </a:r>
          </a:p>
          <a:p>
            <a:pPr marL="225425" indent="-225425">
              <a:lnSpc>
                <a:spcPts val="2400"/>
              </a:lnSpc>
              <a:spcBef>
                <a:spcPts val="1800"/>
              </a:spcBef>
            </a:pPr>
            <a:r>
              <a:rPr lang="en-US" dirty="0">
                <a:latin typeface="+mn-lt"/>
              </a:rPr>
              <a:t>Ask the field manager to intervene if local authorities are reluctant.</a:t>
            </a:r>
            <a:endParaRPr lang="en-GB" dirty="0">
              <a:latin typeface="+mn-lt"/>
            </a:endParaRPr>
          </a:p>
          <a:p>
            <a:endParaRPr lang="en-US" dirty="0"/>
          </a:p>
        </p:txBody>
      </p:sp>
      <p:sp>
        <p:nvSpPr>
          <p:cNvPr id="5" name="Text Placeholder 4"/>
          <p:cNvSpPr>
            <a:spLocks noGrp="1"/>
          </p:cNvSpPr>
          <p:nvPr>
            <p:ph type="body" sz="quarter" idx="11"/>
          </p:nvPr>
        </p:nvSpPr>
        <p:spPr/>
        <p:txBody>
          <a:bodyPr/>
          <a:lstStyle/>
          <a:p>
            <a:r>
              <a:rPr lang="en-US" sz="2200" dirty="0">
                <a:latin typeface="+mn-lt"/>
              </a:rPr>
              <a:t>1. Contact local authorities</a:t>
            </a:r>
          </a:p>
        </p:txBody>
      </p:sp>
    </p:spTree>
    <p:extLst>
      <p:ext uri="{BB962C8B-B14F-4D97-AF65-F5344CB8AC3E}">
        <p14:creationId xmlns:p14="http://schemas.microsoft.com/office/powerpoint/2010/main" val="4160083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Organizing &amp; supervising fieldwork</a:t>
            </a:r>
            <a:endParaRPr lang="en-US" sz="2800" b="0" cap="all" dirty="0">
              <a:solidFill>
                <a:srgbClr val="D37D28"/>
              </a:solidFill>
              <a:latin typeface="+mn-lt"/>
            </a:endParaRPr>
          </a:p>
        </p:txBody>
      </p:sp>
      <p:sp>
        <p:nvSpPr>
          <p:cNvPr id="4" name="Text Placeholder 3"/>
          <p:cNvSpPr>
            <a:spLocks noGrp="1"/>
          </p:cNvSpPr>
          <p:nvPr>
            <p:ph type="body" sz="quarter" idx="10"/>
          </p:nvPr>
        </p:nvSpPr>
        <p:spPr/>
        <p:txBody>
          <a:bodyPr/>
          <a:lstStyle/>
          <a:p>
            <a:pPr marL="225425" indent="-225425">
              <a:lnSpc>
                <a:spcPts val="2400"/>
              </a:lnSpc>
              <a:spcBef>
                <a:spcPts val="1800"/>
              </a:spcBef>
            </a:pPr>
            <a:r>
              <a:rPr lang="en-GB" dirty="0">
                <a:latin typeface="+mn-lt"/>
              </a:rPr>
              <a:t>Locate cluster boundaries to ensure the field team is in the right location. </a:t>
            </a:r>
          </a:p>
          <a:p>
            <a:pPr marL="225425" indent="-225425">
              <a:lnSpc>
                <a:spcPts val="2400"/>
              </a:lnSpc>
              <a:spcBef>
                <a:spcPts val="1800"/>
              </a:spcBef>
            </a:pPr>
            <a:r>
              <a:rPr lang="en-GB" dirty="0">
                <a:latin typeface="+mn-lt"/>
              </a:rPr>
              <a:t>Ask local authorities or the central office to help identify boundaries if needed.</a:t>
            </a:r>
          </a:p>
          <a:p>
            <a:pPr marL="225425" indent="-225425">
              <a:lnSpc>
                <a:spcPts val="2400"/>
              </a:lnSpc>
              <a:spcBef>
                <a:spcPts val="1800"/>
              </a:spcBef>
            </a:pPr>
            <a:r>
              <a:rPr lang="en-GB" dirty="0">
                <a:latin typeface="+mn-lt"/>
              </a:rPr>
              <a:t>Point out assigned households on a map to interviewers and the driver when making assignments each day.</a:t>
            </a:r>
          </a:p>
          <a:p>
            <a:pPr marL="225425" indent="-225425">
              <a:lnSpc>
                <a:spcPts val="2400"/>
              </a:lnSpc>
              <a:spcBef>
                <a:spcPts val="1800"/>
              </a:spcBef>
            </a:pPr>
            <a:r>
              <a:rPr lang="en-GB" dirty="0">
                <a:latin typeface="+mn-lt"/>
              </a:rPr>
              <a:t>Ensure the interviewers and driver are aware of landmarks that will help locate each household.</a:t>
            </a:r>
          </a:p>
          <a:p>
            <a:endParaRPr lang="en-US" dirty="0"/>
          </a:p>
        </p:txBody>
      </p:sp>
      <p:sp>
        <p:nvSpPr>
          <p:cNvPr id="5" name="Text Placeholder 4"/>
          <p:cNvSpPr>
            <a:spLocks noGrp="1"/>
          </p:cNvSpPr>
          <p:nvPr>
            <p:ph type="body" sz="quarter" idx="11"/>
          </p:nvPr>
        </p:nvSpPr>
        <p:spPr/>
        <p:txBody>
          <a:bodyPr/>
          <a:lstStyle/>
          <a:p>
            <a:r>
              <a:rPr lang="en-US" sz="2200" dirty="0">
                <a:latin typeface="+mn-lt"/>
              </a:rPr>
              <a:t>2. Locate selected households</a:t>
            </a:r>
          </a:p>
        </p:txBody>
      </p:sp>
    </p:spTree>
    <p:extLst>
      <p:ext uri="{BB962C8B-B14F-4D97-AF65-F5344CB8AC3E}">
        <p14:creationId xmlns:p14="http://schemas.microsoft.com/office/powerpoint/2010/main" val="495172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0" cap="all" dirty="0">
                <a:solidFill>
                  <a:srgbClr val="D37D28"/>
                </a:solidFill>
                <a:latin typeface="Gill Sans MT" panose="020B0502020104020203" pitchFamily="34" charset="0"/>
              </a:rPr>
              <a:t>Contents</a:t>
            </a:r>
          </a:p>
        </p:txBody>
      </p:sp>
      <p:sp>
        <p:nvSpPr>
          <p:cNvPr id="4" name="Text Placeholder 3"/>
          <p:cNvSpPr>
            <a:spLocks noGrp="1"/>
          </p:cNvSpPr>
          <p:nvPr>
            <p:ph type="body" sz="quarter" idx="10"/>
          </p:nvPr>
        </p:nvSpPr>
        <p:spPr/>
        <p:txBody>
          <a:bodyPr/>
          <a:lstStyle/>
          <a:p>
            <a:pPr marL="225425" indent="-225425">
              <a:lnSpc>
                <a:spcPts val="2400"/>
              </a:lnSpc>
              <a:spcBef>
                <a:spcPts val="1800"/>
              </a:spcBef>
            </a:pPr>
            <a:r>
              <a:rPr lang="en-US" sz="2400" b="1" dirty="0">
                <a:latin typeface="Gill Sans MT" panose="020B0502020104020203" pitchFamily="34" charset="0"/>
              </a:rPr>
              <a:t>Introduction to the survey</a:t>
            </a:r>
          </a:p>
          <a:p>
            <a:pPr marL="225425" indent="-225425">
              <a:lnSpc>
                <a:spcPts val="2400"/>
              </a:lnSpc>
              <a:spcBef>
                <a:spcPts val="1800"/>
              </a:spcBef>
            </a:pPr>
            <a:r>
              <a:rPr lang="en-US" sz="2400" dirty="0">
                <a:solidFill>
                  <a:schemeClr val="bg1">
                    <a:lumMod val="65000"/>
                  </a:schemeClr>
                </a:solidFill>
                <a:latin typeface="Gill Sans MT" panose="020B0502020104020203" pitchFamily="34" charset="0"/>
              </a:rPr>
              <a:t>Roles and responsibilities</a:t>
            </a:r>
          </a:p>
          <a:p>
            <a:pPr marL="225425" indent="-225425">
              <a:lnSpc>
                <a:spcPts val="2400"/>
              </a:lnSpc>
              <a:spcBef>
                <a:spcPts val="1800"/>
              </a:spcBef>
            </a:pPr>
            <a:r>
              <a:rPr lang="en-US" sz="2400" dirty="0">
                <a:solidFill>
                  <a:schemeClr val="bg1">
                    <a:lumMod val="65000"/>
                  </a:schemeClr>
                </a:solidFill>
                <a:latin typeface="Gill Sans MT" panose="020B0502020104020203" pitchFamily="34" charset="0"/>
              </a:rPr>
              <a:t>Preparing for fieldwork</a:t>
            </a:r>
          </a:p>
          <a:p>
            <a:pPr marL="225425" indent="-225425">
              <a:lnSpc>
                <a:spcPts val="2400"/>
              </a:lnSpc>
              <a:spcBef>
                <a:spcPts val="1800"/>
              </a:spcBef>
            </a:pPr>
            <a:r>
              <a:rPr lang="en-US" sz="2400" dirty="0">
                <a:solidFill>
                  <a:schemeClr val="bg1">
                    <a:lumMod val="65000"/>
                  </a:schemeClr>
                </a:solidFill>
                <a:latin typeface="Gill Sans MT" panose="020B0502020104020203" pitchFamily="34" charset="0"/>
              </a:rPr>
              <a:t>Organizing and supervising fieldwork</a:t>
            </a:r>
          </a:p>
          <a:p>
            <a:pPr marL="225425" indent="-225425">
              <a:lnSpc>
                <a:spcPts val="2400"/>
              </a:lnSpc>
              <a:spcBef>
                <a:spcPts val="1800"/>
              </a:spcBef>
            </a:pPr>
            <a:r>
              <a:rPr lang="en-US" sz="2400" dirty="0">
                <a:solidFill>
                  <a:schemeClr val="bg1">
                    <a:lumMod val="65000"/>
                  </a:schemeClr>
                </a:solidFill>
                <a:latin typeface="Gill Sans MT" panose="020B0502020104020203" pitchFamily="34" charset="0"/>
              </a:rPr>
              <a:t>Assuring data quality and managing data</a:t>
            </a:r>
          </a:p>
          <a:p>
            <a:pPr marL="225425" indent="-225425">
              <a:lnSpc>
                <a:spcPts val="2400"/>
              </a:lnSpc>
              <a:spcBef>
                <a:spcPts val="1800"/>
              </a:spcBef>
            </a:pPr>
            <a:r>
              <a:rPr lang="en-US" sz="2400" dirty="0">
                <a:solidFill>
                  <a:schemeClr val="bg1">
                    <a:lumMod val="65000"/>
                  </a:schemeClr>
                </a:solidFill>
                <a:latin typeface="Gill Sans MT" panose="020B0502020104020203" pitchFamily="34" charset="0"/>
              </a:rPr>
              <a:t>Interacting with the central office and QCS Team</a:t>
            </a:r>
          </a:p>
          <a:p>
            <a:endParaRPr lang="en-US" sz="2400" dirty="0">
              <a:latin typeface="Gill Sans MT" panose="020B0502020104020203" pitchFamily="34" charset="0"/>
            </a:endParaRPr>
          </a:p>
        </p:txBody>
      </p:sp>
    </p:spTree>
    <p:extLst>
      <p:ext uri="{BB962C8B-B14F-4D97-AF65-F5344CB8AC3E}">
        <p14:creationId xmlns:p14="http://schemas.microsoft.com/office/powerpoint/2010/main" val="27694266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Organizing &amp; supervising fieldwork</a:t>
            </a:r>
            <a:endParaRPr lang="en-US" sz="2800" b="0" cap="all" dirty="0">
              <a:solidFill>
                <a:srgbClr val="D37D28"/>
              </a:solidFill>
              <a:latin typeface="+mn-lt"/>
            </a:endParaRPr>
          </a:p>
        </p:txBody>
      </p:sp>
      <p:sp>
        <p:nvSpPr>
          <p:cNvPr id="4" name="Text Placeholder 3"/>
          <p:cNvSpPr>
            <a:spLocks noGrp="1"/>
          </p:cNvSpPr>
          <p:nvPr>
            <p:ph type="body" sz="quarter" idx="10"/>
          </p:nvPr>
        </p:nvSpPr>
        <p:spPr/>
        <p:txBody>
          <a:bodyPr/>
          <a:lstStyle/>
          <a:p>
            <a:pPr marL="0" indent="0">
              <a:buNone/>
            </a:pPr>
            <a:r>
              <a:rPr lang="en-US" dirty="0">
                <a:latin typeface="+mn-lt"/>
              </a:rPr>
              <a:t>Interviewers will work in households in teams of 2 to:</a:t>
            </a:r>
          </a:p>
          <a:p>
            <a:pPr marL="742950" indent="-457200">
              <a:spcBef>
                <a:spcPts val="1800"/>
              </a:spcBef>
            </a:pPr>
            <a:r>
              <a:rPr lang="en-US" dirty="0">
                <a:latin typeface="+mn-lt"/>
              </a:rPr>
              <a:t>Enhance security of interviewers</a:t>
            </a:r>
          </a:p>
          <a:p>
            <a:pPr marL="742950" indent="-457200">
              <a:spcBef>
                <a:spcPts val="1800"/>
              </a:spcBef>
            </a:pPr>
            <a:r>
              <a:rPr lang="en-US" dirty="0">
                <a:latin typeface="+mn-lt"/>
              </a:rPr>
              <a:t>Improve quality of interviews</a:t>
            </a:r>
          </a:p>
          <a:p>
            <a:pPr marL="742950" indent="-457200">
              <a:spcBef>
                <a:spcPts val="1800"/>
              </a:spcBef>
            </a:pPr>
            <a:r>
              <a:rPr lang="en-US" dirty="0">
                <a:latin typeface="+mn-lt"/>
              </a:rPr>
              <a:t>Allow interviewers to share the burden of administering a long questionnaire</a:t>
            </a:r>
          </a:p>
          <a:p>
            <a:pPr marL="742950" indent="-457200">
              <a:spcBef>
                <a:spcPts val="1800"/>
              </a:spcBef>
            </a:pPr>
            <a:r>
              <a:rPr lang="en-US" dirty="0">
                <a:latin typeface="+mn-lt"/>
              </a:rPr>
              <a:t>Provide necessary support for taking anthropometric measurements.</a:t>
            </a:r>
          </a:p>
          <a:p>
            <a:endParaRPr lang="en-US" dirty="0"/>
          </a:p>
        </p:txBody>
      </p:sp>
      <p:sp>
        <p:nvSpPr>
          <p:cNvPr id="5" name="Text Placeholder 4"/>
          <p:cNvSpPr>
            <a:spLocks noGrp="1"/>
          </p:cNvSpPr>
          <p:nvPr>
            <p:ph type="body" sz="quarter" idx="11"/>
          </p:nvPr>
        </p:nvSpPr>
        <p:spPr/>
        <p:txBody>
          <a:bodyPr/>
          <a:lstStyle/>
          <a:p>
            <a:r>
              <a:rPr lang="en-US" sz="2200" dirty="0">
                <a:latin typeface="+mn-lt"/>
              </a:rPr>
              <a:t>3. Assign interviews: Designate interviewers</a:t>
            </a:r>
          </a:p>
        </p:txBody>
      </p:sp>
    </p:spTree>
    <p:extLst>
      <p:ext uri="{BB962C8B-B14F-4D97-AF65-F5344CB8AC3E}">
        <p14:creationId xmlns:p14="http://schemas.microsoft.com/office/powerpoint/2010/main" val="18870135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Organizing &amp; supervising fieldwork</a:t>
            </a:r>
            <a:endParaRPr lang="en-US" sz="2800" b="0" cap="all" dirty="0">
              <a:solidFill>
                <a:srgbClr val="D37D28"/>
              </a:solidFill>
              <a:latin typeface="+mn-lt"/>
            </a:endParaRPr>
          </a:p>
        </p:txBody>
      </p:sp>
      <p:sp>
        <p:nvSpPr>
          <p:cNvPr id="4" name="Text Placeholder 3"/>
          <p:cNvSpPr>
            <a:spLocks noGrp="1"/>
          </p:cNvSpPr>
          <p:nvPr>
            <p:ph type="body" sz="quarter" idx="10"/>
          </p:nvPr>
        </p:nvSpPr>
        <p:spPr/>
        <p:txBody>
          <a:bodyPr/>
          <a:lstStyle/>
          <a:p>
            <a:pPr marL="225425" indent="-225425">
              <a:lnSpc>
                <a:spcPts val="2400"/>
              </a:lnSpc>
              <a:spcBef>
                <a:spcPts val="1800"/>
              </a:spcBef>
            </a:pPr>
            <a:r>
              <a:rPr lang="en-US" dirty="0">
                <a:latin typeface="+mn-lt"/>
              </a:rPr>
              <a:t>Teams of 2 interviewers visit each selected household:</a:t>
            </a:r>
          </a:p>
          <a:p>
            <a:pPr marL="685800" lvl="1" indent="-285750">
              <a:lnSpc>
                <a:spcPts val="2400"/>
              </a:lnSpc>
              <a:spcBef>
                <a:spcPts val="1800"/>
              </a:spcBef>
              <a:buFont typeface="Arial" panose="020B0604020202020204" pitchFamily="34" charset="0"/>
              <a:buChar char="−"/>
            </a:pPr>
            <a:r>
              <a:rPr lang="en-US" sz="1800" dirty="0">
                <a:latin typeface="+mn-lt"/>
                <a:cs typeface="Arial"/>
              </a:rPr>
              <a:t>Interviewer A : lead interviewer</a:t>
            </a:r>
          </a:p>
          <a:p>
            <a:pPr marL="685800" lvl="1" indent="-285750">
              <a:lnSpc>
                <a:spcPts val="2400"/>
              </a:lnSpc>
              <a:spcBef>
                <a:spcPts val="1800"/>
              </a:spcBef>
              <a:buFont typeface="Arial" panose="020B0604020202020204" pitchFamily="34" charset="0"/>
              <a:buChar char="−"/>
            </a:pPr>
            <a:r>
              <a:rPr lang="en-US" sz="1800" dirty="0">
                <a:latin typeface="+mn-lt"/>
                <a:cs typeface="Arial"/>
              </a:rPr>
              <a:t>Interviewer B: secondary interviewer</a:t>
            </a:r>
          </a:p>
          <a:p>
            <a:pPr marL="225425" indent="-225425">
              <a:lnSpc>
                <a:spcPts val="2400"/>
              </a:lnSpc>
              <a:spcBef>
                <a:spcPts val="1800"/>
              </a:spcBef>
            </a:pPr>
            <a:r>
              <a:rPr lang="en-US" dirty="0">
                <a:latin typeface="+mn-lt"/>
              </a:rPr>
              <a:t>Interviewers alternate being Interviewer A to ensure equitable workload and leadership responsibility.</a:t>
            </a:r>
          </a:p>
          <a:p>
            <a:pPr marL="225425" indent="-225425">
              <a:lnSpc>
                <a:spcPts val="2400"/>
              </a:lnSpc>
              <a:spcBef>
                <a:spcPts val="1800"/>
              </a:spcBef>
            </a:pPr>
            <a:r>
              <a:rPr lang="en-US" dirty="0">
                <a:latin typeface="+mn-lt"/>
              </a:rPr>
              <a:t>For call-backs, Interviewer A must return to the household, but Interviewer B can be different if necessary.</a:t>
            </a:r>
            <a:endParaRPr lang="en-US" sz="1400" dirty="0">
              <a:latin typeface="+mn-lt"/>
            </a:endParaRPr>
          </a:p>
          <a:p>
            <a:endParaRPr lang="en-US" dirty="0"/>
          </a:p>
        </p:txBody>
      </p:sp>
      <p:sp>
        <p:nvSpPr>
          <p:cNvPr id="5" name="Text Placeholder 4"/>
          <p:cNvSpPr>
            <a:spLocks noGrp="1"/>
          </p:cNvSpPr>
          <p:nvPr>
            <p:ph type="body" sz="quarter" idx="11"/>
          </p:nvPr>
        </p:nvSpPr>
        <p:spPr/>
        <p:txBody>
          <a:bodyPr/>
          <a:lstStyle/>
          <a:p>
            <a:r>
              <a:rPr lang="en-US" sz="2200" dirty="0">
                <a:latin typeface="+mn-lt"/>
              </a:rPr>
              <a:t>3. Assign interviews: Designated interviewers</a:t>
            </a:r>
          </a:p>
        </p:txBody>
      </p:sp>
    </p:spTree>
    <p:extLst>
      <p:ext uri="{BB962C8B-B14F-4D97-AF65-F5344CB8AC3E}">
        <p14:creationId xmlns:p14="http://schemas.microsoft.com/office/powerpoint/2010/main" val="30322864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041" y="1170729"/>
            <a:ext cx="8229600" cy="597049"/>
          </a:xfrm>
        </p:spPr>
        <p:txBody>
          <a:bodyPr/>
          <a:lstStyle/>
          <a:p>
            <a:r>
              <a:rPr lang="en-US" sz="2800" dirty="0">
                <a:latin typeface="+mn-lt"/>
              </a:rPr>
              <a:t>Organizing &amp; supervising fieldwork</a:t>
            </a:r>
            <a:endParaRPr lang="en-US" sz="2800" b="0" cap="all" dirty="0">
              <a:solidFill>
                <a:srgbClr val="D37D28"/>
              </a:solidFill>
              <a:latin typeface="+mn-lt"/>
            </a:endParaRPr>
          </a:p>
        </p:txBody>
      </p:sp>
      <p:sp>
        <p:nvSpPr>
          <p:cNvPr id="4" name="Text Placeholder 3"/>
          <p:cNvSpPr>
            <a:spLocks noGrp="1"/>
          </p:cNvSpPr>
          <p:nvPr>
            <p:ph type="body" sz="quarter" idx="10"/>
          </p:nvPr>
        </p:nvSpPr>
        <p:spPr/>
        <p:txBody>
          <a:bodyPr/>
          <a:lstStyle/>
          <a:p>
            <a:pPr marL="225425" indent="-225425">
              <a:lnSpc>
                <a:spcPts val="2400"/>
              </a:lnSpc>
              <a:spcBef>
                <a:spcPts val="1800"/>
              </a:spcBef>
            </a:pPr>
            <a:r>
              <a:rPr lang="en-GB" dirty="0">
                <a:latin typeface="+mn-lt"/>
              </a:rPr>
              <a:t>When arriving in a new cluster, use the </a:t>
            </a:r>
            <a:r>
              <a:rPr lang="en-GB" i="1" dirty="0">
                <a:latin typeface="+mn-lt"/>
              </a:rPr>
              <a:t>Supervisor Application</a:t>
            </a:r>
            <a:r>
              <a:rPr lang="en-GB" b="1" i="1" dirty="0">
                <a:latin typeface="+mn-lt"/>
              </a:rPr>
              <a:t> </a:t>
            </a:r>
            <a:r>
              <a:rPr lang="en-GB" dirty="0">
                <a:latin typeface="+mn-lt"/>
              </a:rPr>
              <a:t>on your tablet to open and select the cluster.</a:t>
            </a:r>
          </a:p>
          <a:p>
            <a:pPr marL="225425" indent="-225425">
              <a:lnSpc>
                <a:spcPts val="2400"/>
              </a:lnSpc>
              <a:spcBef>
                <a:spcPts val="1800"/>
              </a:spcBef>
            </a:pPr>
            <a:r>
              <a:rPr lang="en-GB" dirty="0">
                <a:latin typeface="+mn-lt"/>
              </a:rPr>
              <a:t>Enter the cluster number.</a:t>
            </a:r>
          </a:p>
          <a:p>
            <a:pPr marL="225425" indent="-225425">
              <a:lnSpc>
                <a:spcPts val="2400"/>
              </a:lnSpc>
              <a:spcBef>
                <a:spcPts val="1800"/>
              </a:spcBef>
            </a:pPr>
            <a:r>
              <a:rPr lang="en-GB" dirty="0">
                <a:latin typeface="+mn-lt"/>
              </a:rPr>
              <a:t>Select “1. Open/Close Cluster” from the supervisor menu.</a:t>
            </a:r>
          </a:p>
          <a:p>
            <a:pPr marL="225425" indent="-225425">
              <a:lnSpc>
                <a:spcPts val="2400"/>
              </a:lnSpc>
              <a:spcBef>
                <a:spcPts val="1800"/>
              </a:spcBef>
            </a:pPr>
            <a:r>
              <a:rPr lang="en-US" dirty="0">
                <a:latin typeface="+mn-lt"/>
              </a:rPr>
              <a:t>Select “Yes” when the system asks if you want to open the cluster.</a:t>
            </a:r>
          </a:p>
          <a:p>
            <a:pPr marL="225425" indent="-225425">
              <a:spcBef>
                <a:spcPts val="1800"/>
              </a:spcBef>
            </a:pPr>
            <a:r>
              <a:rPr lang="en-GB" dirty="0">
                <a:latin typeface="+mn-lt"/>
              </a:rPr>
              <a:t>If you make an error in the order of procedures, the tablet shows an error message and will not allow you to continue out of sequence. </a:t>
            </a:r>
            <a:endParaRPr lang="en-US" dirty="0">
              <a:latin typeface="+mn-lt"/>
            </a:endParaRPr>
          </a:p>
          <a:p>
            <a:endParaRPr lang="en-US" dirty="0"/>
          </a:p>
        </p:txBody>
      </p:sp>
      <p:sp>
        <p:nvSpPr>
          <p:cNvPr id="5" name="Text Placeholder 4"/>
          <p:cNvSpPr>
            <a:spLocks noGrp="1"/>
          </p:cNvSpPr>
          <p:nvPr>
            <p:ph type="body" sz="quarter" idx="11"/>
          </p:nvPr>
        </p:nvSpPr>
        <p:spPr/>
        <p:txBody>
          <a:bodyPr/>
          <a:lstStyle/>
          <a:p>
            <a:r>
              <a:rPr lang="en-US" sz="2200" dirty="0">
                <a:latin typeface="+mn-lt"/>
              </a:rPr>
              <a:t>3. Assign interviews: Opening the cluster</a:t>
            </a:r>
          </a:p>
        </p:txBody>
      </p:sp>
    </p:spTree>
    <p:extLst>
      <p:ext uri="{BB962C8B-B14F-4D97-AF65-F5344CB8AC3E}">
        <p14:creationId xmlns:p14="http://schemas.microsoft.com/office/powerpoint/2010/main" val="4665976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Organizing &amp; supervising fieldwork</a:t>
            </a:r>
            <a:endParaRPr lang="en-US" sz="2800" b="0" cap="all" dirty="0">
              <a:solidFill>
                <a:srgbClr val="D37D28"/>
              </a:solidFill>
              <a:latin typeface="+mn-lt"/>
            </a:endParaRPr>
          </a:p>
        </p:txBody>
      </p:sp>
      <p:sp>
        <p:nvSpPr>
          <p:cNvPr id="4" name="Text Placeholder 3"/>
          <p:cNvSpPr>
            <a:spLocks noGrp="1"/>
          </p:cNvSpPr>
          <p:nvPr>
            <p:ph type="body" sz="quarter" idx="10"/>
          </p:nvPr>
        </p:nvSpPr>
        <p:spPr>
          <a:xfrm>
            <a:off x="612775" y="2388786"/>
            <a:ext cx="8101013" cy="3743999"/>
          </a:xfrm>
        </p:spPr>
        <p:txBody>
          <a:bodyPr/>
          <a:lstStyle/>
          <a:p>
            <a:pPr marL="225425" indent="-225425">
              <a:lnSpc>
                <a:spcPts val="2400"/>
              </a:lnSpc>
              <a:spcBef>
                <a:spcPts val="1800"/>
              </a:spcBef>
            </a:pPr>
            <a:r>
              <a:rPr lang="en-US" dirty="0">
                <a:latin typeface="+mn-lt"/>
                <a:cs typeface="Arial" panose="020B0604020202020204" pitchFamily="34" charset="0"/>
              </a:rPr>
              <a:t>Make assignments daily to manage workload and pace of data collection.</a:t>
            </a:r>
          </a:p>
          <a:p>
            <a:pPr marL="225425" indent="-225425">
              <a:lnSpc>
                <a:spcPts val="2400"/>
              </a:lnSpc>
              <a:spcBef>
                <a:spcPts val="1800"/>
              </a:spcBef>
            </a:pPr>
            <a:r>
              <a:rPr lang="en-US" dirty="0">
                <a:latin typeface="+mn-lt"/>
                <a:cs typeface="Arial" panose="020B0604020202020204" pitchFamily="34" charset="0"/>
              </a:rPr>
              <a:t>Assign households carefully to ensure Interviewer A is able to complete all household visits, including call-backs.</a:t>
            </a:r>
          </a:p>
          <a:p>
            <a:pPr marL="225425" indent="-225425">
              <a:lnSpc>
                <a:spcPts val="2400"/>
              </a:lnSpc>
              <a:spcBef>
                <a:spcPts val="1800"/>
              </a:spcBef>
            </a:pPr>
            <a:r>
              <a:rPr lang="en-US" dirty="0">
                <a:latin typeface="+mn-lt"/>
                <a:cs typeface="Arial" panose="020B0604020202020204" pitchFamily="34" charset="0"/>
              </a:rPr>
              <a:t>To assign a household:</a:t>
            </a:r>
          </a:p>
          <a:p>
            <a:pPr lvl="2" indent="-342900">
              <a:lnSpc>
                <a:spcPts val="2400"/>
              </a:lnSpc>
              <a:spcBef>
                <a:spcPts val="1200"/>
              </a:spcBef>
              <a:buFont typeface="+mj-lt"/>
              <a:buAutoNum type="arabicPeriod"/>
            </a:pPr>
            <a:r>
              <a:rPr lang="en-US" sz="1600" dirty="0">
                <a:latin typeface="+mn-lt"/>
              </a:rPr>
              <a:t>Make assignment on tablet</a:t>
            </a:r>
          </a:p>
          <a:p>
            <a:pPr lvl="2" indent="-342900">
              <a:lnSpc>
                <a:spcPts val="2400"/>
              </a:lnSpc>
              <a:spcBef>
                <a:spcPts val="1200"/>
              </a:spcBef>
              <a:buFont typeface="+mj-lt"/>
              <a:buAutoNum type="arabicPeriod"/>
            </a:pPr>
            <a:r>
              <a:rPr lang="en-US" sz="1600" dirty="0">
                <a:latin typeface="+mn-lt"/>
              </a:rPr>
              <a:t>Complete assignment sheets</a:t>
            </a:r>
          </a:p>
          <a:p>
            <a:pPr lvl="2" indent="-342900">
              <a:lnSpc>
                <a:spcPts val="2400"/>
              </a:lnSpc>
              <a:spcBef>
                <a:spcPts val="1200"/>
              </a:spcBef>
              <a:buFont typeface="+mj-lt"/>
              <a:buAutoNum type="arabicPeriod"/>
            </a:pPr>
            <a:r>
              <a:rPr lang="en-US" sz="1600" dirty="0">
                <a:latin typeface="+mn-lt"/>
              </a:rPr>
              <a:t>Ensure interview can be administered in respondent’s native language</a:t>
            </a:r>
          </a:p>
          <a:p>
            <a:pPr lvl="2" indent="-342900">
              <a:lnSpc>
                <a:spcPts val="2400"/>
              </a:lnSpc>
              <a:spcBef>
                <a:spcPts val="1200"/>
              </a:spcBef>
              <a:buFont typeface="+mj-lt"/>
              <a:buAutoNum type="arabicPeriod"/>
            </a:pPr>
            <a:r>
              <a:rPr lang="en-US" sz="1600" dirty="0">
                <a:latin typeface="+mn-lt"/>
              </a:rPr>
              <a:t>Deal with hidden households, if any</a:t>
            </a:r>
          </a:p>
          <a:p>
            <a:pPr>
              <a:spcBef>
                <a:spcPts val="1200"/>
              </a:spcBef>
            </a:pPr>
            <a:endParaRPr lang="en-US" dirty="0"/>
          </a:p>
        </p:txBody>
      </p:sp>
      <p:sp>
        <p:nvSpPr>
          <p:cNvPr id="5" name="Text Placeholder 4"/>
          <p:cNvSpPr>
            <a:spLocks noGrp="1"/>
          </p:cNvSpPr>
          <p:nvPr>
            <p:ph type="body" sz="quarter" idx="11"/>
          </p:nvPr>
        </p:nvSpPr>
        <p:spPr/>
        <p:txBody>
          <a:bodyPr/>
          <a:lstStyle/>
          <a:p>
            <a:r>
              <a:rPr lang="en-US" sz="2200" dirty="0">
                <a:latin typeface="+mn-lt"/>
              </a:rPr>
              <a:t>3. Assign interviews: Assign households</a:t>
            </a:r>
          </a:p>
        </p:txBody>
      </p:sp>
    </p:spTree>
    <p:extLst>
      <p:ext uri="{BB962C8B-B14F-4D97-AF65-F5344CB8AC3E}">
        <p14:creationId xmlns:p14="http://schemas.microsoft.com/office/powerpoint/2010/main" val="40391344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Organizing &amp; supervising fieldwork</a:t>
            </a:r>
            <a:endParaRPr lang="en-US" sz="2800" b="0" cap="all" dirty="0">
              <a:solidFill>
                <a:srgbClr val="D37D28"/>
              </a:solidFill>
              <a:latin typeface="+mn-lt"/>
            </a:endParaRPr>
          </a:p>
        </p:txBody>
      </p:sp>
      <p:sp>
        <p:nvSpPr>
          <p:cNvPr id="4" name="Text Placeholder 3"/>
          <p:cNvSpPr>
            <a:spLocks noGrp="1"/>
          </p:cNvSpPr>
          <p:nvPr>
            <p:ph type="body" sz="quarter" idx="10"/>
          </p:nvPr>
        </p:nvSpPr>
        <p:spPr/>
        <p:txBody>
          <a:bodyPr/>
          <a:lstStyle/>
          <a:p>
            <a:pPr marL="225425" indent="-225425">
              <a:lnSpc>
                <a:spcPts val="2400"/>
              </a:lnSpc>
              <a:spcBef>
                <a:spcPts val="1800"/>
              </a:spcBef>
            </a:pPr>
            <a:r>
              <a:rPr lang="en-GB" dirty="0">
                <a:latin typeface="+mn-lt"/>
              </a:rPr>
              <a:t>Select “2. Assign households to Interviewers” from the tablet supervisor menu.</a:t>
            </a:r>
          </a:p>
          <a:p>
            <a:pPr marL="225425" indent="-225425">
              <a:lnSpc>
                <a:spcPts val="2400"/>
              </a:lnSpc>
              <a:spcBef>
                <a:spcPts val="1800"/>
              </a:spcBef>
            </a:pPr>
            <a:r>
              <a:rPr lang="en-GB" dirty="0">
                <a:latin typeface="+mn-lt"/>
              </a:rPr>
              <a:t>Select the household from a list of households.</a:t>
            </a:r>
          </a:p>
          <a:p>
            <a:pPr marL="225425" indent="-225425">
              <a:lnSpc>
                <a:spcPts val="2400"/>
              </a:lnSpc>
              <a:spcBef>
                <a:spcPts val="1800"/>
              </a:spcBef>
            </a:pPr>
            <a:r>
              <a:rPr lang="en-GB" dirty="0">
                <a:latin typeface="+mn-lt"/>
              </a:rPr>
              <a:t>Select the interviewer who will be Interviewer A from a list of interviewers.</a:t>
            </a:r>
          </a:p>
          <a:p>
            <a:pPr marL="225425" indent="-225425">
              <a:lnSpc>
                <a:spcPts val="2400"/>
              </a:lnSpc>
              <a:spcBef>
                <a:spcPts val="1800"/>
              </a:spcBef>
            </a:pPr>
            <a:r>
              <a:rPr lang="en-GB" dirty="0">
                <a:latin typeface="+mn-lt"/>
              </a:rPr>
              <a:t>Select “6. Send updates to interviewers” from the tablet supervisor menu to transmit the household assignment to the interviewer.</a:t>
            </a:r>
            <a:endParaRPr lang="en-GB" dirty="0">
              <a:latin typeface="+mn-lt"/>
              <a:cs typeface="Arial" panose="020B0604020202020204" pitchFamily="34" charset="0"/>
            </a:endParaRPr>
          </a:p>
          <a:p>
            <a:endParaRPr lang="en-US" dirty="0">
              <a:latin typeface="+mn-lt"/>
            </a:endParaRPr>
          </a:p>
          <a:p>
            <a:pPr marL="0" indent="0">
              <a:buNone/>
            </a:pPr>
            <a:r>
              <a:rPr lang="en-US" dirty="0">
                <a:latin typeface="+mn-lt"/>
              </a:rPr>
              <a:t>After assignment, only the interviewer assigned to the household can select that household from his or her menu. </a:t>
            </a:r>
          </a:p>
          <a:p>
            <a:pPr marL="0" indent="0">
              <a:buNone/>
            </a:pPr>
            <a:endParaRPr lang="en-US" dirty="0"/>
          </a:p>
        </p:txBody>
      </p:sp>
      <p:sp>
        <p:nvSpPr>
          <p:cNvPr id="5" name="Text Placeholder 4"/>
          <p:cNvSpPr>
            <a:spLocks noGrp="1"/>
          </p:cNvSpPr>
          <p:nvPr>
            <p:ph type="body" sz="quarter" idx="11"/>
          </p:nvPr>
        </p:nvSpPr>
        <p:spPr/>
        <p:txBody>
          <a:bodyPr/>
          <a:lstStyle/>
          <a:p>
            <a:r>
              <a:rPr lang="en-US" sz="2200" dirty="0">
                <a:latin typeface="+mn-lt"/>
              </a:rPr>
              <a:t>3. Assign interviews: Assign households (Tablet instructions)</a:t>
            </a:r>
          </a:p>
        </p:txBody>
      </p:sp>
    </p:spTree>
    <p:extLst>
      <p:ext uri="{BB962C8B-B14F-4D97-AF65-F5344CB8AC3E}">
        <p14:creationId xmlns:p14="http://schemas.microsoft.com/office/powerpoint/2010/main" val="21247668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Organizing &amp; supervising fieldwork</a:t>
            </a:r>
            <a:endParaRPr lang="en-US" sz="2800" b="0" cap="all" dirty="0">
              <a:solidFill>
                <a:srgbClr val="D37D28"/>
              </a:solidFill>
              <a:latin typeface="+mn-lt"/>
            </a:endParaRPr>
          </a:p>
        </p:txBody>
      </p:sp>
      <p:sp>
        <p:nvSpPr>
          <p:cNvPr id="4" name="Text Placeholder 3"/>
          <p:cNvSpPr>
            <a:spLocks noGrp="1"/>
          </p:cNvSpPr>
          <p:nvPr>
            <p:ph type="body" sz="quarter" idx="10"/>
          </p:nvPr>
        </p:nvSpPr>
        <p:spPr/>
        <p:txBody>
          <a:bodyPr/>
          <a:lstStyle/>
          <a:p>
            <a:pPr marL="228600" indent="-228600">
              <a:lnSpc>
                <a:spcPts val="2400"/>
              </a:lnSpc>
              <a:spcBef>
                <a:spcPts val="1800"/>
              </a:spcBef>
            </a:pPr>
            <a:r>
              <a:rPr lang="en-GB" dirty="0">
                <a:latin typeface="+mn-lt"/>
              </a:rPr>
              <a:t>Add household to supervisor’s assignment sheet.</a:t>
            </a:r>
          </a:p>
          <a:p>
            <a:pPr marL="685800" lvl="1" indent="-285750">
              <a:lnSpc>
                <a:spcPts val="2400"/>
              </a:lnSpc>
              <a:spcBef>
                <a:spcPts val="600"/>
              </a:spcBef>
              <a:buFont typeface="Arial" panose="020B0604020202020204" pitchFamily="34" charset="0"/>
              <a:buChar char="−"/>
            </a:pPr>
            <a:r>
              <a:rPr lang="en-GB" sz="1600" dirty="0">
                <a:latin typeface="+mn-lt"/>
                <a:cs typeface="Arial"/>
              </a:rPr>
              <a:t>Record household information from household cluster list and Interviewer A’s ID number.</a:t>
            </a:r>
          </a:p>
          <a:p>
            <a:pPr marL="685800" lvl="1" indent="-285750">
              <a:lnSpc>
                <a:spcPts val="2400"/>
              </a:lnSpc>
              <a:spcBef>
                <a:spcPts val="600"/>
              </a:spcBef>
              <a:buFont typeface="Arial" panose="020B0604020202020204" pitchFamily="34" charset="0"/>
              <a:buChar char="−"/>
            </a:pPr>
            <a:r>
              <a:rPr lang="en-US" sz="1600" dirty="0">
                <a:latin typeface="+mn-lt"/>
              </a:rPr>
              <a:t>If a re-assignment is necessary later, strike through the original assignment, and on a new row, list the household ID number, date of re-assignment, and the ID number for the new Interviewer A.</a:t>
            </a:r>
          </a:p>
          <a:p>
            <a:pPr marL="225425" indent="-225425">
              <a:lnSpc>
                <a:spcPts val="2400"/>
              </a:lnSpc>
              <a:spcBef>
                <a:spcPts val="1800"/>
              </a:spcBef>
            </a:pPr>
            <a:r>
              <a:rPr lang="en-US" dirty="0">
                <a:latin typeface="+mn-lt"/>
                <a:cs typeface="Arial" panose="020B0604020202020204" pitchFamily="34" charset="0"/>
              </a:rPr>
              <a:t>Review all interviewer’s assignment sheets each day to:</a:t>
            </a:r>
          </a:p>
          <a:p>
            <a:pPr marL="685800" lvl="1" indent="-285750">
              <a:lnSpc>
                <a:spcPts val="2400"/>
              </a:lnSpc>
              <a:spcBef>
                <a:spcPts val="600"/>
              </a:spcBef>
              <a:buFont typeface="Arial" panose="020B0604020202020204" pitchFamily="34" charset="0"/>
              <a:buChar char="−"/>
            </a:pPr>
            <a:r>
              <a:rPr lang="en-US" sz="1600" dirty="0">
                <a:latin typeface="+mn-lt"/>
              </a:rPr>
              <a:t>Ensure consistency and accuracy</a:t>
            </a:r>
          </a:p>
          <a:p>
            <a:pPr marL="685800" lvl="1" indent="-285750">
              <a:lnSpc>
                <a:spcPts val="2400"/>
              </a:lnSpc>
              <a:spcBef>
                <a:spcPts val="600"/>
              </a:spcBef>
              <a:buFont typeface="Arial" panose="020B0604020202020204" pitchFamily="34" charset="0"/>
              <a:buChar char="−"/>
            </a:pPr>
            <a:r>
              <a:rPr lang="en-US" sz="1600" dirty="0">
                <a:latin typeface="+mn-lt"/>
              </a:rPr>
              <a:t>Track progress </a:t>
            </a:r>
          </a:p>
          <a:p>
            <a:pPr marL="685800" lvl="1" indent="-285750">
              <a:lnSpc>
                <a:spcPts val="2400"/>
              </a:lnSpc>
              <a:spcBef>
                <a:spcPts val="600"/>
              </a:spcBef>
              <a:buFont typeface="Arial" panose="020B0604020202020204" pitchFamily="34" charset="0"/>
              <a:buChar char="−"/>
            </a:pPr>
            <a:r>
              <a:rPr lang="en-US" sz="1600" dirty="0">
                <a:latin typeface="+mn-lt"/>
              </a:rPr>
              <a:t>Plan fieldwork based on outstanding households and needed call-backs</a:t>
            </a:r>
            <a:endParaRPr lang="en-GB" sz="1600" dirty="0">
              <a:latin typeface="+mn-lt"/>
            </a:endParaRPr>
          </a:p>
          <a:p>
            <a:endParaRPr lang="en-US" dirty="0"/>
          </a:p>
        </p:txBody>
      </p:sp>
      <p:sp>
        <p:nvSpPr>
          <p:cNvPr id="5" name="Text Placeholder 4"/>
          <p:cNvSpPr>
            <a:spLocks noGrp="1"/>
          </p:cNvSpPr>
          <p:nvPr>
            <p:ph type="body" sz="quarter" idx="11"/>
          </p:nvPr>
        </p:nvSpPr>
        <p:spPr/>
        <p:txBody>
          <a:bodyPr/>
          <a:lstStyle/>
          <a:p>
            <a:r>
              <a:rPr lang="en-US" sz="2200" dirty="0">
                <a:latin typeface="+mn-lt"/>
              </a:rPr>
              <a:t>3. Assign interviews: Assign households (Form instructions)</a:t>
            </a:r>
          </a:p>
        </p:txBody>
      </p:sp>
    </p:spTree>
    <p:extLst>
      <p:ext uri="{BB962C8B-B14F-4D97-AF65-F5344CB8AC3E}">
        <p14:creationId xmlns:p14="http://schemas.microsoft.com/office/powerpoint/2010/main" val="15495880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Organizing &amp; supervising fieldwork</a:t>
            </a:r>
            <a:endParaRPr lang="en-US" sz="2800" b="0" cap="all" dirty="0">
              <a:solidFill>
                <a:srgbClr val="D37D28"/>
              </a:solidFill>
              <a:latin typeface="+mn-lt"/>
            </a:endParaRPr>
          </a:p>
        </p:txBody>
      </p:sp>
      <p:sp>
        <p:nvSpPr>
          <p:cNvPr id="4" name="Text Placeholder 3"/>
          <p:cNvSpPr>
            <a:spLocks noGrp="1"/>
          </p:cNvSpPr>
          <p:nvPr>
            <p:ph type="body" sz="quarter" idx="10"/>
          </p:nvPr>
        </p:nvSpPr>
        <p:spPr>
          <a:xfrm>
            <a:off x="600075" y="2299887"/>
            <a:ext cx="8101013" cy="3291840"/>
          </a:xfrm>
        </p:spPr>
        <p:txBody>
          <a:bodyPr/>
          <a:lstStyle/>
          <a:p>
            <a:pPr marL="225425" indent="-225425">
              <a:lnSpc>
                <a:spcPts val="2400"/>
              </a:lnSpc>
              <a:spcBef>
                <a:spcPts val="1800"/>
              </a:spcBef>
            </a:pPr>
            <a:r>
              <a:rPr lang="en-GB" dirty="0">
                <a:latin typeface="+mn-lt"/>
              </a:rPr>
              <a:t>Interviews should be conducted in the native language of the respondent.  </a:t>
            </a:r>
          </a:p>
          <a:p>
            <a:pPr marL="225425" indent="-225425">
              <a:lnSpc>
                <a:spcPts val="2400"/>
              </a:lnSpc>
              <a:spcBef>
                <a:spcPts val="1800"/>
              </a:spcBef>
            </a:pPr>
            <a:r>
              <a:rPr lang="en-GB" dirty="0">
                <a:latin typeface="+mn-lt"/>
              </a:rPr>
              <a:t>If Interviewer A does not speak the language of the respondent, re-assign the household if possible to:</a:t>
            </a:r>
          </a:p>
          <a:p>
            <a:pPr marL="225425" indent="-225425">
              <a:lnSpc>
                <a:spcPts val="2400"/>
              </a:lnSpc>
              <a:spcBef>
                <a:spcPts val="1800"/>
              </a:spcBef>
            </a:pPr>
            <a:endParaRPr lang="en-GB" dirty="0"/>
          </a:p>
          <a:p>
            <a:endParaRPr lang="en-US" dirty="0"/>
          </a:p>
        </p:txBody>
      </p:sp>
      <p:sp>
        <p:nvSpPr>
          <p:cNvPr id="5" name="Text Placeholder 4"/>
          <p:cNvSpPr>
            <a:spLocks noGrp="1"/>
          </p:cNvSpPr>
          <p:nvPr>
            <p:ph type="body" sz="quarter" idx="11"/>
          </p:nvPr>
        </p:nvSpPr>
        <p:spPr/>
        <p:txBody>
          <a:bodyPr/>
          <a:lstStyle/>
          <a:p>
            <a:r>
              <a:rPr lang="en-US" sz="2200" dirty="0">
                <a:latin typeface="+mn-lt"/>
              </a:rPr>
              <a:t>3. Assign interviews: Assign households (Native language)</a:t>
            </a:r>
          </a:p>
        </p:txBody>
      </p:sp>
      <p:graphicFrame>
        <p:nvGraphicFramePr>
          <p:cNvPr id="3" name="Diagram 2"/>
          <p:cNvGraphicFramePr/>
          <p:nvPr>
            <p:extLst>
              <p:ext uri="{D42A27DB-BD31-4B8C-83A1-F6EECF244321}">
                <p14:modId xmlns:p14="http://schemas.microsoft.com/office/powerpoint/2010/main" val="2174262904"/>
              </p:ext>
            </p:extLst>
          </p:nvPr>
        </p:nvGraphicFramePr>
        <p:xfrm>
          <a:off x="889000" y="3467100"/>
          <a:ext cx="7112000" cy="322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04575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Organizing &amp; supervising fieldwork</a:t>
            </a:r>
            <a:endParaRPr lang="en-US" sz="2800" b="0" cap="all" dirty="0">
              <a:solidFill>
                <a:srgbClr val="D37D28"/>
              </a:solidFill>
              <a:latin typeface="+mn-lt"/>
            </a:endParaRPr>
          </a:p>
        </p:txBody>
      </p:sp>
      <p:sp>
        <p:nvSpPr>
          <p:cNvPr id="4" name="Text Placeholder 3"/>
          <p:cNvSpPr>
            <a:spLocks noGrp="1"/>
          </p:cNvSpPr>
          <p:nvPr>
            <p:ph type="body" sz="quarter" idx="10"/>
          </p:nvPr>
        </p:nvSpPr>
        <p:spPr/>
        <p:txBody>
          <a:bodyPr/>
          <a:lstStyle/>
          <a:p>
            <a:pPr lvl="1">
              <a:spcBef>
                <a:spcPts val="1800"/>
              </a:spcBef>
            </a:pPr>
            <a:endParaRPr lang="en-GB" sz="1800" dirty="0"/>
          </a:p>
          <a:p>
            <a:pPr lvl="1">
              <a:spcBef>
                <a:spcPts val="1800"/>
              </a:spcBef>
            </a:pPr>
            <a:endParaRPr lang="en-GB" sz="1800" dirty="0"/>
          </a:p>
          <a:p>
            <a:pPr>
              <a:spcBef>
                <a:spcPts val="1800"/>
              </a:spcBef>
            </a:pPr>
            <a:r>
              <a:rPr lang="en-US" dirty="0">
                <a:latin typeface="+mn-lt"/>
              </a:rPr>
              <a:t>Interviewer A and B swap roles.</a:t>
            </a:r>
          </a:p>
          <a:p>
            <a:pPr>
              <a:spcBef>
                <a:spcPts val="1800"/>
              </a:spcBef>
            </a:pPr>
            <a:r>
              <a:rPr lang="en-US" dirty="0">
                <a:latin typeface="+mn-lt"/>
              </a:rPr>
              <a:t>The field supervisor re-assigns the household to the new Interviewer A.</a:t>
            </a:r>
          </a:p>
          <a:p>
            <a:pPr>
              <a:spcBef>
                <a:spcPts val="1800"/>
              </a:spcBef>
            </a:pPr>
            <a:r>
              <a:rPr lang="en-US" dirty="0">
                <a:latin typeface="+mn-lt"/>
              </a:rPr>
              <a:t>New Interviewer A adds the household to her interviewer’s assignment sheet.</a:t>
            </a:r>
          </a:p>
          <a:p>
            <a:pPr>
              <a:spcBef>
                <a:spcPts val="1800"/>
              </a:spcBef>
            </a:pPr>
            <a:r>
              <a:rPr lang="en-US" dirty="0">
                <a:latin typeface="+mn-lt"/>
              </a:rPr>
              <a:t>Original Interviewer A crosses out the household on his or her interviewer’s assignment sheet.</a:t>
            </a:r>
          </a:p>
          <a:p>
            <a:pPr>
              <a:spcBef>
                <a:spcPts val="1800"/>
              </a:spcBef>
            </a:pPr>
            <a:r>
              <a:rPr lang="en-US" dirty="0">
                <a:latin typeface="+mn-lt"/>
              </a:rPr>
              <a:t>The field supervisor updates the supervisor’s assignment sheet.</a:t>
            </a:r>
          </a:p>
        </p:txBody>
      </p:sp>
      <p:sp>
        <p:nvSpPr>
          <p:cNvPr id="5" name="Text Placeholder 4"/>
          <p:cNvSpPr>
            <a:spLocks noGrp="1"/>
          </p:cNvSpPr>
          <p:nvPr>
            <p:ph type="body" sz="quarter" idx="11"/>
          </p:nvPr>
        </p:nvSpPr>
        <p:spPr/>
        <p:txBody>
          <a:bodyPr/>
          <a:lstStyle/>
          <a:p>
            <a:r>
              <a:rPr lang="en-US" sz="2200" dirty="0">
                <a:latin typeface="+mn-lt"/>
              </a:rPr>
              <a:t>3. Assign interviews: Assign households (Native language)</a:t>
            </a:r>
          </a:p>
        </p:txBody>
      </p:sp>
      <p:pic>
        <p:nvPicPr>
          <p:cNvPr id="3" name="Picture 2"/>
          <p:cNvPicPr>
            <a:picLocks noChangeAspect="1"/>
          </p:cNvPicPr>
          <p:nvPr/>
        </p:nvPicPr>
        <p:blipFill>
          <a:blip r:embed="rId2"/>
          <a:stretch>
            <a:fillRect/>
          </a:stretch>
        </p:blipFill>
        <p:spPr>
          <a:xfrm>
            <a:off x="824788" y="2426687"/>
            <a:ext cx="7227012" cy="913413"/>
          </a:xfrm>
          <a:prstGeom prst="rect">
            <a:avLst/>
          </a:prstGeom>
        </p:spPr>
      </p:pic>
    </p:spTree>
    <p:extLst>
      <p:ext uri="{BB962C8B-B14F-4D97-AF65-F5344CB8AC3E}">
        <p14:creationId xmlns:p14="http://schemas.microsoft.com/office/powerpoint/2010/main" val="30319140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Organizing &amp; supervising fieldwork</a:t>
            </a:r>
            <a:endParaRPr lang="en-US" sz="2800" b="0" cap="all" dirty="0">
              <a:solidFill>
                <a:srgbClr val="D37D28"/>
              </a:solidFill>
              <a:latin typeface="+mn-lt"/>
            </a:endParaRPr>
          </a:p>
        </p:txBody>
      </p:sp>
      <p:sp>
        <p:nvSpPr>
          <p:cNvPr id="4" name="Text Placeholder 3"/>
          <p:cNvSpPr>
            <a:spLocks noGrp="1"/>
          </p:cNvSpPr>
          <p:nvPr>
            <p:ph type="body" sz="quarter" idx="10"/>
          </p:nvPr>
        </p:nvSpPr>
        <p:spPr/>
        <p:txBody>
          <a:bodyPr/>
          <a:lstStyle/>
          <a:p>
            <a:pPr>
              <a:spcBef>
                <a:spcPts val="1800"/>
              </a:spcBef>
            </a:pPr>
            <a:endParaRPr lang="en-US" dirty="0"/>
          </a:p>
          <a:p>
            <a:pPr marL="0" indent="0">
              <a:spcBef>
                <a:spcPts val="1800"/>
              </a:spcBef>
              <a:buNone/>
            </a:pPr>
            <a:endParaRPr lang="en-US" dirty="0"/>
          </a:p>
          <a:p>
            <a:pPr>
              <a:spcBef>
                <a:spcPts val="1800"/>
              </a:spcBef>
            </a:pPr>
            <a:r>
              <a:rPr lang="en-US" dirty="0">
                <a:latin typeface="+mn-lt"/>
              </a:rPr>
              <a:t>The field supervisor re-assigns the household to an interviewer on the field team who speaks the respondent’s native language.</a:t>
            </a:r>
          </a:p>
          <a:p>
            <a:pPr>
              <a:spcBef>
                <a:spcPts val="1800"/>
              </a:spcBef>
            </a:pPr>
            <a:r>
              <a:rPr lang="en-US" dirty="0">
                <a:latin typeface="+mn-lt"/>
              </a:rPr>
              <a:t>The supervisor, original Interviewer A, and new Interviewer A all update their assignment sheets accordingly.</a:t>
            </a:r>
          </a:p>
        </p:txBody>
      </p:sp>
      <p:sp>
        <p:nvSpPr>
          <p:cNvPr id="5" name="Text Placeholder 4"/>
          <p:cNvSpPr>
            <a:spLocks noGrp="1"/>
          </p:cNvSpPr>
          <p:nvPr>
            <p:ph type="body" sz="quarter" idx="11"/>
          </p:nvPr>
        </p:nvSpPr>
        <p:spPr/>
        <p:txBody>
          <a:bodyPr/>
          <a:lstStyle/>
          <a:p>
            <a:r>
              <a:rPr lang="en-US" sz="2200" dirty="0">
                <a:latin typeface="+mn-lt"/>
              </a:rPr>
              <a:t>3. Assign interviews: Assign households (Native language)</a:t>
            </a:r>
          </a:p>
        </p:txBody>
      </p:sp>
      <p:pic>
        <p:nvPicPr>
          <p:cNvPr id="3" name="Picture 2"/>
          <p:cNvPicPr>
            <a:picLocks noChangeAspect="1"/>
          </p:cNvPicPr>
          <p:nvPr/>
        </p:nvPicPr>
        <p:blipFill>
          <a:blip r:embed="rId2"/>
          <a:stretch>
            <a:fillRect/>
          </a:stretch>
        </p:blipFill>
        <p:spPr>
          <a:xfrm>
            <a:off x="782573" y="2494762"/>
            <a:ext cx="7757498" cy="870738"/>
          </a:xfrm>
          <a:prstGeom prst="rect">
            <a:avLst/>
          </a:prstGeom>
        </p:spPr>
      </p:pic>
    </p:spTree>
    <p:extLst>
      <p:ext uri="{BB962C8B-B14F-4D97-AF65-F5344CB8AC3E}">
        <p14:creationId xmlns:p14="http://schemas.microsoft.com/office/powerpoint/2010/main" val="400772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Organizing &amp; supervising fieldwork</a:t>
            </a:r>
            <a:endParaRPr lang="en-US" sz="2800" b="0" cap="all" dirty="0">
              <a:solidFill>
                <a:srgbClr val="D37D28"/>
              </a:solidFill>
              <a:latin typeface="+mn-lt"/>
            </a:endParaRPr>
          </a:p>
        </p:txBody>
      </p:sp>
      <p:sp>
        <p:nvSpPr>
          <p:cNvPr id="4" name="Text Placeholder 3"/>
          <p:cNvSpPr>
            <a:spLocks noGrp="1"/>
          </p:cNvSpPr>
          <p:nvPr>
            <p:ph type="body" sz="quarter" idx="10"/>
          </p:nvPr>
        </p:nvSpPr>
        <p:spPr/>
        <p:txBody>
          <a:bodyPr/>
          <a:lstStyle/>
          <a:p>
            <a:pPr>
              <a:spcBef>
                <a:spcPts val="1800"/>
              </a:spcBef>
            </a:pPr>
            <a:endParaRPr lang="en-US" dirty="0"/>
          </a:p>
          <a:p>
            <a:pPr>
              <a:spcBef>
                <a:spcPts val="1800"/>
              </a:spcBef>
            </a:pPr>
            <a:endParaRPr lang="en-US" dirty="0"/>
          </a:p>
          <a:p>
            <a:pPr>
              <a:spcBef>
                <a:spcPts val="1800"/>
              </a:spcBef>
            </a:pPr>
            <a:r>
              <a:rPr lang="en-US" dirty="0">
                <a:latin typeface="+mn-lt"/>
              </a:rPr>
              <a:t>The field supervisor asks the field manager if any nearby field teams have an interviewer who speaks the language. </a:t>
            </a:r>
          </a:p>
          <a:p>
            <a:pPr>
              <a:spcBef>
                <a:spcPts val="1800"/>
              </a:spcBef>
            </a:pPr>
            <a:r>
              <a:rPr lang="en-US" dirty="0">
                <a:latin typeface="+mn-lt"/>
              </a:rPr>
              <a:t>Arrangements are made to bring that interviewer to the cluster to complete the interview. </a:t>
            </a:r>
          </a:p>
          <a:p>
            <a:pPr>
              <a:spcBef>
                <a:spcPts val="1800"/>
              </a:spcBef>
            </a:pPr>
            <a:r>
              <a:rPr lang="en-US" dirty="0">
                <a:latin typeface="+mn-lt"/>
              </a:rPr>
              <a:t>The interviewer from the other cluster accompanies Interviewer A to the household and uses Interviewer A’s tablet to complete the interview. </a:t>
            </a:r>
          </a:p>
          <a:p>
            <a:pPr>
              <a:spcBef>
                <a:spcPts val="1800"/>
              </a:spcBef>
            </a:pPr>
            <a:r>
              <a:rPr lang="en-US" dirty="0">
                <a:latin typeface="+mn-lt"/>
              </a:rPr>
              <a:t>Interviewer A tracks the interview on his or her interviewer’s assignment sheet.</a:t>
            </a:r>
          </a:p>
          <a:p>
            <a:endParaRPr lang="en-US" dirty="0"/>
          </a:p>
        </p:txBody>
      </p:sp>
      <p:sp>
        <p:nvSpPr>
          <p:cNvPr id="5" name="Text Placeholder 4"/>
          <p:cNvSpPr>
            <a:spLocks noGrp="1"/>
          </p:cNvSpPr>
          <p:nvPr>
            <p:ph type="body" sz="quarter" idx="11"/>
          </p:nvPr>
        </p:nvSpPr>
        <p:spPr/>
        <p:txBody>
          <a:bodyPr/>
          <a:lstStyle/>
          <a:p>
            <a:r>
              <a:rPr lang="en-US" sz="2200" dirty="0">
                <a:latin typeface="+mn-lt"/>
              </a:rPr>
              <a:t>3. Assign interviews: Assign households (Native language)</a:t>
            </a:r>
          </a:p>
        </p:txBody>
      </p:sp>
      <p:pic>
        <p:nvPicPr>
          <p:cNvPr id="3" name="Picture 2"/>
          <p:cNvPicPr>
            <a:picLocks noChangeAspect="1"/>
          </p:cNvPicPr>
          <p:nvPr/>
        </p:nvPicPr>
        <p:blipFill>
          <a:blip r:embed="rId3"/>
          <a:stretch>
            <a:fillRect/>
          </a:stretch>
        </p:blipFill>
        <p:spPr>
          <a:xfrm>
            <a:off x="713464" y="2438400"/>
            <a:ext cx="7609268" cy="742723"/>
          </a:xfrm>
          <a:prstGeom prst="rect">
            <a:avLst/>
          </a:prstGeom>
        </p:spPr>
      </p:pic>
    </p:spTree>
    <p:extLst>
      <p:ext uri="{BB962C8B-B14F-4D97-AF65-F5344CB8AC3E}">
        <p14:creationId xmlns:p14="http://schemas.microsoft.com/office/powerpoint/2010/main" val="1772126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Gill Sans MT" panose="020B0502020104020203" pitchFamily="34" charset="0"/>
              </a:rPr>
              <a:t>Introduction</a:t>
            </a:r>
            <a:endParaRPr lang="en-US" sz="3200" b="0" cap="all" dirty="0">
              <a:solidFill>
                <a:srgbClr val="D37D28"/>
              </a:solidFill>
              <a:latin typeface="Gill Sans MT" panose="020B0502020104020203" pitchFamily="34" charset="0"/>
            </a:endParaRPr>
          </a:p>
        </p:txBody>
      </p:sp>
      <p:sp>
        <p:nvSpPr>
          <p:cNvPr id="3" name="Content Placeholder 2"/>
          <p:cNvSpPr>
            <a:spLocks noGrp="1"/>
          </p:cNvSpPr>
          <p:nvPr>
            <p:ph type="body" sz="quarter" idx="10"/>
          </p:nvPr>
        </p:nvSpPr>
        <p:spPr>
          <a:xfrm>
            <a:off x="612775" y="2388786"/>
            <a:ext cx="4060825" cy="3745313"/>
          </a:xfrm>
        </p:spPr>
        <p:txBody>
          <a:bodyPr/>
          <a:lstStyle/>
          <a:p>
            <a:pPr marL="225425" indent="-225425">
              <a:lnSpc>
                <a:spcPts val="2400"/>
              </a:lnSpc>
              <a:spcBef>
                <a:spcPts val="1800"/>
              </a:spcBef>
            </a:pPr>
            <a:r>
              <a:rPr lang="en-GB" sz="2000" dirty="0">
                <a:latin typeface="Gill Sans MT" panose="020B0502020104020203" pitchFamily="34" charset="0"/>
              </a:rPr>
              <a:t>The Zone of Influence (ZOI) survey </a:t>
            </a:r>
            <a:r>
              <a:rPr lang="en-US" sz="2000" dirty="0">
                <a:latin typeface="Gill Sans MT" panose="020B0502020104020203" pitchFamily="34" charset="0"/>
              </a:rPr>
              <a:t>will be conducted in areas representative of households in the target population.</a:t>
            </a:r>
          </a:p>
          <a:p>
            <a:pPr marL="225425" indent="-225425">
              <a:lnSpc>
                <a:spcPts val="2400"/>
              </a:lnSpc>
              <a:spcBef>
                <a:spcPts val="1800"/>
              </a:spcBef>
            </a:pPr>
            <a:endParaRPr lang="en-US" sz="2000" dirty="0">
              <a:latin typeface="Gill Sans MT" panose="020B0502020104020203" pitchFamily="34" charset="0"/>
            </a:endParaRPr>
          </a:p>
        </p:txBody>
      </p:sp>
      <p:sp>
        <p:nvSpPr>
          <p:cNvPr id="4" name="Text Placeholder 3"/>
          <p:cNvSpPr>
            <a:spLocks noGrp="1"/>
          </p:cNvSpPr>
          <p:nvPr>
            <p:ph type="body" sz="quarter" idx="11"/>
          </p:nvPr>
        </p:nvSpPr>
        <p:spPr>
          <a:xfrm>
            <a:off x="516477" y="1785847"/>
            <a:ext cx="8153400" cy="452437"/>
          </a:xfrm>
        </p:spPr>
        <p:txBody>
          <a:bodyPr/>
          <a:lstStyle/>
          <a:p>
            <a:r>
              <a:rPr lang="en-US" sz="2200" dirty="0">
                <a:latin typeface="Gill Sans MT" panose="020B0502020104020203" pitchFamily="34" charset="0"/>
              </a:rPr>
              <a:t>Sample</a:t>
            </a:r>
          </a:p>
        </p:txBody>
      </p:sp>
      <p:sp>
        <p:nvSpPr>
          <p:cNvPr id="6" name="Content Placeholder 2"/>
          <p:cNvSpPr txBox="1">
            <a:spLocks/>
          </p:cNvSpPr>
          <p:nvPr/>
        </p:nvSpPr>
        <p:spPr>
          <a:xfrm>
            <a:off x="4613275" y="2376086"/>
            <a:ext cx="4060825" cy="3808813"/>
          </a:xfrm>
          <a:prstGeom prst="rect">
            <a:avLst/>
          </a:prstGeom>
        </p:spPr>
        <p:txBody>
          <a:bodyPr/>
          <a:lstStyle>
            <a:lvl1pPr marL="285750" marR="0"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lang="en-US" sz="1800" kern="1200" dirty="0" smtClean="0">
                <a:solidFill>
                  <a:schemeClr val="tx1"/>
                </a:solidFill>
                <a:latin typeface="Arial"/>
                <a:ea typeface="+mn-ea"/>
                <a:cs typeface="Arial"/>
              </a:defRPr>
            </a:lvl1pPr>
            <a:lvl2pPr marL="457200" indent="0" algn="l" defTabSz="457200" rtl="0" eaLnBrk="1" latinLnBrk="0" hangingPunct="1">
              <a:spcBef>
                <a:spcPct val="20000"/>
              </a:spcBef>
              <a:buFont typeface="Arial"/>
              <a:buNone/>
              <a:defRPr sz="2800" kern="1200">
                <a:solidFill>
                  <a:schemeClr val="tx1"/>
                </a:solidFill>
                <a:latin typeface="Arial" panose="020B0604020202020204" pitchFamily="34" charset="0"/>
                <a:ea typeface="+mn-ea"/>
                <a:cs typeface="Arial" panose="020B0604020202020204" pitchFamily="34" charset="0"/>
              </a:defRPr>
            </a:lvl2pPr>
            <a:lvl3pPr marL="914400" indent="0" algn="l" defTabSz="457200" rtl="0" eaLnBrk="1" latinLnBrk="0" hangingPunct="1">
              <a:spcBef>
                <a:spcPct val="20000"/>
              </a:spcBef>
              <a:buFont typeface="Arial"/>
              <a:buNone/>
              <a:defRPr sz="2400" kern="1200">
                <a:solidFill>
                  <a:schemeClr val="tx1"/>
                </a:solidFill>
                <a:latin typeface="Arial" panose="020B0604020202020204" pitchFamily="34" charset="0"/>
                <a:ea typeface="+mn-ea"/>
                <a:cs typeface="Arial" panose="020B0604020202020204" pitchFamily="34" charset="0"/>
              </a:defRPr>
            </a:lvl3pPr>
            <a:lvl4pPr marL="1371600" indent="0" algn="l" defTabSz="457200" rtl="0" eaLnBrk="1" latinLnBrk="0" hangingPunct="1">
              <a:spcBef>
                <a:spcPct val="20000"/>
              </a:spcBef>
              <a:buFont typeface="Arial"/>
              <a:buNone/>
              <a:defRPr sz="2000" kern="1200">
                <a:solidFill>
                  <a:schemeClr val="tx1"/>
                </a:solidFill>
                <a:latin typeface="Arial" panose="020B0604020202020204" pitchFamily="34" charset="0"/>
                <a:ea typeface="+mn-ea"/>
                <a:cs typeface="Arial" panose="020B0604020202020204" pitchFamily="34" charset="0"/>
              </a:defRPr>
            </a:lvl4pPr>
            <a:lvl5pPr marL="1828800" indent="0" algn="l" defTabSz="457200" rtl="0" eaLnBrk="1" latinLnBrk="0" hangingPunct="1">
              <a:spcBef>
                <a:spcPct val="20000"/>
              </a:spcBef>
              <a:buFont typeface="Arial"/>
              <a:buNone/>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5425" indent="-225425">
              <a:lnSpc>
                <a:spcPts val="2400"/>
              </a:lnSpc>
              <a:spcBef>
                <a:spcPts val="1800"/>
              </a:spcBef>
            </a:pPr>
            <a:r>
              <a:rPr lang="en-US" sz="2000" dirty="0">
                <a:latin typeface="Gill Sans MT" panose="020B0502020104020203" pitchFamily="34" charset="0"/>
              </a:rPr>
              <a:t>Household members can be related or unrelated, but they should: </a:t>
            </a:r>
          </a:p>
          <a:p>
            <a:pPr lvl="1">
              <a:lnSpc>
                <a:spcPct val="150000"/>
              </a:lnSpc>
            </a:pPr>
            <a:endParaRPr lang="en-US" dirty="0">
              <a:latin typeface="Gill Sans MT" panose="020B0502020104020203" pitchFamily="34" charset="0"/>
            </a:endParaRPr>
          </a:p>
          <a:p>
            <a:pPr marL="225425" indent="-225425">
              <a:lnSpc>
                <a:spcPts val="2400"/>
              </a:lnSpc>
              <a:spcBef>
                <a:spcPts val="1800"/>
              </a:spcBef>
            </a:pPr>
            <a:endParaRPr lang="en-US" dirty="0">
              <a:latin typeface="Gill Sans MT" panose="020B0502020104020203" pitchFamily="34" charset="0"/>
            </a:endParaRPr>
          </a:p>
        </p:txBody>
      </p:sp>
      <p:sp>
        <p:nvSpPr>
          <p:cNvPr id="7" name="Rectangle 6"/>
          <p:cNvSpPr/>
          <p:nvPr/>
        </p:nvSpPr>
        <p:spPr>
          <a:xfrm>
            <a:off x="876300" y="3877564"/>
            <a:ext cx="3543300" cy="2652400"/>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t"/>
          <a:lstStyle/>
          <a:p>
            <a:pPr>
              <a:lnSpc>
                <a:spcPts val="2400"/>
              </a:lnSpc>
              <a:spcBef>
                <a:spcPts val="1800"/>
              </a:spcBef>
            </a:pPr>
            <a:r>
              <a:rPr lang="en-GB" dirty="0">
                <a:latin typeface="Gill Sans MT" panose="020B0502020104020203" pitchFamily="34" charset="0"/>
              </a:rPr>
              <a:t>Target population: </a:t>
            </a:r>
            <a:r>
              <a:rPr lang="en-US" dirty="0">
                <a:latin typeface="Gill Sans MT" panose="020B0502020104020203" pitchFamily="34" charset="0"/>
              </a:rPr>
              <a:t>women and children vulnerable to poverty, hunger, and undernutrition.</a:t>
            </a:r>
            <a:endParaRPr lang="en-GB" dirty="0">
              <a:latin typeface="Gill Sans MT" panose="020B0502020104020203" pitchFamily="34" charset="0"/>
            </a:endParaRPr>
          </a:p>
          <a:p>
            <a:pPr>
              <a:lnSpc>
                <a:spcPts val="2400"/>
              </a:lnSpc>
              <a:spcBef>
                <a:spcPts val="1800"/>
              </a:spcBef>
            </a:pPr>
            <a:r>
              <a:rPr lang="en-GB" dirty="0">
                <a:latin typeface="Gill Sans MT" panose="020B0502020104020203" pitchFamily="34" charset="0"/>
              </a:rPr>
              <a:t>Household: adults and children who live together in the same dwelling.</a:t>
            </a:r>
            <a:endParaRPr lang="en-US" dirty="0">
              <a:latin typeface="Gill Sans MT" panose="020B0502020104020203" pitchFamily="34" charset="0"/>
            </a:endParaRPr>
          </a:p>
        </p:txBody>
      </p:sp>
      <p:sp>
        <p:nvSpPr>
          <p:cNvPr id="8" name="Rectangle 7"/>
          <p:cNvSpPr/>
          <p:nvPr/>
        </p:nvSpPr>
        <p:spPr>
          <a:xfrm>
            <a:off x="4749800" y="3877563"/>
            <a:ext cx="3543300" cy="2652401"/>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t"/>
          <a:lstStyle/>
          <a:p>
            <a:pPr marL="285750" indent="-285750">
              <a:lnSpc>
                <a:spcPts val="2400"/>
              </a:lnSpc>
              <a:spcBef>
                <a:spcPts val="1800"/>
              </a:spcBef>
              <a:buFont typeface="Arial" panose="020B0604020202020204" pitchFamily="34" charset="0"/>
              <a:buChar char="•"/>
            </a:pPr>
            <a:r>
              <a:rPr lang="en-US" dirty="0">
                <a:latin typeface="Gill Sans MT" panose="020B0502020104020203" pitchFamily="34" charset="0"/>
              </a:rPr>
              <a:t>Acknowledge the same person as lead decisionmakers for the household;</a:t>
            </a:r>
          </a:p>
          <a:p>
            <a:pPr marL="285750" indent="-285750">
              <a:lnSpc>
                <a:spcPts val="2400"/>
              </a:lnSpc>
              <a:spcBef>
                <a:spcPts val="1800"/>
              </a:spcBef>
              <a:buFont typeface="Arial" panose="020B0604020202020204" pitchFamily="34" charset="0"/>
              <a:buChar char="•"/>
            </a:pPr>
            <a:r>
              <a:rPr lang="en-US" dirty="0">
                <a:latin typeface="Gill Sans MT" panose="020B0502020104020203" pitchFamily="34" charset="0"/>
              </a:rPr>
              <a:t>Share the same housekeeping and cooking arrangements; and</a:t>
            </a:r>
          </a:p>
          <a:p>
            <a:pPr marL="285750" indent="-285750">
              <a:lnSpc>
                <a:spcPts val="2400"/>
              </a:lnSpc>
              <a:spcBef>
                <a:spcPts val="1800"/>
              </a:spcBef>
              <a:buFont typeface="Arial" panose="020B0604020202020204" pitchFamily="34" charset="0"/>
              <a:buChar char="•"/>
            </a:pPr>
            <a:r>
              <a:rPr lang="en-US" dirty="0">
                <a:latin typeface="Gill Sans MT" panose="020B0502020104020203" pitchFamily="34" charset="0"/>
              </a:rPr>
              <a:t>Share the same contiguous roof.</a:t>
            </a:r>
          </a:p>
        </p:txBody>
      </p:sp>
    </p:spTree>
    <p:extLst>
      <p:ext uri="{BB962C8B-B14F-4D97-AF65-F5344CB8AC3E}">
        <p14:creationId xmlns:p14="http://schemas.microsoft.com/office/powerpoint/2010/main" val="36442708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Organizing &amp; supervising fieldwork</a:t>
            </a:r>
            <a:endParaRPr lang="en-US" sz="2800" b="0" cap="all" dirty="0">
              <a:solidFill>
                <a:srgbClr val="D37D28"/>
              </a:solidFill>
              <a:latin typeface="+mn-lt"/>
            </a:endParaRPr>
          </a:p>
        </p:txBody>
      </p:sp>
      <p:sp>
        <p:nvSpPr>
          <p:cNvPr id="4" name="Text Placeholder 3"/>
          <p:cNvSpPr>
            <a:spLocks noGrp="1"/>
          </p:cNvSpPr>
          <p:nvPr>
            <p:ph type="body" sz="quarter" idx="10"/>
          </p:nvPr>
        </p:nvSpPr>
        <p:spPr>
          <a:xfrm>
            <a:off x="587375" y="2223687"/>
            <a:ext cx="8101013" cy="3291840"/>
          </a:xfrm>
        </p:spPr>
        <p:txBody>
          <a:bodyPr/>
          <a:lstStyle/>
          <a:p>
            <a:pPr>
              <a:spcBef>
                <a:spcPts val="1800"/>
              </a:spcBef>
            </a:pPr>
            <a:endParaRPr lang="en-US" dirty="0"/>
          </a:p>
          <a:p>
            <a:pPr>
              <a:spcBef>
                <a:spcPts val="1800"/>
              </a:spcBef>
            </a:pPr>
            <a:endParaRPr lang="en-US" dirty="0"/>
          </a:p>
          <a:p>
            <a:pPr>
              <a:spcBef>
                <a:spcPts val="1800"/>
              </a:spcBef>
            </a:pPr>
            <a:r>
              <a:rPr lang="en-US" dirty="0">
                <a:latin typeface="+mn-lt"/>
              </a:rPr>
              <a:t>The field supervisor asks the field manager to arrange for an interpreter.</a:t>
            </a:r>
          </a:p>
          <a:p>
            <a:pPr>
              <a:spcBef>
                <a:spcPts val="1800"/>
              </a:spcBef>
            </a:pPr>
            <a:r>
              <a:rPr lang="en-US" dirty="0">
                <a:latin typeface="+mn-lt"/>
              </a:rPr>
              <a:t>Interviewer A returns to the household with the interpreter. </a:t>
            </a:r>
          </a:p>
          <a:p>
            <a:pPr>
              <a:spcBef>
                <a:spcPts val="1800"/>
              </a:spcBef>
            </a:pPr>
            <a:r>
              <a:rPr lang="en-US" dirty="0">
                <a:latin typeface="+mn-lt"/>
              </a:rPr>
              <a:t>The interpreter reads the survey questions and tells Interviewer A the respondent’s responses, which Interviewer A records in his or her tablet. </a:t>
            </a:r>
          </a:p>
          <a:p>
            <a:pPr>
              <a:spcBef>
                <a:spcPts val="1800"/>
              </a:spcBef>
            </a:pPr>
            <a:r>
              <a:rPr lang="en-US" dirty="0">
                <a:latin typeface="+mn-lt"/>
              </a:rPr>
              <a:t>If the questionnaire is not in the respondent’s native language, the interpreter translates both the questions and responses. </a:t>
            </a:r>
          </a:p>
          <a:p>
            <a:pPr>
              <a:spcBef>
                <a:spcPts val="1800"/>
              </a:spcBef>
            </a:pPr>
            <a:r>
              <a:rPr lang="en-US" dirty="0">
                <a:latin typeface="+mn-lt"/>
              </a:rPr>
              <a:t>Interviewer A notes the use of an interpreter in a comment at the end of the household form on the tablet. </a:t>
            </a:r>
          </a:p>
        </p:txBody>
      </p:sp>
      <p:sp>
        <p:nvSpPr>
          <p:cNvPr id="5" name="Text Placeholder 4"/>
          <p:cNvSpPr>
            <a:spLocks noGrp="1"/>
          </p:cNvSpPr>
          <p:nvPr>
            <p:ph type="body" sz="quarter" idx="11"/>
          </p:nvPr>
        </p:nvSpPr>
        <p:spPr/>
        <p:txBody>
          <a:bodyPr/>
          <a:lstStyle/>
          <a:p>
            <a:r>
              <a:rPr lang="en-US" sz="2200" dirty="0">
                <a:latin typeface="+mn-lt"/>
              </a:rPr>
              <a:t>3. Assign interviews: Assign households (Native language)</a:t>
            </a:r>
          </a:p>
        </p:txBody>
      </p:sp>
      <p:pic>
        <p:nvPicPr>
          <p:cNvPr id="3" name="Picture 2"/>
          <p:cNvPicPr>
            <a:picLocks noChangeAspect="1"/>
          </p:cNvPicPr>
          <p:nvPr/>
        </p:nvPicPr>
        <p:blipFill>
          <a:blip r:embed="rId2"/>
          <a:stretch>
            <a:fillRect/>
          </a:stretch>
        </p:blipFill>
        <p:spPr>
          <a:xfrm>
            <a:off x="731226" y="2362680"/>
            <a:ext cx="7856665" cy="736120"/>
          </a:xfrm>
          <a:prstGeom prst="rect">
            <a:avLst/>
          </a:prstGeom>
        </p:spPr>
      </p:pic>
    </p:spTree>
    <p:extLst>
      <p:ext uri="{BB962C8B-B14F-4D97-AF65-F5344CB8AC3E}">
        <p14:creationId xmlns:p14="http://schemas.microsoft.com/office/powerpoint/2010/main" val="40840301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Organizing &amp; supervising fieldwork</a:t>
            </a:r>
            <a:endParaRPr lang="en-US" sz="2800" b="0" cap="all" dirty="0">
              <a:solidFill>
                <a:srgbClr val="D37D28"/>
              </a:solidFill>
              <a:latin typeface="+mn-lt"/>
            </a:endParaRPr>
          </a:p>
        </p:txBody>
      </p:sp>
      <p:sp>
        <p:nvSpPr>
          <p:cNvPr id="4" name="Text Placeholder 3"/>
          <p:cNvSpPr>
            <a:spLocks noGrp="1"/>
          </p:cNvSpPr>
          <p:nvPr>
            <p:ph type="body" sz="quarter" idx="10"/>
          </p:nvPr>
        </p:nvSpPr>
        <p:spPr/>
        <p:txBody>
          <a:bodyPr/>
          <a:lstStyle/>
          <a:p>
            <a:pPr>
              <a:lnSpc>
                <a:spcPts val="2400"/>
              </a:lnSpc>
              <a:spcBef>
                <a:spcPts val="1800"/>
              </a:spcBef>
            </a:pPr>
            <a:r>
              <a:rPr lang="en-GB" dirty="0">
                <a:latin typeface="+mn-lt"/>
              </a:rPr>
              <a:t>The interviewer first confirms that the 2</a:t>
            </a:r>
            <a:r>
              <a:rPr lang="en-GB" baseline="30000" dirty="0">
                <a:latin typeface="+mn-lt"/>
              </a:rPr>
              <a:t>nd</a:t>
            </a:r>
            <a:r>
              <a:rPr lang="en-GB" dirty="0">
                <a:latin typeface="+mn-lt"/>
              </a:rPr>
              <a:t> household:</a:t>
            </a:r>
          </a:p>
          <a:p>
            <a:pPr marL="800100" lvl="1" indent="-342900">
              <a:lnSpc>
                <a:spcPts val="2400"/>
              </a:lnSpc>
              <a:spcBef>
                <a:spcPts val="1200"/>
              </a:spcBef>
              <a:buFont typeface="+mj-lt"/>
              <a:buAutoNum type="arabicPeriod"/>
            </a:pPr>
            <a:r>
              <a:rPr lang="en-GB" sz="1600" dirty="0">
                <a:latin typeface="+mn-lt"/>
                <a:cs typeface="Arial"/>
              </a:rPr>
              <a:t>Resides under the same roof as the selected household</a:t>
            </a:r>
          </a:p>
          <a:p>
            <a:pPr marL="800100" lvl="1" indent="-342900">
              <a:lnSpc>
                <a:spcPts val="2400"/>
              </a:lnSpc>
              <a:spcBef>
                <a:spcPts val="1200"/>
              </a:spcBef>
              <a:buFont typeface="+mj-lt"/>
              <a:buAutoNum type="arabicPeriod"/>
            </a:pPr>
            <a:r>
              <a:rPr lang="en-GB" sz="1600" dirty="0">
                <a:latin typeface="+mn-lt"/>
                <a:cs typeface="Arial"/>
              </a:rPr>
              <a:t>Does not share cooking or housekeeping arrangements with selected household</a:t>
            </a:r>
          </a:p>
          <a:p>
            <a:pPr marL="800100" lvl="1" indent="-342900">
              <a:lnSpc>
                <a:spcPts val="2400"/>
              </a:lnSpc>
              <a:spcBef>
                <a:spcPts val="1200"/>
              </a:spcBef>
              <a:buFont typeface="+mj-lt"/>
              <a:buAutoNum type="arabicPeriod"/>
            </a:pPr>
            <a:r>
              <a:rPr lang="en-GB" sz="1600" dirty="0">
                <a:latin typeface="+mn-lt"/>
                <a:cs typeface="Arial"/>
              </a:rPr>
              <a:t>Recognizes a different lead household </a:t>
            </a:r>
            <a:r>
              <a:rPr lang="en-GB" sz="1600" dirty="0" err="1">
                <a:latin typeface="+mn-lt"/>
                <a:cs typeface="Arial"/>
              </a:rPr>
              <a:t>decisionmaker</a:t>
            </a:r>
            <a:endParaRPr lang="en-GB" sz="1600" dirty="0">
              <a:latin typeface="+mn-lt"/>
              <a:cs typeface="Arial"/>
            </a:endParaRPr>
          </a:p>
          <a:p>
            <a:pPr>
              <a:lnSpc>
                <a:spcPts val="2400"/>
              </a:lnSpc>
              <a:spcBef>
                <a:spcPts val="1800"/>
              </a:spcBef>
            </a:pPr>
            <a:r>
              <a:rPr lang="en-GB" dirty="0">
                <a:latin typeface="+mn-lt"/>
              </a:rPr>
              <a:t>The field supervisor then confirms the 2</a:t>
            </a:r>
            <a:r>
              <a:rPr lang="en-GB" baseline="30000" dirty="0">
                <a:latin typeface="+mn-lt"/>
              </a:rPr>
              <a:t>nd</a:t>
            </a:r>
            <a:r>
              <a:rPr lang="en-GB" dirty="0">
                <a:latin typeface="+mn-lt"/>
              </a:rPr>
              <a:t> household was not identified during listing.</a:t>
            </a:r>
          </a:p>
          <a:p>
            <a:pPr marL="742950" lvl="1" indent="-285750">
              <a:lnSpc>
                <a:spcPts val="2400"/>
              </a:lnSpc>
              <a:spcBef>
                <a:spcPts val="1200"/>
              </a:spcBef>
              <a:buFont typeface="Arial" panose="020B0604020202020204" pitchFamily="34" charset="0"/>
              <a:buChar char="−"/>
            </a:pPr>
            <a:r>
              <a:rPr lang="en-GB" sz="1600" dirty="0">
                <a:latin typeface="+mn-lt"/>
                <a:cs typeface="Arial"/>
              </a:rPr>
              <a:t>If it was identified, the interviewer will only interview the selected household.</a:t>
            </a:r>
          </a:p>
          <a:p>
            <a:pPr marL="742950" lvl="1" indent="-285750">
              <a:lnSpc>
                <a:spcPts val="2400"/>
              </a:lnSpc>
              <a:spcBef>
                <a:spcPts val="1200"/>
              </a:spcBef>
              <a:buFont typeface="Arial" panose="020B0604020202020204" pitchFamily="34" charset="0"/>
              <a:buChar char="−"/>
            </a:pPr>
            <a:r>
              <a:rPr lang="en-GB" sz="1600" dirty="0">
                <a:latin typeface="+mn-lt"/>
                <a:cs typeface="Arial"/>
              </a:rPr>
              <a:t>If it was not identified, the interviewer will interview both households</a:t>
            </a:r>
            <a:r>
              <a:rPr lang="en-GB" sz="1400" dirty="0">
                <a:latin typeface="+mn-lt"/>
                <a:cs typeface="Arial"/>
              </a:rPr>
              <a:t>.</a:t>
            </a:r>
            <a:endParaRPr lang="en-US" sz="1400" dirty="0">
              <a:latin typeface="+mn-lt"/>
              <a:cs typeface="Arial"/>
            </a:endParaRPr>
          </a:p>
          <a:p>
            <a:endParaRPr lang="en-US" dirty="0"/>
          </a:p>
        </p:txBody>
      </p:sp>
      <p:sp>
        <p:nvSpPr>
          <p:cNvPr id="5" name="Text Placeholder 4"/>
          <p:cNvSpPr>
            <a:spLocks noGrp="1"/>
          </p:cNvSpPr>
          <p:nvPr>
            <p:ph type="body" sz="quarter" idx="11"/>
          </p:nvPr>
        </p:nvSpPr>
        <p:spPr/>
        <p:txBody>
          <a:bodyPr/>
          <a:lstStyle/>
          <a:p>
            <a:r>
              <a:rPr lang="en-US" sz="2200" dirty="0">
                <a:latin typeface="+mn-lt"/>
              </a:rPr>
              <a:t>3. Assign interviews: Assign households (Hidden households)</a:t>
            </a:r>
          </a:p>
        </p:txBody>
      </p:sp>
    </p:spTree>
    <p:extLst>
      <p:ext uri="{BB962C8B-B14F-4D97-AF65-F5344CB8AC3E}">
        <p14:creationId xmlns:p14="http://schemas.microsoft.com/office/powerpoint/2010/main" val="21553634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Organizing &amp; supervising fieldwork</a:t>
            </a:r>
            <a:endParaRPr lang="en-US" sz="2000" b="0" i="1" cap="all" dirty="0">
              <a:solidFill>
                <a:srgbClr val="D37D28"/>
              </a:solidFill>
              <a:latin typeface="+mn-lt"/>
            </a:endParaRPr>
          </a:p>
        </p:txBody>
      </p:sp>
      <p:sp>
        <p:nvSpPr>
          <p:cNvPr id="4" name="Text Placeholder 3"/>
          <p:cNvSpPr>
            <a:spLocks noGrp="1"/>
          </p:cNvSpPr>
          <p:nvPr>
            <p:ph type="body" sz="quarter" idx="10"/>
          </p:nvPr>
        </p:nvSpPr>
        <p:spPr/>
        <p:txBody>
          <a:bodyPr/>
          <a:lstStyle/>
          <a:p>
            <a:pPr>
              <a:lnSpc>
                <a:spcPts val="2400"/>
              </a:lnSpc>
              <a:spcBef>
                <a:spcPts val="1800"/>
              </a:spcBef>
            </a:pPr>
            <a:r>
              <a:rPr lang="en-GB" dirty="0">
                <a:latin typeface="+mn-lt"/>
              </a:rPr>
              <a:t>For hidden households, create a household entry in the tablet sample file:</a:t>
            </a:r>
          </a:p>
          <a:p>
            <a:pPr marL="800100" lvl="1" indent="-342900">
              <a:lnSpc>
                <a:spcPts val="2400"/>
              </a:lnSpc>
              <a:spcBef>
                <a:spcPts val="1200"/>
              </a:spcBef>
              <a:buFont typeface="+mj-lt"/>
              <a:buAutoNum type="arabicPeriod"/>
            </a:pPr>
            <a:r>
              <a:rPr lang="en-GB" sz="1600" dirty="0">
                <a:latin typeface="+mn-lt"/>
                <a:cs typeface="Arial"/>
              </a:rPr>
              <a:t>Select “10. Hidden households” from the tablet supervisor menu.</a:t>
            </a:r>
          </a:p>
          <a:p>
            <a:pPr marL="800100" lvl="1" indent="-342900">
              <a:lnSpc>
                <a:spcPts val="2400"/>
              </a:lnSpc>
              <a:spcBef>
                <a:spcPts val="1200"/>
              </a:spcBef>
              <a:buFont typeface="+mj-lt"/>
              <a:buAutoNum type="arabicPeriod"/>
            </a:pPr>
            <a:r>
              <a:rPr lang="en-GB" sz="1600" dirty="0">
                <a:latin typeface="+mn-lt"/>
                <a:cs typeface="Arial"/>
              </a:rPr>
              <a:t>Select “1. Add hidden household.”</a:t>
            </a:r>
          </a:p>
          <a:p>
            <a:pPr marL="800100" lvl="1" indent="-342900">
              <a:lnSpc>
                <a:spcPts val="2400"/>
              </a:lnSpc>
              <a:spcBef>
                <a:spcPts val="1200"/>
              </a:spcBef>
              <a:buFont typeface="+mj-lt"/>
              <a:buAutoNum type="arabicPeriod"/>
            </a:pPr>
            <a:r>
              <a:rPr lang="en-GB" sz="1600" dirty="0">
                <a:latin typeface="+mn-lt"/>
                <a:cs typeface="Arial"/>
              </a:rPr>
              <a:t>Select a household number from the available list.</a:t>
            </a:r>
          </a:p>
          <a:p>
            <a:pPr marL="800100" lvl="1" indent="-342900">
              <a:lnSpc>
                <a:spcPts val="2400"/>
              </a:lnSpc>
              <a:spcBef>
                <a:spcPts val="1200"/>
              </a:spcBef>
              <a:buFont typeface="+mj-lt"/>
              <a:buAutoNum type="arabicPeriod"/>
            </a:pPr>
            <a:r>
              <a:rPr lang="en-GB" sz="1600" dirty="0">
                <a:latin typeface="+mn-lt"/>
                <a:cs typeface="Arial"/>
              </a:rPr>
              <a:t>Enter the household address and name of household head.</a:t>
            </a:r>
          </a:p>
          <a:p>
            <a:pPr marL="800100" lvl="1" indent="-342900">
              <a:lnSpc>
                <a:spcPts val="2400"/>
              </a:lnSpc>
              <a:spcBef>
                <a:spcPts val="1200"/>
              </a:spcBef>
              <a:buFont typeface="+mj-lt"/>
              <a:buAutoNum type="arabicPeriod"/>
            </a:pPr>
            <a:r>
              <a:rPr lang="en-GB" sz="1600" dirty="0">
                <a:latin typeface="+mn-lt"/>
                <a:cs typeface="Arial"/>
              </a:rPr>
              <a:t>Select “Yes” to confirm the addition of the hidden household.</a:t>
            </a:r>
          </a:p>
          <a:p>
            <a:pPr>
              <a:lnSpc>
                <a:spcPts val="2400"/>
              </a:lnSpc>
              <a:spcBef>
                <a:spcPts val="1800"/>
              </a:spcBef>
            </a:pPr>
            <a:r>
              <a:rPr lang="en-GB" dirty="0">
                <a:latin typeface="+mn-lt"/>
              </a:rPr>
              <a:t>Assign the household to an interviewer.</a:t>
            </a:r>
          </a:p>
          <a:p>
            <a:pPr>
              <a:lnSpc>
                <a:spcPts val="2400"/>
              </a:lnSpc>
              <a:spcBef>
                <a:spcPts val="1800"/>
              </a:spcBef>
            </a:pPr>
            <a:r>
              <a:rPr lang="en-GB" dirty="0">
                <a:latin typeface="+mn-lt"/>
              </a:rPr>
              <a:t>Send the assignment to the interviewer.</a:t>
            </a:r>
            <a:endParaRPr lang="en-US" sz="2200" dirty="0">
              <a:latin typeface="+mn-lt"/>
            </a:endParaRPr>
          </a:p>
          <a:p>
            <a:endParaRPr lang="en-US" dirty="0"/>
          </a:p>
        </p:txBody>
      </p:sp>
      <p:sp>
        <p:nvSpPr>
          <p:cNvPr id="5" name="Text Placeholder 4"/>
          <p:cNvSpPr>
            <a:spLocks noGrp="1"/>
          </p:cNvSpPr>
          <p:nvPr>
            <p:ph type="body" sz="quarter" idx="11"/>
          </p:nvPr>
        </p:nvSpPr>
        <p:spPr/>
        <p:txBody>
          <a:bodyPr/>
          <a:lstStyle/>
          <a:p>
            <a:r>
              <a:rPr lang="en-US" sz="2200" dirty="0">
                <a:latin typeface="+mn-lt"/>
              </a:rPr>
              <a:t>3. Assign interviews: Assign households (Hidden households)</a:t>
            </a:r>
          </a:p>
        </p:txBody>
      </p:sp>
    </p:spTree>
    <p:extLst>
      <p:ext uri="{BB962C8B-B14F-4D97-AF65-F5344CB8AC3E}">
        <p14:creationId xmlns:p14="http://schemas.microsoft.com/office/powerpoint/2010/main" val="12247236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Organizing &amp; supervising fieldwork</a:t>
            </a:r>
            <a:endParaRPr lang="en-US" sz="2000" b="0" i="1" cap="all" dirty="0">
              <a:solidFill>
                <a:srgbClr val="D37D28"/>
              </a:solidFill>
              <a:latin typeface="+mn-lt"/>
            </a:endParaRPr>
          </a:p>
        </p:txBody>
      </p:sp>
      <p:sp>
        <p:nvSpPr>
          <p:cNvPr id="4" name="Text Placeholder 3"/>
          <p:cNvSpPr>
            <a:spLocks noGrp="1"/>
          </p:cNvSpPr>
          <p:nvPr>
            <p:ph type="body" sz="quarter" idx="10"/>
          </p:nvPr>
        </p:nvSpPr>
        <p:spPr/>
        <p:txBody>
          <a:bodyPr/>
          <a:lstStyle/>
          <a:p>
            <a:pPr>
              <a:lnSpc>
                <a:spcPts val="2400"/>
              </a:lnSpc>
              <a:spcBef>
                <a:spcPts val="1800"/>
              </a:spcBef>
            </a:pPr>
            <a:r>
              <a:rPr lang="en-GB" dirty="0">
                <a:latin typeface="+mn-lt"/>
              </a:rPr>
              <a:t>Add the hidden household to the supervisor’s assignment sheet.</a:t>
            </a:r>
          </a:p>
          <a:p>
            <a:pPr>
              <a:lnSpc>
                <a:spcPts val="2400"/>
              </a:lnSpc>
              <a:spcBef>
                <a:spcPts val="1800"/>
              </a:spcBef>
            </a:pPr>
            <a:r>
              <a:rPr lang="en-GB" dirty="0">
                <a:latin typeface="+mn-lt"/>
              </a:rPr>
              <a:t>Ensure Interviewer A adds the hidden household to his or her interviewer’s assignment sheet.</a:t>
            </a:r>
          </a:p>
          <a:p>
            <a:pPr>
              <a:lnSpc>
                <a:spcPts val="2400"/>
              </a:lnSpc>
              <a:spcBef>
                <a:spcPts val="1800"/>
              </a:spcBef>
            </a:pPr>
            <a:r>
              <a:rPr lang="en-GB" dirty="0">
                <a:latin typeface="+mn-lt"/>
              </a:rPr>
              <a:t>Send the interviewer team back to interview the hidden household. </a:t>
            </a:r>
          </a:p>
          <a:p>
            <a:pPr>
              <a:lnSpc>
                <a:spcPts val="2400"/>
              </a:lnSpc>
              <a:spcBef>
                <a:spcPts val="1800"/>
              </a:spcBef>
            </a:pPr>
            <a:r>
              <a:rPr lang="en-GB" dirty="0">
                <a:latin typeface="+mn-lt"/>
              </a:rPr>
              <a:t>Inform the field manager of the hidden household; the field manager should also notify the sampling statistician.</a:t>
            </a:r>
          </a:p>
          <a:p>
            <a:endParaRPr lang="en-US" dirty="0"/>
          </a:p>
        </p:txBody>
      </p:sp>
      <p:sp>
        <p:nvSpPr>
          <p:cNvPr id="5" name="Text Placeholder 4"/>
          <p:cNvSpPr>
            <a:spLocks noGrp="1"/>
          </p:cNvSpPr>
          <p:nvPr>
            <p:ph type="body" sz="quarter" idx="11"/>
          </p:nvPr>
        </p:nvSpPr>
        <p:spPr/>
        <p:txBody>
          <a:bodyPr/>
          <a:lstStyle/>
          <a:p>
            <a:r>
              <a:rPr lang="en-US" sz="2200" dirty="0">
                <a:latin typeface="+mn-lt"/>
              </a:rPr>
              <a:t>3. Assign interviews: Assign households (Hidden households)</a:t>
            </a:r>
          </a:p>
        </p:txBody>
      </p:sp>
    </p:spTree>
    <p:extLst>
      <p:ext uri="{BB962C8B-B14F-4D97-AF65-F5344CB8AC3E}">
        <p14:creationId xmlns:p14="http://schemas.microsoft.com/office/powerpoint/2010/main" val="1781116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Organizing &amp; supervising fieldwork</a:t>
            </a:r>
            <a:endParaRPr lang="en-US" sz="2800" b="0" cap="all" dirty="0">
              <a:solidFill>
                <a:srgbClr val="D37D28"/>
              </a:solidFill>
              <a:latin typeface="+mn-lt"/>
            </a:endParaRPr>
          </a:p>
        </p:txBody>
      </p:sp>
      <p:sp>
        <p:nvSpPr>
          <p:cNvPr id="4" name="Text Placeholder 3"/>
          <p:cNvSpPr>
            <a:spLocks noGrp="1"/>
          </p:cNvSpPr>
          <p:nvPr>
            <p:ph type="body" sz="quarter" idx="10"/>
          </p:nvPr>
        </p:nvSpPr>
        <p:spPr/>
        <p:txBody>
          <a:bodyPr/>
          <a:lstStyle/>
          <a:p>
            <a:pPr>
              <a:spcBef>
                <a:spcPts val="1200"/>
              </a:spcBef>
            </a:pPr>
            <a:r>
              <a:rPr lang="en-US" dirty="0">
                <a:latin typeface="+mn-lt"/>
              </a:rPr>
              <a:t>To help ensure that survey data are representative of the target population, data should be collected from all eligible household members in all selected households. </a:t>
            </a:r>
          </a:p>
          <a:p>
            <a:pPr>
              <a:spcBef>
                <a:spcPts val="1200"/>
              </a:spcBef>
            </a:pPr>
            <a:r>
              <a:rPr lang="en-US" dirty="0">
                <a:latin typeface="+mn-lt"/>
              </a:rPr>
              <a:t>A high non-response rate introduces bias to the survey findings. </a:t>
            </a:r>
          </a:p>
          <a:p>
            <a:pPr>
              <a:spcBef>
                <a:spcPts val="1200"/>
              </a:spcBef>
            </a:pPr>
            <a:r>
              <a:rPr lang="en-US" dirty="0">
                <a:latin typeface="+mn-lt"/>
              </a:rPr>
              <a:t>Emphasize to interviewers the importance of a high response rate. </a:t>
            </a:r>
          </a:p>
          <a:p>
            <a:pPr>
              <a:spcBef>
                <a:spcPts val="1200"/>
              </a:spcBef>
            </a:pPr>
            <a:r>
              <a:rPr lang="en-US" dirty="0">
                <a:latin typeface="+mn-lt"/>
              </a:rPr>
              <a:t>Interviewers may need to return to a household up to 3 times.</a:t>
            </a:r>
          </a:p>
          <a:p>
            <a:pPr marL="742950" lvl="1" indent="-285750">
              <a:spcBef>
                <a:spcPts val="600"/>
              </a:spcBef>
              <a:buFont typeface="Arial" panose="020B0604020202020204" pitchFamily="34" charset="0"/>
              <a:buChar char="•"/>
            </a:pPr>
            <a:r>
              <a:rPr lang="en-US" sz="1600" dirty="0">
                <a:latin typeface="+mn-lt"/>
              </a:rPr>
              <a:t>Interviewers should visit when household members are available, not necessarily when it is convenient for them.</a:t>
            </a:r>
          </a:p>
          <a:p>
            <a:pPr marL="742950" lvl="1" indent="-285750">
              <a:spcBef>
                <a:spcPts val="600"/>
              </a:spcBef>
              <a:buFont typeface="Arial" panose="020B0604020202020204" pitchFamily="34" charset="0"/>
              <a:buChar char="•"/>
            </a:pPr>
            <a:r>
              <a:rPr lang="en-US" sz="1600" dirty="0">
                <a:latin typeface="+mn-lt"/>
              </a:rPr>
              <a:t>Visits may be at mealtimes, early morning, evening, or on the weekend. </a:t>
            </a:r>
          </a:p>
          <a:p>
            <a:pPr marL="742950" lvl="1" indent="-285750">
              <a:spcBef>
                <a:spcPts val="600"/>
              </a:spcBef>
              <a:buFont typeface="Arial" panose="020B0604020202020204" pitchFamily="34" charset="0"/>
              <a:buChar char="•"/>
            </a:pPr>
            <a:r>
              <a:rPr lang="en-US" sz="1600" dirty="0">
                <a:latin typeface="+mn-lt"/>
              </a:rPr>
              <a:t>Do not visit 3 times on the same day, unless household member(s) are certain to return that same day.</a:t>
            </a:r>
          </a:p>
        </p:txBody>
      </p:sp>
      <p:sp>
        <p:nvSpPr>
          <p:cNvPr id="5" name="Text Placeholder 4"/>
          <p:cNvSpPr>
            <a:spLocks noGrp="1"/>
          </p:cNvSpPr>
          <p:nvPr>
            <p:ph type="body" sz="quarter" idx="11"/>
          </p:nvPr>
        </p:nvSpPr>
        <p:spPr/>
        <p:txBody>
          <a:bodyPr/>
          <a:lstStyle/>
          <a:p>
            <a:r>
              <a:rPr lang="en-US" sz="2200" dirty="0">
                <a:latin typeface="+mn-lt"/>
              </a:rPr>
              <a:t>4. Reduce non-response</a:t>
            </a:r>
          </a:p>
        </p:txBody>
      </p:sp>
    </p:spTree>
    <p:extLst>
      <p:ext uri="{BB962C8B-B14F-4D97-AF65-F5344CB8AC3E}">
        <p14:creationId xmlns:p14="http://schemas.microsoft.com/office/powerpoint/2010/main" val="4951724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Organizing &amp; supervising fieldwork</a:t>
            </a:r>
            <a:endParaRPr lang="en-US" sz="2800" b="0" cap="all" dirty="0">
              <a:solidFill>
                <a:srgbClr val="D37D28"/>
              </a:solidFill>
              <a:latin typeface="+mn-lt"/>
            </a:endParaRPr>
          </a:p>
        </p:txBody>
      </p:sp>
      <p:sp>
        <p:nvSpPr>
          <p:cNvPr id="4" name="Text Placeholder 3"/>
          <p:cNvSpPr>
            <a:spLocks noGrp="1"/>
          </p:cNvSpPr>
          <p:nvPr>
            <p:ph type="body" sz="quarter" idx="10"/>
          </p:nvPr>
        </p:nvSpPr>
        <p:spPr/>
        <p:txBody>
          <a:bodyPr/>
          <a:lstStyle/>
          <a:p>
            <a:pPr marL="0" indent="0">
              <a:lnSpc>
                <a:spcPts val="2400"/>
              </a:lnSpc>
              <a:spcBef>
                <a:spcPts val="1800"/>
              </a:spcBef>
              <a:buNone/>
            </a:pPr>
            <a:r>
              <a:rPr lang="en-US" dirty="0">
                <a:latin typeface="+mn-lt"/>
              </a:rPr>
              <a:t>There are 3 types of non-response:</a:t>
            </a:r>
          </a:p>
          <a:p>
            <a:endParaRPr lang="en-US" dirty="0"/>
          </a:p>
        </p:txBody>
      </p:sp>
      <p:sp>
        <p:nvSpPr>
          <p:cNvPr id="5" name="Text Placeholder 4"/>
          <p:cNvSpPr>
            <a:spLocks noGrp="1"/>
          </p:cNvSpPr>
          <p:nvPr>
            <p:ph type="body" sz="quarter" idx="11"/>
          </p:nvPr>
        </p:nvSpPr>
        <p:spPr/>
        <p:txBody>
          <a:bodyPr/>
          <a:lstStyle/>
          <a:p>
            <a:r>
              <a:rPr lang="en-US" sz="2200" dirty="0">
                <a:latin typeface="+mn-lt"/>
              </a:rPr>
              <a:t>4. Reduce non-response</a:t>
            </a:r>
          </a:p>
        </p:txBody>
      </p:sp>
      <p:graphicFrame>
        <p:nvGraphicFramePr>
          <p:cNvPr id="3" name="Table 2"/>
          <p:cNvGraphicFramePr>
            <a:graphicFrameLocks noGrp="1"/>
          </p:cNvGraphicFramePr>
          <p:nvPr>
            <p:extLst>
              <p:ext uri="{D42A27DB-BD31-4B8C-83A1-F6EECF244321}">
                <p14:modId xmlns:p14="http://schemas.microsoft.com/office/powerpoint/2010/main" val="3129940467"/>
              </p:ext>
            </p:extLst>
          </p:nvPr>
        </p:nvGraphicFramePr>
        <p:xfrm>
          <a:off x="614362" y="2797175"/>
          <a:ext cx="7929576" cy="3599814"/>
        </p:xfrm>
        <a:graphic>
          <a:graphicData uri="http://schemas.openxmlformats.org/drawingml/2006/table">
            <a:tbl>
              <a:tblPr firstRow="1" bandRow="1">
                <a:tableStyleId>{F5AB1C69-6EDB-4FF4-983F-18BD219EF322}</a:tableStyleId>
              </a:tblPr>
              <a:tblGrid>
                <a:gridCol w="642939">
                  <a:extLst>
                    <a:ext uri="{9D8B030D-6E8A-4147-A177-3AD203B41FA5}">
                      <a16:colId xmlns:a16="http://schemas.microsoft.com/office/drawing/2014/main" val="3531855611"/>
                    </a:ext>
                  </a:extLst>
                </a:gridCol>
                <a:gridCol w="1828799">
                  <a:extLst>
                    <a:ext uri="{9D8B030D-6E8A-4147-A177-3AD203B41FA5}">
                      <a16:colId xmlns:a16="http://schemas.microsoft.com/office/drawing/2014/main" val="3181544734"/>
                    </a:ext>
                  </a:extLst>
                </a:gridCol>
                <a:gridCol w="2900363">
                  <a:extLst>
                    <a:ext uri="{9D8B030D-6E8A-4147-A177-3AD203B41FA5}">
                      <a16:colId xmlns:a16="http://schemas.microsoft.com/office/drawing/2014/main" val="3870710548"/>
                    </a:ext>
                  </a:extLst>
                </a:gridCol>
                <a:gridCol w="2557475">
                  <a:extLst>
                    <a:ext uri="{9D8B030D-6E8A-4147-A177-3AD203B41FA5}">
                      <a16:colId xmlns:a16="http://schemas.microsoft.com/office/drawing/2014/main" val="2731378589"/>
                    </a:ext>
                  </a:extLst>
                </a:gridCol>
              </a:tblGrid>
              <a:tr h="370840">
                <a:tc>
                  <a:txBody>
                    <a:bodyPr/>
                    <a:lstStyle/>
                    <a:p>
                      <a:pPr algn="ctr"/>
                      <a:r>
                        <a:rPr lang="en-US" sz="1600" dirty="0"/>
                        <a:t>Type</a:t>
                      </a:r>
                      <a:endParaRPr lang="en-US" sz="1600" dirty="0">
                        <a:latin typeface="Arial Narrow" panose="020B0606020202030204" pitchFamily="34" charset="0"/>
                        <a:cs typeface="Arial" panose="020B0604020202020204" pitchFamily="34" charset="0"/>
                      </a:endParaRPr>
                    </a:p>
                  </a:txBody>
                  <a:tcPr/>
                </a:tc>
                <a:tc>
                  <a:txBody>
                    <a:bodyPr/>
                    <a:lstStyle/>
                    <a:p>
                      <a:pPr algn="ctr"/>
                      <a:r>
                        <a:rPr lang="en-US" sz="1600" dirty="0"/>
                        <a:t>Issue</a:t>
                      </a:r>
                      <a:endParaRPr lang="en-US" sz="1600" dirty="0">
                        <a:latin typeface="Arial Narrow" panose="020B0606020202030204" pitchFamily="34" charset="0"/>
                        <a:cs typeface="Arial" panose="020B0604020202020204" pitchFamily="34" charset="0"/>
                      </a:endParaRPr>
                    </a:p>
                  </a:txBody>
                  <a:tcPr/>
                </a:tc>
                <a:tc>
                  <a:txBody>
                    <a:bodyPr/>
                    <a:lstStyle/>
                    <a:p>
                      <a:pPr algn="ctr"/>
                      <a:r>
                        <a:rPr lang="en-US" sz="1600" dirty="0"/>
                        <a:t>Examples</a:t>
                      </a:r>
                      <a:endParaRPr lang="en-US" sz="1600" dirty="0">
                        <a:latin typeface="Arial Narrow" panose="020B0606020202030204" pitchFamily="34" charset="0"/>
                        <a:cs typeface="Arial" panose="020B0604020202020204" pitchFamily="34" charset="0"/>
                      </a:endParaRPr>
                    </a:p>
                  </a:txBody>
                  <a:tcPr/>
                </a:tc>
                <a:tc>
                  <a:txBody>
                    <a:bodyPr/>
                    <a:lstStyle/>
                    <a:p>
                      <a:pPr algn="ctr"/>
                      <a:r>
                        <a:rPr lang="en-US" sz="1600" dirty="0"/>
                        <a:t>Field supervisor’s role</a:t>
                      </a:r>
                      <a:endParaRPr lang="en-US" sz="1600" dirty="0">
                        <a:latin typeface="Arial Narrow" panose="020B0606020202030204" pitchFamily="34" charset="0"/>
                        <a:cs typeface="Arial" panose="020B0604020202020204" pitchFamily="34" charset="0"/>
                      </a:endParaRPr>
                    </a:p>
                  </a:txBody>
                  <a:tcPr/>
                </a:tc>
                <a:extLst>
                  <a:ext uri="{0D108BD9-81ED-4DB2-BD59-A6C34878D82A}">
                    <a16:rowId xmlns:a16="http://schemas.microsoft.com/office/drawing/2014/main" val="3695446506"/>
                  </a:ext>
                </a:extLst>
              </a:tr>
              <a:tr h="370840">
                <a:tc>
                  <a:txBody>
                    <a:bodyPr/>
                    <a:lstStyle/>
                    <a:p>
                      <a:pPr algn="ctr"/>
                      <a:r>
                        <a:rPr lang="en-US" sz="1600" baseline="0" dirty="0"/>
                        <a:t>1</a:t>
                      </a:r>
                      <a:endParaRPr lang="en-US" sz="1600" dirty="0">
                        <a:latin typeface="Arial Narrow" panose="020B0606020202030204" pitchFamily="34" charset="0"/>
                        <a:cs typeface="Arial" panose="020B0604020202020204" pitchFamily="34" charset="0"/>
                      </a:endParaRPr>
                    </a:p>
                  </a:txBody>
                  <a:tcPr/>
                </a:tc>
                <a:tc>
                  <a:txBody>
                    <a:bodyPr/>
                    <a:lstStyle/>
                    <a:p>
                      <a:r>
                        <a:rPr lang="en-US" sz="1600" kern="1200" dirty="0">
                          <a:effectLst/>
                        </a:rPr>
                        <a:t>Unable to locate or access a household</a:t>
                      </a:r>
                      <a:endParaRPr lang="en-US" sz="1600" dirty="0">
                        <a:latin typeface="Arial Narrow" panose="020B060602020203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US" sz="1600" kern="1200" dirty="0">
                          <a:effectLst/>
                        </a:rPr>
                        <a:t>Structure inaccessible</a:t>
                      </a:r>
                    </a:p>
                    <a:p>
                      <a:pPr marL="285750" indent="-285750">
                        <a:buFont typeface="Arial" panose="020B0604020202020204" pitchFamily="34" charset="0"/>
                        <a:buChar char="•"/>
                      </a:pPr>
                      <a:r>
                        <a:rPr lang="en-US" sz="1600" kern="1200" dirty="0">
                          <a:effectLst/>
                        </a:rPr>
                        <a:t>Structure not found</a:t>
                      </a:r>
                    </a:p>
                    <a:p>
                      <a:pPr marL="285750" indent="-285750">
                        <a:buFont typeface="Arial" panose="020B0604020202020204" pitchFamily="34" charset="0"/>
                        <a:buChar char="•"/>
                      </a:pPr>
                      <a:r>
                        <a:rPr lang="en-US" sz="1600" kern="1200" dirty="0">
                          <a:effectLst/>
                        </a:rPr>
                        <a:t>Structure non-residential, vacant, or demolished</a:t>
                      </a:r>
                      <a:endParaRPr lang="en-US" sz="1600" i="0" dirty="0">
                        <a:latin typeface="Arial Narrow" panose="020B060602020203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Help interviewers to locate or access selected household</a:t>
                      </a:r>
                      <a:endParaRPr lang="en-US" sz="1600" dirty="0">
                        <a:latin typeface="Arial Narrow" panose="020B0606020202030204" pitchFamily="34" charset="0"/>
                        <a:cs typeface="Arial" panose="020B0604020202020204" pitchFamily="34" charset="0"/>
                      </a:endParaRPr>
                    </a:p>
                  </a:txBody>
                  <a:tcPr/>
                </a:tc>
                <a:extLst>
                  <a:ext uri="{0D108BD9-81ED-4DB2-BD59-A6C34878D82A}">
                    <a16:rowId xmlns:a16="http://schemas.microsoft.com/office/drawing/2014/main" val="3712663562"/>
                  </a:ext>
                </a:extLst>
              </a:tr>
              <a:tr h="851534">
                <a:tc>
                  <a:txBody>
                    <a:bodyPr/>
                    <a:lstStyle/>
                    <a:p>
                      <a:pPr algn="ctr"/>
                      <a:r>
                        <a:rPr lang="en-US" sz="1600" dirty="0"/>
                        <a:t>2</a:t>
                      </a:r>
                      <a:endParaRPr lang="en-US" sz="1600" dirty="0">
                        <a:latin typeface="Arial Narrow" panose="020B0606020202030204" pitchFamily="34" charset="0"/>
                        <a:cs typeface="Arial" panose="020B0604020202020204" pitchFamily="34" charset="0"/>
                      </a:endParaRPr>
                    </a:p>
                  </a:txBody>
                  <a:tcPr/>
                </a:tc>
                <a:tc>
                  <a:txBody>
                    <a:bodyPr/>
                    <a:lstStyle/>
                    <a:p>
                      <a:r>
                        <a:rPr lang="en-US" sz="1600" kern="1200" dirty="0">
                          <a:effectLst/>
                        </a:rPr>
                        <a:t>Unable to locate an eligible respondent</a:t>
                      </a:r>
                      <a:endParaRPr lang="en-US" sz="1600" dirty="0">
                        <a:latin typeface="Arial Narrow" panose="020B060602020203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US" sz="1600" kern="1200" dirty="0">
                          <a:effectLst/>
                        </a:rPr>
                        <a:t>No one home at time of visit</a:t>
                      </a:r>
                    </a:p>
                    <a:p>
                      <a:pPr marL="285750" indent="-285750">
                        <a:buFont typeface="Arial" panose="020B0604020202020204" pitchFamily="34" charset="0"/>
                        <a:buChar char="•"/>
                      </a:pPr>
                      <a:r>
                        <a:rPr lang="en-US" sz="1600" kern="1200" dirty="0">
                          <a:effectLst/>
                        </a:rPr>
                        <a:t>Respondent temporarily absent</a:t>
                      </a:r>
                      <a:endParaRPr lang="en-US" sz="1600" i="0" dirty="0">
                        <a:latin typeface="Arial Narrow" panose="020B060602020203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dirty="0"/>
                        <a:t>Have interviewers do a call-back when the</a:t>
                      </a:r>
                      <a:r>
                        <a:rPr lang="en-GB" sz="1600" baseline="0" dirty="0"/>
                        <a:t> </a:t>
                      </a:r>
                      <a:r>
                        <a:rPr lang="en-GB" sz="1600" dirty="0"/>
                        <a:t>eligible respondent will be there</a:t>
                      </a:r>
                      <a:endParaRPr lang="en-GB" sz="1600" dirty="0">
                        <a:latin typeface="Arial Narrow" panose="020B0606020202030204" pitchFamily="34" charset="0"/>
                        <a:cs typeface="Arial" panose="020B0604020202020204" pitchFamily="34" charset="0"/>
                      </a:endParaRPr>
                    </a:p>
                  </a:txBody>
                  <a:tcPr/>
                </a:tc>
                <a:extLst>
                  <a:ext uri="{0D108BD9-81ED-4DB2-BD59-A6C34878D82A}">
                    <a16:rowId xmlns:a16="http://schemas.microsoft.com/office/drawing/2014/main" val="1568972092"/>
                  </a:ext>
                </a:extLst>
              </a:tr>
              <a:tr h="370840">
                <a:tc>
                  <a:txBody>
                    <a:bodyPr/>
                    <a:lstStyle/>
                    <a:p>
                      <a:pPr algn="ctr"/>
                      <a:r>
                        <a:rPr lang="en-US" sz="1600" dirty="0"/>
                        <a:t>3</a:t>
                      </a:r>
                      <a:endParaRPr lang="en-US" sz="1600" dirty="0">
                        <a:latin typeface="Arial Narrow" panose="020B0606020202030204" pitchFamily="34" charset="0"/>
                        <a:cs typeface="Arial" panose="020B0604020202020204" pitchFamily="34" charset="0"/>
                      </a:endParaRPr>
                    </a:p>
                  </a:txBody>
                  <a:tcPr/>
                </a:tc>
                <a:tc>
                  <a:txBody>
                    <a:bodyPr/>
                    <a:lstStyle/>
                    <a:p>
                      <a:r>
                        <a:rPr lang="en-US" sz="1600" kern="1200" dirty="0">
                          <a:effectLst/>
                        </a:rPr>
                        <a:t>Respondent refuses interview</a:t>
                      </a:r>
                      <a:endParaRPr lang="en-US" sz="1600" dirty="0">
                        <a:latin typeface="Arial Narrow" panose="020B060602020203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US" sz="1600" kern="1200" dirty="0">
                          <a:effectLst/>
                        </a:rPr>
                        <a:t>Linguistic, ethnic, or personality barrier</a:t>
                      </a:r>
                    </a:p>
                    <a:p>
                      <a:pPr marL="285750" indent="-285750">
                        <a:buFont typeface="Arial" panose="020B0604020202020204" pitchFamily="34" charset="0"/>
                        <a:buChar char="•"/>
                      </a:pPr>
                      <a:r>
                        <a:rPr lang="en-US" sz="1600" kern="1200" dirty="0">
                          <a:effectLst/>
                        </a:rPr>
                        <a:t>Inconvenient time</a:t>
                      </a:r>
                    </a:p>
                    <a:p>
                      <a:pPr marL="285750" indent="-285750">
                        <a:buFont typeface="Arial" panose="020B0604020202020204" pitchFamily="34" charset="0"/>
                        <a:buChar char="•"/>
                      </a:pPr>
                      <a:r>
                        <a:rPr lang="en-US" sz="1600" kern="1200" dirty="0">
                          <a:effectLst/>
                        </a:rPr>
                        <a:t>Not</a:t>
                      </a:r>
                      <a:r>
                        <a:rPr lang="en-US" sz="1600" kern="1200" baseline="0" dirty="0">
                          <a:effectLst/>
                        </a:rPr>
                        <a:t> interested in participating</a:t>
                      </a:r>
                      <a:endParaRPr lang="en-US" sz="1600" kern="1200" dirty="0">
                        <a:solidFill>
                          <a:schemeClr val="dk1"/>
                        </a:solidFill>
                        <a:effectLst/>
                        <a:latin typeface="Arial Narrow" panose="020B0606020202030204" pitchFamily="34" charset="0"/>
                        <a:ea typeface="+mn-ea"/>
                        <a:cs typeface="Arial" panose="020B0604020202020204" pitchFamily="34" charset="0"/>
                      </a:endParaRPr>
                    </a:p>
                  </a:txBody>
                  <a:tcPr/>
                </a:tc>
                <a:tc>
                  <a:txBody>
                    <a:bodyPr/>
                    <a:lstStyle/>
                    <a:p>
                      <a:r>
                        <a:rPr lang="en-US" sz="1600" dirty="0"/>
                        <a:t>Assign</a:t>
                      </a:r>
                      <a:r>
                        <a:rPr lang="en-US" sz="1600" baseline="0" dirty="0"/>
                        <a:t> household to a different interviewer or conduct interview yourself</a:t>
                      </a:r>
                      <a:endParaRPr lang="en-US" sz="1600" dirty="0">
                        <a:latin typeface="Arial Narrow" panose="020B0606020202030204" pitchFamily="34" charset="0"/>
                        <a:cs typeface="Arial" panose="020B0604020202020204" pitchFamily="34" charset="0"/>
                      </a:endParaRPr>
                    </a:p>
                  </a:txBody>
                  <a:tcPr/>
                </a:tc>
                <a:extLst>
                  <a:ext uri="{0D108BD9-81ED-4DB2-BD59-A6C34878D82A}">
                    <a16:rowId xmlns:a16="http://schemas.microsoft.com/office/drawing/2014/main" val="3058399053"/>
                  </a:ext>
                </a:extLst>
              </a:tr>
            </a:tbl>
          </a:graphicData>
        </a:graphic>
      </p:graphicFrame>
    </p:spTree>
    <p:extLst>
      <p:ext uri="{BB962C8B-B14F-4D97-AF65-F5344CB8AC3E}">
        <p14:creationId xmlns:p14="http://schemas.microsoft.com/office/powerpoint/2010/main" val="31343822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Organizing &amp; supervising fieldwork</a:t>
            </a:r>
            <a:endParaRPr lang="en-US" sz="2800" b="0" cap="all" dirty="0">
              <a:solidFill>
                <a:srgbClr val="D37D28"/>
              </a:solidFill>
              <a:latin typeface="+mn-lt"/>
            </a:endParaRPr>
          </a:p>
        </p:txBody>
      </p:sp>
      <p:sp>
        <p:nvSpPr>
          <p:cNvPr id="4" name="Text Placeholder 3"/>
          <p:cNvSpPr>
            <a:spLocks noGrp="1"/>
          </p:cNvSpPr>
          <p:nvPr>
            <p:ph type="body" sz="quarter" idx="10"/>
          </p:nvPr>
        </p:nvSpPr>
        <p:spPr/>
        <p:txBody>
          <a:bodyPr/>
          <a:lstStyle/>
          <a:p>
            <a:r>
              <a:rPr lang="en-US" dirty="0">
                <a:latin typeface="+mn-lt"/>
              </a:rPr>
              <a:t>Provide retraining or support to interviewers with high refusal rates.</a:t>
            </a:r>
          </a:p>
          <a:p>
            <a:pPr>
              <a:spcBef>
                <a:spcPts val="1800"/>
              </a:spcBef>
            </a:pPr>
            <a:r>
              <a:rPr lang="en-US" dirty="0">
                <a:latin typeface="+mn-lt"/>
              </a:rPr>
              <a:t>For type 1 non-response, even if no interview takes place, be sure a household identification cover sheet is completed for that household, with the appropriate result code. </a:t>
            </a:r>
          </a:p>
          <a:p>
            <a:pPr>
              <a:spcBef>
                <a:spcPts val="1800"/>
              </a:spcBef>
            </a:pPr>
            <a:r>
              <a:rPr lang="en-US" dirty="0">
                <a:latin typeface="+mn-lt"/>
              </a:rPr>
              <a:t>If call-backs are needed, Interviewer A must return to the household, but Interviewer B can be different, if necessary. </a:t>
            </a:r>
          </a:p>
        </p:txBody>
      </p:sp>
      <p:sp>
        <p:nvSpPr>
          <p:cNvPr id="5" name="Text Placeholder 4"/>
          <p:cNvSpPr>
            <a:spLocks noGrp="1"/>
          </p:cNvSpPr>
          <p:nvPr>
            <p:ph type="body" sz="quarter" idx="11"/>
          </p:nvPr>
        </p:nvSpPr>
        <p:spPr/>
        <p:txBody>
          <a:bodyPr/>
          <a:lstStyle/>
          <a:p>
            <a:r>
              <a:rPr lang="en-US" sz="2200" dirty="0">
                <a:latin typeface="+mn-lt"/>
              </a:rPr>
              <a:t>4. Reduce non-response</a:t>
            </a:r>
          </a:p>
        </p:txBody>
      </p:sp>
    </p:spTree>
    <p:extLst>
      <p:ext uri="{BB962C8B-B14F-4D97-AF65-F5344CB8AC3E}">
        <p14:creationId xmlns:p14="http://schemas.microsoft.com/office/powerpoint/2010/main" val="42057274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Organizing &amp; supervising fieldwork</a:t>
            </a:r>
            <a:endParaRPr lang="en-US" sz="2800" b="0" cap="all" dirty="0">
              <a:solidFill>
                <a:srgbClr val="D37D28"/>
              </a:solidFill>
              <a:latin typeface="+mn-lt"/>
            </a:endParaRPr>
          </a:p>
        </p:txBody>
      </p:sp>
      <p:sp>
        <p:nvSpPr>
          <p:cNvPr id="4" name="Text Placeholder 3"/>
          <p:cNvSpPr>
            <a:spLocks noGrp="1"/>
          </p:cNvSpPr>
          <p:nvPr>
            <p:ph type="body" sz="quarter" idx="10"/>
          </p:nvPr>
        </p:nvSpPr>
        <p:spPr/>
        <p:txBody>
          <a:bodyPr/>
          <a:lstStyle/>
          <a:p>
            <a:pPr>
              <a:lnSpc>
                <a:spcPts val="2400"/>
              </a:lnSpc>
              <a:spcBef>
                <a:spcPts val="1800"/>
              </a:spcBef>
            </a:pPr>
            <a:r>
              <a:rPr lang="en-GB" dirty="0">
                <a:latin typeface="+mn-lt"/>
              </a:rPr>
              <a:t>Ensure the field team adheres to fieldwork schedule.</a:t>
            </a:r>
          </a:p>
          <a:p>
            <a:pPr>
              <a:lnSpc>
                <a:spcPts val="2400"/>
              </a:lnSpc>
              <a:spcBef>
                <a:spcPts val="1800"/>
              </a:spcBef>
            </a:pPr>
            <a:r>
              <a:rPr lang="en-US" dirty="0">
                <a:latin typeface="+mn-lt"/>
              </a:rPr>
              <a:t>Review status of all assigned households every day with interviewers.</a:t>
            </a:r>
          </a:p>
          <a:p>
            <a:pPr>
              <a:lnSpc>
                <a:spcPts val="2400"/>
              </a:lnSpc>
              <a:spcBef>
                <a:spcPts val="1800"/>
              </a:spcBef>
            </a:pPr>
            <a:r>
              <a:rPr lang="en-US" dirty="0">
                <a:latin typeface="+mn-lt"/>
              </a:rPr>
              <a:t>Assign up to 3 call-backs to a household to complete data collection.</a:t>
            </a:r>
          </a:p>
          <a:p>
            <a:pPr>
              <a:lnSpc>
                <a:spcPts val="2400"/>
              </a:lnSpc>
              <a:spcBef>
                <a:spcPts val="1800"/>
              </a:spcBef>
            </a:pPr>
            <a:r>
              <a:rPr lang="en-US" dirty="0">
                <a:latin typeface="+mn-lt"/>
              </a:rPr>
              <a:t>Note final status of each household on supervisor’s assignment sheet.</a:t>
            </a:r>
          </a:p>
          <a:p>
            <a:pPr>
              <a:lnSpc>
                <a:spcPts val="2400"/>
              </a:lnSpc>
              <a:spcBef>
                <a:spcPts val="1800"/>
              </a:spcBef>
            </a:pPr>
            <a:r>
              <a:rPr lang="en-US" dirty="0">
                <a:latin typeface="+mn-lt"/>
              </a:rPr>
              <a:t>Ensure final status of each household matches what is recorded on the interviewer’s assignment sheet.</a:t>
            </a:r>
            <a:endParaRPr lang="en-GB" dirty="0">
              <a:latin typeface="+mn-lt"/>
            </a:endParaRPr>
          </a:p>
          <a:p>
            <a:endParaRPr lang="en-US" dirty="0"/>
          </a:p>
        </p:txBody>
      </p:sp>
      <p:sp>
        <p:nvSpPr>
          <p:cNvPr id="5" name="Text Placeholder 4"/>
          <p:cNvSpPr>
            <a:spLocks noGrp="1"/>
          </p:cNvSpPr>
          <p:nvPr>
            <p:ph type="body" sz="quarter" idx="11"/>
          </p:nvPr>
        </p:nvSpPr>
        <p:spPr/>
        <p:txBody>
          <a:bodyPr/>
          <a:lstStyle/>
          <a:p>
            <a:r>
              <a:rPr lang="en-US" sz="2200" dirty="0">
                <a:latin typeface="+mn-lt"/>
              </a:rPr>
              <a:t>5. Monitor completion of work</a:t>
            </a:r>
          </a:p>
        </p:txBody>
      </p:sp>
    </p:spTree>
    <p:extLst>
      <p:ext uri="{BB962C8B-B14F-4D97-AF65-F5344CB8AC3E}">
        <p14:creationId xmlns:p14="http://schemas.microsoft.com/office/powerpoint/2010/main" val="4951724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Organizing &amp; supervising fieldwork</a:t>
            </a:r>
            <a:endParaRPr lang="en-US" sz="2800" b="0" cap="all" dirty="0">
              <a:solidFill>
                <a:srgbClr val="D37D28"/>
              </a:solidFill>
              <a:latin typeface="+mn-lt"/>
            </a:endParaRPr>
          </a:p>
        </p:txBody>
      </p:sp>
      <p:sp>
        <p:nvSpPr>
          <p:cNvPr id="5" name="Text Placeholder 4"/>
          <p:cNvSpPr>
            <a:spLocks noGrp="1"/>
          </p:cNvSpPr>
          <p:nvPr>
            <p:ph type="body" sz="quarter" idx="11"/>
          </p:nvPr>
        </p:nvSpPr>
        <p:spPr/>
        <p:txBody>
          <a:bodyPr/>
          <a:lstStyle/>
          <a:p>
            <a:r>
              <a:rPr lang="en-US" sz="2200" dirty="0">
                <a:latin typeface="+mn-lt"/>
              </a:rPr>
              <a:t>6. Monitor interviewer performance</a:t>
            </a:r>
          </a:p>
        </p:txBody>
      </p:sp>
      <p:sp>
        <p:nvSpPr>
          <p:cNvPr id="6" name="TextBox 5"/>
          <p:cNvSpPr txBox="1"/>
          <p:nvPr/>
        </p:nvSpPr>
        <p:spPr>
          <a:xfrm>
            <a:off x="482600" y="2432304"/>
            <a:ext cx="7988300" cy="1015663"/>
          </a:xfrm>
          <a:prstGeom prst="rect">
            <a:avLst/>
          </a:prstGeom>
          <a:solidFill>
            <a:schemeClr val="accent3">
              <a:lumMod val="75000"/>
            </a:schemeClr>
          </a:solidFill>
        </p:spPr>
        <p:txBody>
          <a:bodyPr wrap="square" rtlCol="0">
            <a:spAutoFit/>
          </a:bodyPr>
          <a:lstStyle/>
          <a:p>
            <a:pPr marL="0" lvl="1" algn="ctr">
              <a:lnSpc>
                <a:spcPts val="1800"/>
              </a:lnSpc>
              <a:spcBef>
                <a:spcPts val="0"/>
              </a:spcBef>
            </a:pPr>
            <a:endParaRPr lang="en-US" sz="2800" i="1" dirty="0">
              <a:solidFill>
                <a:schemeClr val="bg1"/>
              </a:solidFill>
              <a:cs typeface="Arial"/>
            </a:endParaRPr>
          </a:p>
          <a:p>
            <a:pPr marL="0" lvl="1" algn="ctr">
              <a:lnSpc>
                <a:spcPts val="1800"/>
              </a:lnSpc>
              <a:spcBef>
                <a:spcPts val="0"/>
              </a:spcBef>
            </a:pPr>
            <a:r>
              <a:rPr lang="en-US" sz="2800" i="1" dirty="0">
                <a:solidFill>
                  <a:schemeClr val="bg1"/>
                </a:solidFill>
                <a:cs typeface="Arial"/>
              </a:rPr>
              <a:t>Controlling the quality of data collection is the </a:t>
            </a:r>
          </a:p>
          <a:p>
            <a:pPr marL="0" lvl="1" algn="ctr">
              <a:lnSpc>
                <a:spcPts val="1800"/>
              </a:lnSpc>
              <a:spcBef>
                <a:spcPts val="0"/>
              </a:spcBef>
            </a:pPr>
            <a:endParaRPr lang="en-US" sz="2800" i="1" dirty="0">
              <a:solidFill>
                <a:schemeClr val="bg1"/>
              </a:solidFill>
              <a:cs typeface="Arial"/>
            </a:endParaRPr>
          </a:p>
          <a:p>
            <a:pPr marL="0" lvl="1" algn="ctr">
              <a:lnSpc>
                <a:spcPts val="1800"/>
              </a:lnSpc>
              <a:spcBef>
                <a:spcPts val="0"/>
              </a:spcBef>
            </a:pPr>
            <a:r>
              <a:rPr lang="en-US" sz="2800" i="1" dirty="0">
                <a:solidFill>
                  <a:schemeClr val="bg1"/>
                </a:solidFill>
                <a:cs typeface="Arial"/>
              </a:rPr>
              <a:t>most important function of the field supervisor </a:t>
            </a:r>
          </a:p>
        </p:txBody>
      </p:sp>
      <p:graphicFrame>
        <p:nvGraphicFramePr>
          <p:cNvPr id="11" name="Diagram 10"/>
          <p:cNvGraphicFramePr/>
          <p:nvPr>
            <p:extLst>
              <p:ext uri="{D42A27DB-BD31-4B8C-83A1-F6EECF244321}">
                <p14:modId xmlns:p14="http://schemas.microsoft.com/office/powerpoint/2010/main" val="3671180788"/>
              </p:ext>
            </p:extLst>
          </p:nvPr>
        </p:nvGraphicFramePr>
        <p:xfrm>
          <a:off x="444500" y="3706876"/>
          <a:ext cx="8039100" cy="228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51724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Organizing &amp; supervising fieldwork</a:t>
            </a:r>
            <a:endParaRPr lang="en-US" sz="2800" b="0" cap="all" dirty="0">
              <a:solidFill>
                <a:srgbClr val="D37D28"/>
              </a:solidFill>
              <a:latin typeface="+mn-lt"/>
            </a:endParaRPr>
          </a:p>
        </p:txBody>
      </p:sp>
      <p:sp>
        <p:nvSpPr>
          <p:cNvPr id="4" name="Text Placeholder 3"/>
          <p:cNvSpPr>
            <a:spLocks noGrp="1"/>
          </p:cNvSpPr>
          <p:nvPr>
            <p:ph type="body" sz="quarter" idx="10"/>
          </p:nvPr>
        </p:nvSpPr>
        <p:spPr/>
        <p:txBody>
          <a:bodyPr/>
          <a:lstStyle/>
          <a:p>
            <a:pPr>
              <a:lnSpc>
                <a:spcPts val="2400"/>
              </a:lnSpc>
              <a:spcBef>
                <a:spcPts val="1200"/>
              </a:spcBef>
            </a:pPr>
            <a:r>
              <a:rPr lang="en-US" dirty="0">
                <a:latin typeface="+mn-lt"/>
              </a:rPr>
              <a:t>Identify misunderstandings, poor habits, or issues that might not be apparent from review of data.</a:t>
            </a:r>
          </a:p>
          <a:p>
            <a:pPr>
              <a:lnSpc>
                <a:spcPts val="2400"/>
              </a:lnSpc>
              <a:spcBef>
                <a:spcPts val="1200"/>
              </a:spcBef>
            </a:pPr>
            <a:r>
              <a:rPr lang="en-US" dirty="0">
                <a:latin typeface="+mn-lt"/>
              </a:rPr>
              <a:t>Ensure interviewers fully understand and adhere to survey procedures.</a:t>
            </a:r>
          </a:p>
          <a:p>
            <a:pPr>
              <a:lnSpc>
                <a:spcPts val="2400"/>
              </a:lnSpc>
              <a:spcBef>
                <a:spcPts val="1200"/>
              </a:spcBef>
            </a:pPr>
            <a:r>
              <a:rPr lang="en-US" dirty="0">
                <a:latin typeface="+mn-lt"/>
              </a:rPr>
              <a:t>Observe each interviewer several times each week throughout fieldwork.</a:t>
            </a:r>
          </a:p>
          <a:p>
            <a:pPr>
              <a:lnSpc>
                <a:spcPts val="2400"/>
              </a:lnSpc>
              <a:spcBef>
                <a:spcPts val="1200"/>
              </a:spcBef>
            </a:pPr>
            <a:r>
              <a:rPr lang="en-US" dirty="0">
                <a:latin typeface="+mn-lt"/>
              </a:rPr>
              <a:t>Do not interrupt to ask questions or to provide training while observing.</a:t>
            </a:r>
          </a:p>
          <a:p>
            <a:pPr>
              <a:lnSpc>
                <a:spcPts val="2400"/>
              </a:lnSpc>
              <a:spcBef>
                <a:spcPts val="1200"/>
              </a:spcBef>
            </a:pPr>
            <a:r>
              <a:rPr lang="en-US" dirty="0">
                <a:latin typeface="+mn-lt"/>
              </a:rPr>
              <a:t>Offer to assist interviewer only if you see a serious problem.</a:t>
            </a:r>
          </a:p>
          <a:p>
            <a:pPr>
              <a:lnSpc>
                <a:spcPts val="2400"/>
              </a:lnSpc>
              <a:spcBef>
                <a:spcPts val="1200"/>
              </a:spcBef>
            </a:pPr>
            <a:r>
              <a:rPr lang="en-US" dirty="0">
                <a:latin typeface="+mn-lt"/>
              </a:rPr>
              <a:t>Take notes (see next slide) and discuss performance immediately after leaving household.</a:t>
            </a:r>
          </a:p>
          <a:p>
            <a:pPr marL="0" indent="0">
              <a:buNone/>
            </a:pPr>
            <a:endParaRPr lang="en-US" dirty="0"/>
          </a:p>
        </p:txBody>
      </p:sp>
      <p:sp>
        <p:nvSpPr>
          <p:cNvPr id="5" name="Text Placeholder 4"/>
          <p:cNvSpPr>
            <a:spLocks noGrp="1"/>
          </p:cNvSpPr>
          <p:nvPr>
            <p:ph type="body" sz="quarter" idx="11"/>
          </p:nvPr>
        </p:nvSpPr>
        <p:spPr/>
        <p:txBody>
          <a:bodyPr/>
          <a:lstStyle/>
          <a:p>
            <a:r>
              <a:rPr lang="en-US" sz="2200" dirty="0">
                <a:latin typeface="+mn-lt"/>
              </a:rPr>
              <a:t>6a. Monitor interviewer performance: Observe interviews</a:t>
            </a:r>
          </a:p>
        </p:txBody>
      </p:sp>
    </p:spTree>
    <p:extLst>
      <p:ext uri="{BB962C8B-B14F-4D97-AF65-F5344CB8AC3E}">
        <p14:creationId xmlns:p14="http://schemas.microsoft.com/office/powerpoint/2010/main" val="2266819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0" cap="all" dirty="0">
                <a:solidFill>
                  <a:srgbClr val="D37D28"/>
                </a:solidFill>
                <a:latin typeface="Gill Sans MT" panose="020B0502020104020203" pitchFamily="34" charset="0"/>
              </a:rPr>
              <a:t>Introduction</a:t>
            </a:r>
          </a:p>
        </p:txBody>
      </p:sp>
      <p:sp>
        <p:nvSpPr>
          <p:cNvPr id="4" name="Text Placeholder 3"/>
          <p:cNvSpPr>
            <a:spLocks noGrp="1"/>
          </p:cNvSpPr>
          <p:nvPr>
            <p:ph type="body" sz="quarter" idx="10"/>
          </p:nvPr>
        </p:nvSpPr>
        <p:spPr/>
        <p:txBody>
          <a:bodyPr/>
          <a:lstStyle/>
          <a:p>
            <a:pPr marL="225425" indent="-225425">
              <a:lnSpc>
                <a:spcPts val="2400"/>
              </a:lnSpc>
              <a:spcBef>
                <a:spcPts val="1800"/>
              </a:spcBef>
            </a:pPr>
            <a:r>
              <a:rPr lang="en-US" sz="2000" dirty="0">
                <a:latin typeface="Gill Sans MT" panose="020B0502020104020203" pitchFamily="34" charset="0"/>
              </a:rPr>
              <a:t>The households will be selected from clusters in the ZOI. </a:t>
            </a:r>
          </a:p>
          <a:p>
            <a:pPr marL="225425" indent="-225425">
              <a:lnSpc>
                <a:spcPts val="2400"/>
              </a:lnSpc>
              <a:spcBef>
                <a:spcPts val="1800"/>
              </a:spcBef>
            </a:pPr>
            <a:r>
              <a:rPr lang="en-US" sz="2000" dirty="0">
                <a:latin typeface="Gill Sans MT" panose="020B0502020104020203" pitchFamily="34" charset="0"/>
              </a:rPr>
              <a:t>The sample size for this survey is </a:t>
            </a:r>
            <a:r>
              <a:rPr lang="en-US" sz="2000" dirty="0">
                <a:solidFill>
                  <a:srgbClr val="FF0000"/>
                </a:solidFill>
                <a:latin typeface="Gill Sans MT" panose="020B0502020104020203" pitchFamily="34" charset="0"/>
              </a:rPr>
              <a:t>[TOTAL #]</a:t>
            </a:r>
            <a:r>
              <a:rPr lang="en-US" sz="2000" dirty="0">
                <a:latin typeface="Gill Sans MT" panose="020B0502020104020203" pitchFamily="34" charset="0"/>
              </a:rPr>
              <a:t> households, or </a:t>
            </a:r>
            <a:r>
              <a:rPr lang="en-US" sz="2000" dirty="0">
                <a:solidFill>
                  <a:srgbClr val="FF0000"/>
                </a:solidFill>
                <a:latin typeface="Gill Sans MT" panose="020B0502020104020203" pitchFamily="34" charset="0"/>
              </a:rPr>
              <a:t>[# PER CLUSTER]</a:t>
            </a:r>
            <a:r>
              <a:rPr lang="en-US" sz="2000" dirty="0">
                <a:latin typeface="Gill Sans MT" panose="020B0502020104020203" pitchFamily="34" charset="0"/>
              </a:rPr>
              <a:t> of households from </a:t>
            </a:r>
            <a:r>
              <a:rPr lang="en-US" sz="2000" dirty="0">
                <a:solidFill>
                  <a:srgbClr val="FF0000"/>
                </a:solidFill>
                <a:latin typeface="Gill Sans MT" panose="020B0502020104020203" pitchFamily="34" charset="0"/>
              </a:rPr>
              <a:t>[# CLUSTERS] </a:t>
            </a:r>
            <a:r>
              <a:rPr lang="en-US" sz="2000" dirty="0">
                <a:latin typeface="Gill Sans MT" panose="020B0502020104020203" pitchFamily="34" charset="0"/>
              </a:rPr>
              <a:t>clusters.</a:t>
            </a:r>
          </a:p>
          <a:p>
            <a:pPr marL="225425" indent="-225425">
              <a:lnSpc>
                <a:spcPts val="2400"/>
              </a:lnSpc>
              <a:spcBef>
                <a:spcPts val="1800"/>
              </a:spcBef>
            </a:pPr>
            <a:r>
              <a:rPr lang="en-US" sz="2000" dirty="0">
                <a:latin typeface="Gill Sans MT" panose="020B0502020104020203" pitchFamily="34" charset="0"/>
              </a:rPr>
              <a:t>Field teams will:</a:t>
            </a:r>
          </a:p>
          <a:p>
            <a:pPr marL="742950" lvl="1" indent="-285750">
              <a:spcBef>
                <a:spcPts val="600"/>
              </a:spcBef>
              <a:buFont typeface="Arial" panose="020B0604020202020204" pitchFamily="34" charset="0"/>
              <a:buChar char="−"/>
            </a:pPr>
            <a:r>
              <a:rPr lang="en-US" sz="1800" dirty="0">
                <a:latin typeface="Gill Sans MT" panose="020B0502020104020203" pitchFamily="34" charset="0"/>
              </a:rPr>
              <a:t>Receive a list of clusters and households selected for interview in each cluster.</a:t>
            </a:r>
          </a:p>
          <a:p>
            <a:pPr marL="742950" lvl="1" indent="-285750">
              <a:spcBef>
                <a:spcPts val="600"/>
              </a:spcBef>
              <a:buFont typeface="Arial" panose="020B0604020202020204" pitchFamily="34" charset="0"/>
              <a:buChar char="−"/>
            </a:pPr>
            <a:r>
              <a:rPr lang="en-US" sz="1800" dirty="0">
                <a:latin typeface="Gill Sans MT" panose="020B0502020104020203" pitchFamily="34" charset="0"/>
              </a:rPr>
              <a:t>Go to each selected household and ask all eligible household members to participate in the survey. </a:t>
            </a:r>
          </a:p>
          <a:p>
            <a:pPr marL="742950" lvl="1" indent="-285750">
              <a:spcBef>
                <a:spcPts val="600"/>
              </a:spcBef>
              <a:buFont typeface="Arial" panose="020B0604020202020204" pitchFamily="34" charset="0"/>
              <a:buChar char="−"/>
            </a:pPr>
            <a:r>
              <a:rPr lang="en-US" sz="1800" dirty="0">
                <a:latin typeface="Gill Sans MT" panose="020B0502020104020203" pitchFamily="34" charset="0"/>
              </a:rPr>
              <a:t>Visit households up to 3 times to complete the survey with all eligible household members. </a:t>
            </a:r>
          </a:p>
          <a:p>
            <a:endParaRPr lang="en-US" dirty="0">
              <a:latin typeface="Gill Sans MT" panose="020B0502020104020203" pitchFamily="34" charset="0"/>
            </a:endParaRPr>
          </a:p>
        </p:txBody>
      </p:sp>
      <p:sp>
        <p:nvSpPr>
          <p:cNvPr id="5" name="Text Placeholder 4"/>
          <p:cNvSpPr>
            <a:spLocks noGrp="1"/>
          </p:cNvSpPr>
          <p:nvPr>
            <p:ph type="body" sz="quarter" idx="11"/>
          </p:nvPr>
        </p:nvSpPr>
        <p:spPr>
          <a:xfrm>
            <a:off x="542602" y="1825036"/>
            <a:ext cx="8153400" cy="452437"/>
          </a:xfrm>
        </p:spPr>
        <p:txBody>
          <a:bodyPr/>
          <a:lstStyle/>
          <a:p>
            <a:r>
              <a:rPr lang="en-US" sz="2200" dirty="0">
                <a:latin typeface="Gill Sans MT" panose="020B0502020104020203" pitchFamily="34" charset="0"/>
              </a:rPr>
              <a:t>Sampled households</a:t>
            </a:r>
          </a:p>
        </p:txBody>
      </p:sp>
    </p:spTree>
    <p:extLst>
      <p:ext uri="{BB962C8B-B14F-4D97-AF65-F5344CB8AC3E}">
        <p14:creationId xmlns:p14="http://schemas.microsoft.com/office/powerpoint/2010/main" val="1193873843"/>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Organizing &amp; supervising fieldwork</a:t>
            </a:r>
            <a:endParaRPr lang="en-US" sz="2800" b="0" i="1" cap="all" dirty="0">
              <a:solidFill>
                <a:srgbClr val="D37D28"/>
              </a:solidFill>
              <a:latin typeface="+mn-lt"/>
            </a:endParaRPr>
          </a:p>
        </p:txBody>
      </p:sp>
      <p:sp>
        <p:nvSpPr>
          <p:cNvPr id="4" name="Text Placeholder 3"/>
          <p:cNvSpPr>
            <a:spLocks noGrp="1"/>
          </p:cNvSpPr>
          <p:nvPr>
            <p:ph type="body" sz="quarter" idx="10"/>
          </p:nvPr>
        </p:nvSpPr>
        <p:spPr/>
        <p:txBody>
          <a:bodyPr/>
          <a:lstStyle/>
          <a:p>
            <a:pPr marL="0" indent="0">
              <a:lnSpc>
                <a:spcPts val="2400"/>
              </a:lnSpc>
              <a:spcBef>
                <a:spcPts val="1800"/>
              </a:spcBef>
              <a:buNone/>
            </a:pPr>
            <a:r>
              <a:rPr lang="en-US" dirty="0">
                <a:latin typeface="+mn-lt"/>
              </a:rPr>
              <a:t>While observing, note the following points. Did the interviewer:</a:t>
            </a:r>
          </a:p>
          <a:p>
            <a:pPr>
              <a:lnSpc>
                <a:spcPts val="2400"/>
              </a:lnSpc>
              <a:spcBef>
                <a:spcPts val="1200"/>
              </a:spcBef>
            </a:pPr>
            <a:r>
              <a:rPr lang="en-US" dirty="0">
                <a:latin typeface="+mn-lt"/>
              </a:rPr>
              <a:t>Introduce the survey objective correctly?</a:t>
            </a:r>
          </a:p>
          <a:p>
            <a:pPr>
              <a:lnSpc>
                <a:spcPts val="2400"/>
              </a:lnSpc>
              <a:spcBef>
                <a:spcPts val="1200"/>
              </a:spcBef>
            </a:pPr>
            <a:r>
              <a:rPr lang="en-US" dirty="0">
                <a:latin typeface="+mn-lt"/>
              </a:rPr>
              <a:t>Obtain informed consent from each respondent before asking questions?</a:t>
            </a:r>
          </a:p>
          <a:p>
            <a:pPr>
              <a:lnSpc>
                <a:spcPts val="2400"/>
              </a:lnSpc>
              <a:spcBef>
                <a:spcPts val="1200"/>
              </a:spcBef>
            </a:pPr>
            <a:r>
              <a:rPr lang="en-US" dirty="0">
                <a:latin typeface="+mn-lt"/>
              </a:rPr>
              <a:t>Show respect to respondent and address all questions/concerns?</a:t>
            </a:r>
          </a:p>
          <a:p>
            <a:pPr>
              <a:lnSpc>
                <a:spcPts val="2400"/>
              </a:lnSpc>
              <a:spcBef>
                <a:spcPts val="1200"/>
              </a:spcBef>
            </a:pPr>
            <a:r>
              <a:rPr lang="en-US" dirty="0">
                <a:latin typeface="+mn-lt"/>
              </a:rPr>
              <a:t>Appropriately probe for household members’ ages?</a:t>
            </a:r>
          </a:p>
          <a:p>
            <a:pPr>
              <a:lnSpc>
                <a:spcPts val="2400"/>
              </a:lnSpc>
              <a:spcBef>
                <a:spcPts val="1200"/>
              </a:spcBef>
            </a:pPr>
            <a:r>
              <a:rPr lang="en-US" dirty="0">
                <a:latin typeface="+mn-lt"/>
              </a:rPr>
              <a:t>Ask questions as written and follow questionnaire instructions?</a:t>
            </a:r>
          </a:p>
          <a:p>
            <a:pPr>
              <a:lnSpc>
                <a:spcPts val="2400"/>
              </a:lnSpc>
              <a:spcBef>
                <a:spcPts val="1200"/>
              </a:spcBef>
            </a:pPr>
            <a:r>
              <a:rPr lang="en-US" dirty="0">
                <a:latin typeface="+mn-lt"/>
              </a:rPr>
              <a:t>Assess respondents’ understanding of questions and appropriately assist respondents with recall?</a:t>
            </a:r>
          </a:p>
          <a:p>
            <a:pPr>
              <a:lnSpc>
                <a:spcPts val="2400"/>
              </a:lnSpc>
              <a:spcBef>
                <a:spcPts val="1200"/>
              </a:spcBef>
            </a:pPr>
            <a:r>
              <a:rPr lang="en-US" dirty="0">
                <a:latin typeface="+mn-lt"/>
              </a:rPr>
              <a:t>Complete all questions?</a:t>
            </a:r>
          </a:p>
          <a:p>
            <a:endParaRPr lang="en-US" dirty="0"/>
          </a:p>
        </p:txBody>
      </p:sp>
      <p:sp>
        <p:nvSpPr>
          <p:cNvPr id="5" name="Text Placeholder 4"/>
          <p:cNvSpPr>
            <a:spLocks noGrp="1"/>
          </p:cNvSpPr>
          <p:nvPr>
            <p:ph type="body" sz="quarter" idx="11"/>
          </p:nvPr>
        </p:nvSpPr>
        <p:spPr/>
        <p:txBody>
          <a:bodyPr/>
          <a:lstStyle/>
          <a:p>
            <a:r>
              <a:rPr lang="en-US" sz="2200" dirty="0">
                <a:latin typeface="+mn-lt"/>
              </a:rPr>
              <a:t>6a. Monitor interviewer performance: Observe interviews</a:t>
            </a:r>
          </a:p>
        </p:txBody>
      </p:sp>
    </p:spTree>
    <p:extLst>
      <p:ext uri="{BB962C8B-B14F-4D97-AF65-F5344CB8AC3E}">
        <p14:creationId xmlns:p14="http://schemas.microsoft.com/office/powerpoint/2010/main" val="35647125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Organizing &amp; supervising fieldwork</a:t>
            </a:r>
            <a:endParaRPr lang="en-US" sz="2800" b="0" cap="all" dirty="0">
              <a:solidFill>
                <a:srgbClr val="D37D28"/>
              </a:solidFill>
              <a:latin typeface="+mn-lt"/>
            </a:endParaRPr>
          </a:p>
        </p:txBody>
      </p:sp>
      <p:sp>
        <p:nvSpPr>
          <p:cNvPr id="4" name="Text Placeholder 3"/>
          <p:cNvSpPr>
            <a:spLocks noGrp="1"/>
          </p:cNvSpPr>
          <p:nvPr>
            <p:ph type="body" sz="quarter" idx="10"/>
          </p:nvPr>
        </p:nvSpPr>
        <p:spPr/>
        <p:txBody>
          <a:bodyPr/>
          <a:lstStyle/>
          <a:p>
            <a:pPr>
              <a:lnSpc>
                <a:spcPts val="2400"/>
              </a:lnSpc>
              <a:spcBef>
                <a:spcPts val="1800"/>
              </a:spcBef>
            </a:pPr>
            <a:r>
              <a:rPr lang="en-US" dirty="0">
                <a:latin typeface="+mn-lt"/>
              </a:rPr>
              <a:t>Comment on both positive aspects and those that need improvement.</a:t>
            </a:r>
          </a:p>
          <a:p>
            <a:pPr>
              <a:lnSpc>
                <a:spcPts val="2400"/>
              </a:lnSpc>
              <a:spcBef>
                <a:spcPts val="1800"/>
              </a:spcBef>
            </a:pPr>
            <a:r>
              <a:rPr lang="en-US" dirty="0">
                <a:latin typeface="+mn-lt"/>
              </a:rPr>
              <a:t>Ensure interviewer knows how to improve his or her performance.</a:t>
            </a:r>
          </a:p>
          <a:p>
            <a:pPr>
              <a:lnSpc>
                <a:spcPts val="2400"/>
              </a:lnSpc>
              <a:spcBef>
                <a:spcPts val="1800"/>
              </a:spcBef>
            </a:pPr>
            <a:r>
              <a:rPr lang="en-US" dirty="0">
                <a:latin typeface="+mn-lt"/>
              </a:rPr>
              <a:t>Do not assume that interviewers’ performance will improve steadily during fieldwork. </a:t>
            </a:r>
          </a:p>
          <a:p>
            <a:pPr>
              <a:lnSpc>
                <a:spcPts val="2400"/>
              </a:lnSpc>
              <a:spcBef>
                <a:spcPts val="1800"/>
              </a:spcBef>
            </a:pPr>
            <a:r>
              <a:rPr lang="en-US" dirty="0">
                <a:latin typeface="+mn-lt"/>
              </a:rPr>
              <a:t>As the end of fieldwork nears, interviewers may be preoccupied with getting home or finishing their work and pay less attention to details.</a:t>
            </a:r>
          </a:p>
          <a:p>
            <a:pPr>
              <a:lnSpc>
                <a:spcPts val="2400"/>
              </a:lnSpc>
              <a:spcBef>
                <a:spcPts val="1800"/>
              </a:spcBef>
            </a:pPr>
            <a:r>
              <a:rPr lang="en-US" dirty="0">
                <a:latin typeface="+mn-lt"/>
              </a:rPr>
              <a:t>Discuss any common issues and the correct procedures during a field team meetings, but do not identify those who prompted the discussion.</a:t>
            </a:r>
          </a:p>
        </p:txBody>
      </p:sp>
      <p:sp>
        <p:nvSpPr>
          <p:cNvPr id="5" name="Text Placeholder 4"/>
          <p:cNvSpPr>
            <a:spLocks noGrp="1"/>
          </p:cNvSpPr>
          <p:nvPr>
            <p:ph type="body" sz="quarter" idx="11"/>
          </p:nvPr>
        </p:nvSpPr>
        <p:spPr/>
        <p:txBody>
          <a:bodyPr/>
          <a:lstStyle/>
          <a:p>
            <a:r>
              <a:rPr lang="en-US" sz="2200" dirty="0">
                <a:latin typeface="+mn-lt"/>
              </a:rPr>
              <a:t>6a. Monitor interviewer performance: Observe interviews</a:t>
            </a:r>
          </a:p>
        </p:txBody>
      </p:sp>
    </p:spTree>
    <p:extLst>
      <p:ext uri="{BB962C8B-B14F-4D97-AF65-F5344CB8AC3E}">
        <p14:creationId xmlns:p14="http://schemas.microsoft.com/office/powerpoint/2010/main" val="11730985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Organizing &amp; supervising fieldwork</a:t>
            </a:r>
            <a:endParaRPr lang="en-US" sz="2800" b="0" i="1" cap="all" dirty="0">
              <a:solidFill>
                <a:srgbClr val="D37D28"/>
              </a:solidFill>
              <a:latin typeface="+mn-lt"/>
            </a:endParaRPr>
          </a:p>
        </p:txBody>
      </p:sp>
      <p:sp>
        <p:nvSpPr>
          <p:cNvPr id="4" name="Text Placeholder 3"/>
          <p:cNvSpPr>
            <a:spLocks noGrp="1"/>
          </p:cNvSpPr>
          <p:nvPr>
            <p:ph type="body" sz="quarter" idx="10"/>
          </p:nvPr>
        </p:nvSpPr>
        <p:spPr/>
        <p:txBody>
          <a:bodyPr/>
          <a:lstStyle/>
          <a:p>
            <a:pPr>
              <a:lnSpc>
                <a:spcPts val="2400"/>
              </a:lnSpc>
              <a:spcBef>
                <a:spcPts val="1800"/>
              </a:spcBef>
            </a:pPr>
            <a:r>
              <a:rPr lang="en-US" dirty="0">
                <a:latin typeface="+mn-lt"/>
              </a:rPr>
              <a:t>If you do not speak the language of interview, you can still detect problems:</a:t>
            </a:r>
          </a:p>
          <a:p>
            <a:pPr marL="742950" lvl="1" indent="-285750">
              <a:lnSpc>
                <a:spcPts val="2400"/>
              </a:lnSpc>
              <a:spcBef>
                <a:spcPts val="1200"/>
              </a:spcBef>
              <a:buFont typeface="Arial" panose="020B0604020202020204" pitchFamily="34" charset="0"/>
              <a:buChar char="−"/>
            </a:pPr>
            <a:r>
              <a:rPr lang="en-US" sz="1600" dirty="0">
                <a:latin typeface="+mn-lt"/>
                <a:cs typeface="Arial"/>
              </a:rPr>
              <a:t>How did the interviewer conduct him or herself?</a:t>
            </a:r>
          </a:p>
          <a:p>
            <a:pPr marL="742950" lvl="1" indent="-285750">
              <a:lnSpc>
                <a:spcPts val="2400"/>
              </a:lnSpc>
              <a:spcBef>
                <a:spcPts val="1200"/>
              </a:spcBef>
              <a:buFont typeface="Arial" panose="020B0604020202020204" pitchFamily="34" charset="0"/>
              <a:buChar char="−"/>
            </a:pPr>
            <a:r>
              <a:rPr lang="en-US" sz="1600" dirty="0">
                <a:latin typeface="+mn-lt"/>
                <a:cs typeface="Arial"/>
              </a:rPr>
              <a:t>How did the interviewer interact with the respondent?</a:t>
            </a:r>
          </a:p>
          <a:p>
            <a:pPr marL="742950" lvl="1" indent="-285750">
              <a:lnSpc>
                <a:spcPts val="2400"/>
              </a:lnSpc>
              <a:spcBef>
                <a:spcPts val="1200"/>
              </a:spcBef>
              <a:buFont typeface="Arial" panose="020B0604020202020204" pitchFamily="34" charset="0"/>
              <a:buChar char="−"/>
            </a:pPr>
            <a:r>
              <a:rPr lang="en-US" sz="1600" dirty="0">
                <a:latin typeface="+mn-lt"/>
                <a:cs typeface="Arial"/>
              </a:rPr>
              <a:t>How did the interviewer enter data on the tablet?</a:t>
            </a:r>
          </a:p>
          <a:p>
            <a:pPr>
              <a:lnSpc>
                <a:spcPts val="2400"/>
              </a:lnSpc>
              <a:spcBef>
                <a:spcPts val="1800"/>
              </a:spcBef>
            </a:pPr>
            <a:r>
              <a:rPr lang="en-US" dirty="0">
                <a:latin typeface="+mn-lt"/>
              </a:rPr>
              <a:t>Note: Male field supervisors should not observe module 6W (female WEAI).</a:t>
            </a:r>
          </a:p>
          <a:p>
            <a:endParaRPr lang="en-US" dirty="0"/>
          </a:p>
        </p:txBody>
      </p:sp>
      <p:sp>
        <p:nvSpPr>
          <p:cNvPr id="5" name="Text Placeholder 4"/>
          <p:cNvSpPr>
            <a:spLocks noGrp="1"/>
          </p:cNvSpPr>
          <p:nvPr>
            <p:ph type="body" sz="quarter" idx="11"/>
          </p:nvPr>
        </p:nvSpPr>
        <p:spPr/>
        <p:txBody>
          <a:bodyPr/>
          <a:lstStyle/>
          <a:p>
            <a:r>
              <a:rPr lang="en-US" sz="2200" dirty="0">
                <a:latin typeface="+mn-lt"/>
              </a:rPr>
              <a:t>6a. Monitor interviewer performance: Observe interviews</a:t>
            </a:r>
          </a:p>
        </p:txBody>
      </p:sp>
    </p:spTree>
    <p:extLst>
      <p:ext uri="{BB962C8B-B14F-4D97-AF65-F5344CB8AC3E}">
        <p14:creationId xmlns:p14="http://schemas.microsoft.com/office/powerpoint/2010/main" val="32279044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Organizing &amp; supervising fieldwork</a:t>
            </a:r>
            <a:endParaRPr lang="en-US" sz="2800" b="0" cap="all" dirty="0">
              <a:solidFill>
                <a:srgbClr val="D37D28"/>
              </a:solidFill>
              <a:latin typeface="+mn-lt"/>
            </a:endParaRPr>
          </a:p>
        </p:txBody>
      </p:sp>
      <p:sp>
        <p:nvSpPr>
          <p:cNvPr id="4" name="Text Placeholder 3"/>
          <p:cNvSpPr>
            <a:spLocks noGrp="1"/>
          </p:cNvSpPr>
          <p:nvPr>
            <p:ph type="body" sz="quarter" idx="10"/>
          </p:nvPr>
        </p:nvSpPr>
        <p:spPr/>
        <p:txBody>
          <a:bodyPr/>
          <a:lstStyle/>
          <a:p>
            <a:pPr>
              <a:spcBef>
                <a:spcPts val="1800"/>
              </a:spcBef>
            </a:pPr>
            <a:endParaRPr lang="en-US" dirty="0"/>
          </a:p>
          <a:p>
            <a:pPr>
              <a:spcBef>
                <a:spcPts val="0"/>
              </a:spcBef>
            </a:pPr>
            <a:r>
              <a:rPr lang="en-US" dirty="0">
                <a:latin typeface="+mn-lt"/>
              </a:rPr>
              <a:t>Survey modules 4, 4a, 5, 5a, and 6 are administered to household members who are eligible based at least in part on age. </a:t>
            </a:r>
          </a:p>
          <a:p>
            <a:pPr>
              <a:spcBef>
                <a:spcPts val="1800"/>
              </a:spcBef>
            </a:pPr>
            <a:r>
              <a:rPr lang="en-US" dirty="0">
                <a:latin typeface="+mn-lt"/>
              </a:rPr>
              <a:t>To reduce their workload, interviewers may be tempted to:</a:t>
            </a:r>
          </a:p>
          <a:p>
            <a:pPr marL="914400" lvl="1" indent="-457200">
              <a:spcBef>
                <a:spcPts val="600"/>
              </a:spcBef>
              <a:buFont typeface="Arial" panose="020B0604020202020204" pitchFamily="34" charset="0"/>
              <a:buChar char="−"/>
            </a:pPr>
            <a:r>
              <a:rPr lang="en-US" sz="1600" dirty="0">
                <a:latin typeface="+mn-lt"/>
              </a:rPr>
              <a:t>Subtract years from a woman’s age if close to the lower boundary of eligibility </a:t>
            </a:r>
          </a:p>
          <a:p>
            <a:pPr lvl="1">
              <a:spcBef>
                <a:spcPts val="600"/>
              </a:spcBef>
            </a:pPr>
            <a:r>
              <a:rPr lang="en-US" sz="1600" dirty="0">
                <a:latin typeface="+mn-lt"/>
              </a:rPr>
              <a:t>	(~ 11-14 years or ~ 15-17 years)</a:t>
            </a:r>
          </a:p>
          <a:p>
            <a:pPr marL="914400" lvl="1" indent="-457200">
              <a:spcBef>
                <a:spcPts val="600"/>
              </a:spcBef>
              <a:buFont typeface="Arial" panose="020B0604020202020204" pitchFamily="34" charset="0"/>
              <a:buChar char="−"/>
            </a:pPr>
            <a:r>
              <a:rPr lang="en-US" sz="1600" dirty="0">
                <a:latin typeface="+mn-lt"/>
              </a:rPr>
              <a:t>Add years to a woman’s age if close to the upper boundary of eligibility         </a:t>
            </a:r>
          </a:p>
          <a:p>
            <a:pPr lvl="1">
              <a:spcBef>
                <a:spcPts val="600"/>
              </a:spcBef>
            </a:pPr>
            <a:r>
              <a:rPr lang="en-US" sz="1600" dirty="0">
                <a:latin typeface="+mn-lt"/>
              </a:rPr>
              <a:t>	(~ 50-55 years)</a:t>
            </a:r>
          </a:p>
          <a:p>
            <a:pPr marL="914400" lvl="1" indent="-457200">
              <a:spcBef>
                <a:spcPts val="600"/>
              </a:spcBef>
              <a:buFont typeface="Arial" panose="020B0604020202020204" pitchFamily="34" charset="0"/>
              <a:buChar char="−"/>
            </a:pPr>
            <a:r>
              <a:rPr lang="en-US" sz="1600" dirty="0">
                <a:latin typeface="+mn-lt"/>
              </a:rPr>
              <a:t>Add years to the ages of children under 6. </a:t>
            </a:r>
          </a:p>
          <a:p>
            <a:pPr>
              <a:spcBef>
                <a:spcPts val="1800"/>
              </a:spcBef>
            </a:pPr>
            <a:r>
              <a:rPr lang="en-US" dirty="0">
                <a:latin typeface="+mn-lt"/>
              </a:rPr>
              <a:t>This practice can negatively impact the quality of the survey data.</a:t>
            </a:r>
          </a:p>
          <a:p>
            <a:endParaRPr lang="en-US" dirty="0"/>
          </a:p>
        </p:txBody>
      </p:sp>
      <p:sp>
        <p:nvSpPr>
          <p:cNvPr id="5" name="Text Placeholder 4"/>
          <p:cNvSpPr>
            <a:spLocks noGrp="1"/>
          </p:cNvSpPr>
          <p:nvPr>
            <p:ph type="body" sz="quarter" idx="11"/>
          </p:nvPr>
        </p:nvSpPr>
        <p:spPr/>
        <p:txBody>
          <a:bodyPr/>
          <a:lstStyle/>
          <a:p>
            <a:r>
              <a:rPr lang="en-US" sz="2200" dirty="0">
                <a:latin typeface="+mn-lt"/>
              </a:rPr>
              <a:t>6b. Monitor interviewer performance: Spot-check household composition</a:t>
            </a:r>
          </a:p>
        </p:txBody>
      </p:sp>
    </p:spTree>
    <p:extLst>
      <p:ext uri="{BB962C8B-B14F-4D97-AF65-F5344CB8AC3E}">
        <p14:creationId xmlns:p14="http://schemas.microsoft.com/office/powerpoint/2010/main" val="24691284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Organizing &amp; supervising fieldwork</a:t>
            </a:r>
            <a:endParaRPr lang="en-US" sz="2800" b="0" cap="all" dirty="0">
              <a:solidFill>
                <a:srgbClr val="D37D28"/>
              </a:solidFill>
              <a:latin typeface="+mn-lt"/>
            </a:endParaRPr>
          </a:p>
        </p:txBody>
      </p:sp>
      <p:sp>
        <p:nvSpPr>
          <p:cNvPr id="4" name="Text Placeholder 3"/>
          <p:cNvSpPr>
            <a:spLocks noGrp="1"/>
          </p:cNvSpPr>
          <p:nvPr>
            <p:ph type="body" sz="quarter" idx="10"/>
          </p:nvPr>
        </p:nvSpPr>
        <p:spPr/>
        <p:txBody>
          <a:bodyPr/>
          <a:lstStyle/>
          <a:p>
            <a:pPr>
              <a:lnSpc>
                <a:spcPts val="2400"/>
              </a:lnSpc>
              <a:spcBef>
                <a:spcPts val="1800"/>
              </a:spcBef>
            </a:pPr>
            <a:endParaRPr lang="en-US" dirty="0"/>
          </a:p>
          <a:p>
            <a:pPr>
              <a:lnSpc>
                <a:spcPts val="2400"/>
              </a:lnSpc>
              <a:spcBef>
                <a:spcPts val="0"/>
              </a:spcBef>
            </a:pPr>
            <a:r>
              <a:rPr lang="en-US" dirty="0">
                <a:latin typeface="+mn-lt"/>
              </a:rPr>
              <a:t>Regularly spot-check household composition by returning to certain households and independently collecting roster data.</a:t>
            </a:r>
          </a:p>
          <a:p>
            <a:pPr>
              <a:spcBef>
                <a:spcPts val="1800"/>
              </a:spcBef>
            </a:pPr>
            <a:r>
              <a:rPr lang="en-US" dirty="0">
                <a:latin typeface="+mn-lt"/>
              </a:rPr>
              <a:t>Spot-check one household for each interviewer in each cluster. </a:t>
            </a:r>
          </a:p>
          <a:p>
            <a:pPr>
              <a:spcBef>
                <a:spcPts val="1800"/>
              </a:spcBef>
            </a:pPr>
            <a:r>
              <a:rPr lang="en-US" dirty="0">
                <a:latin typeface="+mn-lt"/>
              </a:rPr>
              <a:t>Do not select the households for spot-checks randomly. </a:t>
            </a:r>
          </a:p>
          <a:p>
            <a:pPr>
              <a:spcBef>
                <a:spcPts val="1800"/>
              </a:spcBef>
            </a:pPr>
            <a:r>
              <a:rPr lang="en-US" dirty="0">
                <a:latin typeface="+mn-lt"/>
              </a:rPr>
              <a:t>To the extent possible, select households that have women or children of borderline ages by checking the household roster on the interviewers’ tablets every day. </a:t>
            </a:r>
          </a:p>
          <a:p>
            <a:pPr>
              <a:spcBef>
                <a:spcPts val="1800"/>
              </a:spcBef>
            </a:pPr>
            <a:r>
              <a:rPr lang="en-US" dirty="0">
                <a:latin typeface="+mn-lt"/>
              </a:rPr>
              <a:t>Conduct spot-checks </a:t>
            </a:r>
            <a:r>
              <a:rPr lang="en-US" i="1" dirty="0">
                <a:latin typeface="+mn-lt"/>
              </a:rPr>
              <a:t>before</a:t>
            </a:r>
            <a:r>
              <a:rPr lang="en-US" dirty="0">
                <a:latin typeface="+mn-lt"/>
              </a:rPr>
              <a:t> the households’ data are finalized and transmitted to </a:t>
            </a:r>
            <a:r>
              <a:rPr lang="en-US" dirty="0">
                <a:solidFill>
                  <a:srgbClr val="FF0000"/>
                </a:solidFill>
                <a:latin typeface="+mn-lt"/>
              </a:rPr>
              <a:t>[CONTRACTOR]</a:t>
            </a:r>
            <a:r>
              <a:rPr lang="en-US" dirty="0">
                <a:latin typeface="+mn-lt"/>
              </a:rPr>
              <a:t>. </a:t>
            </a:r>
          </a:p>
          <a:p>
            <a:endParaRPr lang="en-US" dirty="0"/>
          </a:p>
        </p:txBody>
      </p:sp>
      <p:sp>
        <p:nvSpPr>
          <p:cNvPr id="5" name="Text Placeholder 4"/>
          <p:cNvSpPr>
            <a:spLocks noGrp="1"/>
          </p:cNvSpPr>
          <p:nvPr>
            <p:ph type="body" sz="quarter" idx="11"/>
          </p:nvPr>
        </p:nvSpPr>
        <p:spPr/>
        <p:txBody>
          <a:bodyPr/>
          <a:lstStyle/>
          <a:p>
            <a:r>
              <a:rPr lang="en-US" sz="2200" dirty="0">
                <a:latin typeface="+mn-lt"/>
              </a:rPr>
              <a:t>6b. Monitor interviewer performance: Spot-check household composition</a:t>
            </a:r>
          </a:p>
        </p:txBody>
      </p:sp>
    </p:spTree>
    <p:extLst>
      <p:ext uri="{BB962C8B-B14F-4D97-AF65-F5344CB8AC3E}">
        <p14:creationId xmlns:p14="http://schemas.microsoft.com/office/powerpoint/2010/main" val="31440143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Organizing &amp; supervising fieldwork</a:t>
            </a:r>
            <a:endParaRPr lang="en-US" sz="2800" b="0" cap="all" dirty="0">
              <a:solidFill>
                <a:srgbClr val="D37D28"/>
              </a:solidFill>
              <a:latin typeface="+mn-lt"/>
            </a:endParaRPr>
          </a:p>
        </p:txBody>
      </p:sp>
      <p:sp>
        <p:nvSpPr>
          <p:cNvPr id="4" name="Text Placeholder 3"/>
          <p:cNvSpPr>
            <a:spLocks noGrp="1"/>
          </p:cNvSpPr>
          <p:nvPr>
            <p:ph type="body" sz="quarter" idx="10"/>
          </p:nvPr>
        </p:nvSpPr>
        <p:spPr/>
        <p:txBody>
          <a:bodyPr/>
          <a:lstStyle/>
          <a:p>
            <a:pPr>
              <a:lnSpc>
                <a:spcPts val="2400"/>
              </a:lnSpc>
              <a:spcBef>
                <a:spcPts val="1800"/>
              </a:spcBef>
            </a:pPr>
            <a:endParaRPr lang="en-US" dirty="0"/>
          </a:p>
          <a:p>
            <a:pPr>
              <a:lnSpc>
                <a:spcPts val="2400"/>
              </a:lnSpc>
              <a:spcBef>
                <a:spcPts val="0"/>
              </a:spcBef>
            </a:pPr>
            <a:r>
              <a:rPr lang="en-US" dirty="0">
                <a:latin typeface="+mn-lt"/>
              </a:rPr>
              <a:t>Use the paper </a:t>
            </a:r>
            <a:r>
              <a:rPr lang="en-US" i="1" dirty="0">
                <a:latin typeface="+mn-lt"/>
              </a:rPr>
              <a:t>spot-check package</a:t>
            </a:r>
            <a:r>
              <a:rPr lang="en-US" dirty="0">
                <a:latin typeface="+mn-lt"/>
              </a:rPr>
              <a:t>, which consists of a blank cover sheet and a blank household roster.</a:t>
            </a:r>
          </a:p>
          <a:p>
            <a:pPr lvl="0">
              <a:spcBef>
                <a:spcPts val="1800"/>
              </a:spcBef>
            </a:pPr>
            <a:r>
              <a:rPr lang="en-US" dirty="0">
                <a:latin typeface="+mn-lt"/>
              </a:rPr>
              <a:t>Write “SPOT CHECK” across the top of the </a:t>
            </a:r>
            <a:r>
              <a:rPr lang="en-US" i="1" dirty="0">
                <a:latin typeface="+mn-lt"/>
              </a:rPr>
              <a:t>spot-check package </a:t>
            </a:r>
            <a:r>
              <a:rPr lang="en-US" dirty="0">
                <a:latin typeface="+mn-lt"/>
              </a:rPr>
              <a:t>forms.</a:t>
            </a:r>
          </a:p>
          <a:p>
            <a:pPr lvl="0">
              <a:spcBef>
                <a:spcPts val="1800"/>
              </a:spcBef>
            </a:pPr>
            <a:r>
              <a:rPr lang="en-US" dirty="0">
                <a:latin typeface="+mn-lt"/>
              </a:rPr>
              <a:t>Complete the household identification and geographic location portions of the cover sheet (items 01-07).</a:t>
            </a:r>
          </a:p>
          <a:p>
            <a:pPr lvl="0">
              <a:spcBef>
                <a:spcPts val="1800"/>
              </a:spcBef>
            </a:pPr>
            <a:r>
              <a:rPr lang="en-US" dirty="0">
                <a:latin typeface="+mn-lt"/>
              </a:rPr>
              <a:t>Complete items 101-104, including the line number of the household roster: name, relationship to the household primary adult </a:t>
            </a:r>
            <a:r>
              <a:rPr lang="en-US" dirty="0" err="1">
                <a:latin typeface="+mn-lt"/>
              </a:rPr>
              <a:t>decisionmaker</a:t>
            </a:r>
            <a:r>
              <a:rPr lang="en-US" dirty="0">
                <a:latin typeface="+mn-lt"/>
              </a:rPr>
              <a:t>, sex, and age for all members of the household. </a:t>
            </a:r>
          </a:p>
          <a:p>
            <a:endParaRPr lang="en-US" dirty="0"/>
          </a:p>
        </p:txBody>
      </p:sp>
      <p:sp>
        <p:nvSpPr>
          <p:cNvPr id="5" name="Text Placeholder 4"/>
          <p:cNvSpPr>
            <a:spLocks noGrp="1"/>
          </p:cNvSpPr>
          <p:nvPr>
            <p:ph type="body" sz="quarter" idx="11"/>
          </p:nvPr>
        </p:nvSpPr>
        <p:spPr/>
        <p:txBody>
          <a:bodyPr/>
          <a:lstStyle/>
          <a:p>
            <a:r>
              <a:rPr lang="en-US" sz="2200" dirty="0">
                <a:latin typeface="+mn-lt"/>
              </a:rPr>
              <a:t>6b. Monitor interviewer performance: Spot-check household composition</a:t>
            </a:r>
          </a:p>
        </p:txBody>
      </p:sp>
    </p:spTree>
    <p:extLst>
      <p:ext uri="{BB962C8B-B14F-4D97-AF65-F5344CB8AC3E}">
        <p14:creationId xmlns:p14="http://schemas.microsoft.com/office/powerpoint/2010/main" val="21969585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Organizing &amp; supervising fieldwork</a:t>
            </a:r>
            <a:endParaRPr lang="en-US" sz="2800" b="0" i="1" cap="all" dirty="0">
              <a:solidFill>
                <a:srgbClr val="D37D28"/>
              </a:solidFill>
              <a:latin typeface="+mn-lt"/>
            </a:endParaRPr>
          </a:p>
        </p:txBody>
      </p:sp>
      <p:sp>
        <p:nvSpPr>
          <p:cNvPr id="4" name="Text Placeholder 3"/>
          <p:cNvSpPr>
            <a:spLocks noGrp="1"/>
          </p:cNvSpPr>
          <p:nvPr>
            <p:ph type="body" sz="quarter" idx="10"/>
          </p:nvPr>
        </p:nvSpPr>
        <p:spPr/>
        <p:txBody>
          <a:bodyPr/>
          <a:lstStyle/>
          <a:p>
            <a:pPr lvl="0"/>
            <a:endParaRPr lang="en-US" dirty="0"/>
          </a:p>
          <a:p>
            <a:pPr lvl="0">
              <a:spcBef>
                <a:spcPts val="0"/>
              </a:spcBef>
            </a:pPr>
            <a:r>
              <a:rPr lang="en-US" dirty="0">
                <a:latin typeface="+mn-lt"/>
              </a:rPr>
              <a:t>Carefully probe ages of household members who are close to the ages of eligibility for relevant survey modules:</a:t>
            </a:r>
          </a:p>
          <a:p>
            <a:pPr>
              <a:lnSpc>
                <a:spcPts val="2400"/>
              </a:lnSpc>
              <a:spcBef>
                <a:spcPts val="1800"/>
              </a:spcBef>
            </a:pPr>
            <a:endParaRPr lang="en-US" dirty="0"/>
          </a:p>
          <a:p>
            <a:endParaRPr lang="en-US" dirty="0"/>
          </a:p>
        </p:txBody>
      </p:sp>
      <p:sp>
        <p:nvSpPr>
          <p:cNvPr id="5" name="Text Placeholder 4"/>
          <p:cNvSpPr>
            <a:spLocks noGrp="1"/>
          </p:cNvSpPr>
          <p:nvPr>
            <p:ph type="body" sz="quarter" idx="11"/>
          </p:nvPr>
        </p:nvSpPr>
        <p:spPr/>
        <p:txBody>
          <a:bodyPr/>
          <a:lstStyle/>
          <a:p>
            <a:r>
              <a:rPr lang="en-US" sz="2200" dirty="0">
                <a:latin typeface="+mn-lt"/>
              </a:rPr>
              <a:t>6b. Monitor interviewer performance: Spot-check household composition</a:t>
            </a:r>
          </a:p>
        </p:txBody>
      </p:sp>
      <p:graphicFrame>
        <p:nvGraphicFramePr>
          <p:cNvPr id="3" name="Table 2"/>
          <p:cNvGraphicFramePr>
            <a:graphicFrameLocks noGrp="1"/>
          </p:cNvGraphicFramePr>
          <p:nvPr>
            <p:extLst>
              <p:ext uri="{D42A27DB-BD31-4B8C-83A1-F6EECF244321}">
                <p14:modId xmlns:p14="http://schemas.microsoft.com/office/powerpoint/2010/main" val="1419296314"/>
              </p:ext>
            </p:extLst>
          </p:nvPr>
        </p:nvGraphicFramePr>
        <p:xfrm>
          <a:off x="766763" y="3354391"/>
          <a:ext cx="7705736" cy="2296160"/>
        </p:xfrm>
        <a:graphic>
          <a:graphicData uri="http://schemas.openxmlformats.org/drawingml/2006/table">
            <a:tbl>
              <a:tblPr firstRow="1" bandRow="1">
                <a:tableStyleId>{F5AB1C69-6EDB-4FF4-983F-18BD219EF322}</a:tableStyleId>
              </a:tblPr>
              <a:tblGrid>
                <a:gridCol w="862012">
                  <a:extLst>
                    <a:ext uri="{9D8B030D-6E8A-4147-A177-3AD203B41FA5}">
                      <a16:colId xmlns:a16="http://schemas.microsoft.com/office/drawing/2014/main" val="1551345940"/>
                    </a:ext>
                  </a:extLst>
                </a:gridCol>
                <a:gridCol w="2100263">
                  <a:extLst>
                    <a:ext uri="{9D8B030D-6E8A-4147-A177-3AD203B41FA5}">
                      <a16:colId xmlns:a16="http://schemas.microsoft.com/office/drawing/2014/main" val="3369773935"/>
                    </a:ext>
                  </a:extLst>
                </a:gridCol>
                <a:gridCol w="1814514">
                  <a:extLst>
                    <a:ext uri="{9D8B030D-6E8A-4147-A177-3AD203B41FA5}">
                      <a16:colId xmlns:a16="http://schemas.microsoft.com/office/drawing/2014/main" val="2567617318"/>
                    </a:ext>
                  </a:extLst>
                </a:gridCol>
                <a:gridCol w="1443042">
                  <a:extLst>
                    <a:ext uri="{9D8B030D-6E8A-4147-A177-3AD203B41FA5}">
                      <a16:colId xmlns:a16="http://schemas.microsoft.com/office/drawing/2014/main" val="3349142420"/>
                    </a:ext>
                  </a:extLst>
                </a:gridCol>
                <a:gridCol w="1485905">
                  <a:extLst>
                    <a:ext uri="{9D8B030D-6E8A-4147-A177-3AD203B41FA5}">
                      <a16:colId xmlns:a16="http://schemas.microsoft.com/office/drawing/2014/main" val="386092524"/>
                    </a:ext>
                  </a:extLst>
                </a:gridCol>
              </a:tblGrid>
              <a:tr h="370840">
                <a:tc>
                  <a:txBody>
                    <a:bodyPr/>
                    <a:lstStyle/>
                    <a:p>
                      <a:r>
                        <a:rPr lang="en-US" sz="1400" dirty="0"/>
                        <a:t>Module </a:t>
                      </a:r>
                      <a:endParaRPr lang="en-US" sz="1400" dirty="0">
                        <a:latin typeface="Arial Narrow" panose="020B0606020202030204" pitchFamily="34" charset="0"/>
                      </a:endParaRPr>
                    </a:p>
                  </a:txBody>
                  <a:tcPr/>
                </a:tc>
                <a:tc>
                  <a:txBody>
                    <a:bodyPr/>
                    <a:lstStyle/>
                    <a:p>
                      <a:r>
                        <a:rPr lang="en-US" sz="1400" dirty="0"/>
                        <a:t>Module description</a:t>
                      </a:r>
                      <a:endParaRPr lang="en-US" sz="1400" dirty="0">
                        <a:latin typeface="Arial Narrow" panose="020B0606020202030204" pitchFamily="34" charset="0"/>
                      </a:endParaRPr>
                    </a:p>
                  </a:txBody>
                  <a:tcPr/>
                </a:tc>
                <a:tc>
                  <a:txBody>
                    <a:bodyPr/>
                    <a:lstStyle/>
                    <a:p>
                      <a:r>
                        <a:rPr lang="en-US" sz="1400" dirty="0"/>
                        <a:t>Eligible household members</a:t>
                      </a:r>
                      <a:endParaRPr lang="en-US" sz="1400" dirty="0">
                        <a:latin typeface="Arial Narrow" panose="020B0606020202030204" pitchFamily="34" charset="0"/>
                      </a:endParaRPr>
                    </a:p>
                  </a:txBody>
                  <a:tcPr/>
                </a:tc>
                <a:tc>
                  <a:txBody>
                    <a:bodyPr/>
                    <a:lstStyle/>
                    <a:p>
                      <a:r>
                        <a:rPr lang="en-US" sz="1400" dirty="0"/>
                        <a:t>Eligible age range</a:t>
                      </a:r>
                      <a:endParaRPr lang="en-US" sz="1400" dirty="0">
                        <a:latin typeface="Arial Narrow" panose="020B0606020202030204" pitchFamily="34" charset="0"/>
                      </a:endParaRPr>
                    </a:p>
                  </a:txBody>
                  <a:tcPr/>
                </a:tc>
                <a:tc>
                  <a:txBody>
                    <a:bodyPr/>
                    <a:lstStyle/>
                    <a:p>
                      <a:r>
                        <a:rPr lang="en-US" sz="1400" dirty="0"/>
                        <a:t>Age ranges</a:t>
                      </a:r>
                      <a:r>
                        <a:rPr lang="en-US" sz="1400" baseline="0" dirty="0"/>
                        <a:t> to probe</a:t>
                      </a:r>
                      <a:endParaRPr lang="en-US" sz="1400" dirty="0">
                        <a:latin typeface="Arial Narrow" panose="020B0606020202030204" pitchFamily="34" charset="0"/>
                      </a:endParaRPr>
                    </a:p>
                  </a:txBody>
                  <a:tcPr/>
                </a:tc>
                <a:extLst>
                  <a:ext uri="{0D108BD9-81ED-4DB2-BD59-A6C34878D82A}">
                    <a16:rowId xmlns:a16="http://schemas.microsoft.com/office/drawing/2014/main" val="1781167027"/>
                  </a:ext>
                </a:extLst>
              </a:tr>
              <a:tr h="370840">
                <a:tc>
                  <a:txBody>
                    <a:bodyPr/>
                    <a:lstStyle/>
                    <a:p>
                      <a:r>
                        <a:rPr lang="en-US" sz="1400" dirty="0"/>
                        <a:t>4 and 4a</a:t>
                      </a:r>
                      <a:endParaRPr lang="en-US" sz="1400" dirty="0">
                        <a:latin typeface="Arial Narrow" panose="020B0606020202030204" pitchFamily="34" charset="0"/>
                      </a:endParaRPr>
                    </a:p>
                  </a:txBody>
                  <a:tcPr/>
                </a:tc>
                <a:tc>
                  <a:txBody>
                    <a:bodyPr/>
                    <a:lstStyle/>
                    <a:p>
                      <a:r>
                        <a:rPr lang="en-US" sz="1400" dirty="0"/>
                        <a:t>Women’s nutrition and anthropometry</a:t>
                      </a:r>
                      <a:endParaRPr lang="en-US" sz="1400" dirty="0">
                        <a:latin typeface="Arial Narrow" panose="020B0606020202030204" pitchFamily="34" charset="0"/>
                      </a:endParaRPr>
                    </a:p>
                  </a:txBody>
                  <a:tcPr/>
                </a:tc>
                <a:tc>
                  <a:txBody>
                    <a:bodyPr/>
                    <a:lstStyle/>
                    <a:p>
                      <a:r>
                        <a:rPr lang="en-US" sz="1400" dirty="0"/>
                        <a:t>Women</a:t>
                      </a:r>
                      <a:endParaRPr lang="en-US" sz="1400" dirty="0">
                        <a:latin typeface="Arial Narrow" panose="020B0606020202030204" pitchFamily="34" charset="0"/>
                      </a:endParaRPr>
                    </a:p>
                  </a:txBody>
                  <a:tcPr/>
                </a:tc>
                <a:tc>
                  <a:txBody>
                    <a:bodyPr/>
                    <a:lstStyle/>
                    <a:p>
                      <a:r>
                        <a:rPr lang="en-US" sz="1400" dirty="0"/>
                        <a:t>15-49 years</a:t>
                      </a:r>
                      <a:endParaRPr lang="en-US" sz="1400" dirty="0">
                        <a:latin typeface="Arial Narrow" panose="020B0606020202030204" pitchFamily="34" charset="0"/>
                      </a:endParaRPr>
                    </a:p>
                  </a:txBody>
                  <a:tcPr/>
                </a:tc>
                <a:tc>
                  <a:txBody>
                    <a:bodyPr/>
                    <a:lstStyle/>
                    <a:p>
                      <a:r>
                        <a:rPr lang="en-US" sz="1400" baseline="0" dirty="0"/>
                        <a:t>11-14 years &amp; </a:t>
                      </a:r>
                    </a:p>
                    <a:p>
                      <a:r>
                        <a:rPr lang="en-US" sz="1400" baseline="0" dirty="0"/>
                        <a:t>50-55 years</a:t>
                      </a:r>
                      <a:endParaRPr lang="en-US" sz="1400" dirty="0">
                        <a:latin typeface="Arial Narrow" panose="020B0606020202030204" pitchFamily="34" charset="0"/>
                      </a:endParaRPr>
                    </a:p>
                  </a:txBody>
                  <a:tcPr/>
                </a:tc>
                <a:extLst>
                  <a:ext uri="{0D108BD9-81ED-4DB2-BD59-A6C34878D82A}">
                    <a16:rowId xmlns:a16="http://schemas.microsoft.com/office/drawing/2014/main" val="401163479"/>
                  </a:ext>
                </a:extLst>
              </a:tr>
              <a:tr h="370840">
                <a:tc>
                  <a:txBody>
                    <a:bodyPr/>
                    <a:lstStyle/>
                    <a:p>
                      <a:r>
                        <a:rPr lang="en-US" sz="1400" dirty="0"/>
                        <a:t>5</a:t>
                      </a:r>
                      <a:endParaRPr lang="en-US" sz="1400" dirty="0">
                        <a:latin typeface="Arial Narrow" panose="020B0606020202030204" pitchFamily="34" charset="0"/>
                      </a:endParaRPr>
                    </a:p>
                  </a:txBody>
                  <a:tcPr/>
                </a:tc>
                <a:tc>
                  <a:txBody>
                    <a:bodyPr/>
                    <a:lstStyle/>
                    <a:p>
                      <a:r>
                        <a:rPr lang="en-US" sz="1400" dirty="0"/>
                        <a:t>Children’s nutrition</a:t>
                      </a:r>
                      <a:endParaRPr lang="en-US" sz="1400" dirty="0">
                        <a:latin typeface="Arial Narrow" panose="020B0606020202030204" pitchFamily="34" charset="0"/>
                      </a:endParaRPr>
                    </a:p>
                  </a:txBody>
                  <a:tcPr/>
                </a:tc>
                <a:tc>
                  <a:txBody>
                    <a:bodyPr/>
                    <a:lstStyle/>
                    <a:p>
                      <a:r>
                        <a:rPr lang="en-US" sz="1400" dirty="0"/>
                        <a:t>Children</a:t>
                      </a:r>
                      <a:endParaRPr lang="en-US" sz="1400" dirty="0">
                        <a:latin typeface="Arial Narrow" panose="020B0606020202030204" pitchFamily="34" charset="0"/>
                      </a:endParaRPr>
                    </a:p>
                  </a:txBody>
                  <a:tcPr/>
                </a:tc>
                <a:tc>
                  <a:txBody>
                    <a:bodyPr/>
                    <a:lstStyle/>
                    <a:p>
                      <a:r>
                        <a:rPr lang="en-US" sz="1400" dirty="0"/>
                        <a:t>0-2 years</a:t>
                      </a:r>
                      <a:endParaRPr lang="en-US" sz="1400" dirty="0">
                        <a:latin typeface="Arial Narrow" panose="020B0606020202030204" pitchFamily="34" charset="0"/>
                      </a:endParaRPr>
                    </a:p>
                  </a:txBody>
                  <a:tcPr/>
                </a:tc>
                <a:tc>
                  <a:txBody>
                    <a:bodyPr/>
                    <a:lstStyle/>
                    <a:p>
                      <a:r>
                        <a:rPr lang="en-US" sz="1400" dirty="0"/>
                        <a:t>3-4 years</a:t>
                      </a:r>
                      <a:endParaRPr lang="en-US" sz="1400" dirty="0">
                        <a:latin typeface="Arial Narrow" panose="020B0606020202030204" pitchFamily="34" charset="0"/>
                      </a:endParaRPr>
                    </a:p>
                  </a:txBody>
                  <a:tcPr/>
                </a:tc>
                <a:extLst>
                  <a:ext uri="{0D108BD9-81ED-4DB2-BD59-A6C34878D82A}">
                    <a16:rowId xmlns:a16="http://schemas.microsoft.com/office/drawing/2014/main" val="989725636"/>
                  </a:ext>
                </a:extLst>
              </a:tr>
              <a:tr h="370840">
                <a:tc>
                  <a:txBody>
                    <a:bodyPr/>
                    <a:lstStyle/>
                    <a:p>
                      <a:r>
                        <a:rPr lang="en-US" sz="1400" dirty="0"/>
                        <a:t>5a</a:t>
                      </a:r>
                      <a:endParaRPr lang="en-US" sz="1400" dirty="0">
                        <a:latin typeface="Arial Narrow" panose="020B0606020202030204" pitchFamily="34" charset="0"/>
                      </a:endParaRPr>
                    </a:p>
                  </a:txBody>
                  <a:tcPr/>
                </a:tc>
                <a:tc>
                  <a:txBody>
                    <a:bodyPr/>
                    <a:lstStyle/>
                    <a:p>
                      <a:r>
                        <a:rPr lang="en-US" sz="1400" dirty="0"/>
                        <a:t>Children’s anthropometry</a:t>
                      </a:r>
                      <a:endParaRPr lang="en-US" sz="1400" dirty="0">
                        <a:latin typeface="Arial Narrow" panose="020B0606020202030204" pitchFamily="34" charset="0"/>
                      </a:endParaRPr>
                    </a:p>
                  </a:txBody>
                  <a:tcPr/>
                </a:tc>
                <a:tc>
                  <a:txBody>
                    <a:bodyPr/>
                    <a:lstStyle/>
                    <a:p>
                      <a:r>
                        <a:rPr lang="en-US" sz="1400" dirty="0"/>
                        <a:t>Children</a:t>
                      </a:r>
                      <a:endParaRPr lang="en-US" sz="1400" dirty="0">
                        <a:latin typeface="Arial Narrow" panose="020B0606020202030204" pitchFamily="34" charset="0"/>
                      </a:endParaRPr>
                    </a:p>
                  </a:txBody>
                  <a:tcPr/>
                </a:tc>
                <a:tc>
                  <a:txBody>
                    <a:bodyPr/>
                    <a:lstStyle/>
                    <a:p>
                      <a:r>
                        <a:rPr lang="en-US" sz="1400" dirty="0"/>
                        <a:t>0-5 years</a:t>
                      </a:r>
                      <a:endParaRPr lang="en-US" sz="1400" dirty="0">
                        <a:latin typeface="Arial Narrow" panose="020B0606020202030204" pitchFamily="34" charset="0"/>
                      </a:endParaRPr>
                    </a:p>
                  </a:txBody>
                  <a:tcPr/>
                </a:tc>
                <a:tc>
                  <a:txBody>
                    <a:bodyPr/>
                    <a:lstStyle/>
                    <a:p>
                      <a:r>
                        <a:rPr lang="en-US" sz="1400" dirty="0"/>
                        <a:t>6-7 years</a:t>
                      </a:r>
                      <a:endParaRPr lang="en-US" sz="1400" dirty="0">
                        <a:latin typeface="Arial Narrow" panose="020B0606020202030204" pitchFamily="34" charset="0"/>
                      </a:endParaRPr>
                    </a:p>
                  </a:txBody>
                  <a:tcPr/>
                </a:tc>
                <a:extLst>
                  <a:ext uri="{0D108BD9-81ED-4DB2-BD59-A6C34878D82A}">
                    <a16:rowId xmlns:a16="http://schemas.microsoft.com/office/drawing/2014/main" val="3748608872"/>
                  </a:ext>
                </a:extLst>
              </a:tr>
              <a:tr h="370840">
                <a:tc>
                  <a:txBody>
                    <a:bodyPr/>
                    <a:lstStyle/>
                    <a:p>
                      <a:r>
                        <a:rPr lang="en-US" sz="1400" dirty="0"/>
                        <a:t>6</a:t>
                      </a:r>
                      <a:endParaRPr lang="en-US" sz="1400" dirty="0">
                        <a:latin typeface="Arial Narrow" panose="020B0606020202030204" pitchFamily="34" charset="0"/>
                      </a:endParaRPr>
                    </a:p>
                  </a:txBody>
                  <a:tcPr/>
                </a:tc>
                <a:tc>
                  <a:txBody>
                    <a:bodyPr/>
                    <a:lstStyle/>
                    <a:p>
                      <a:r>
                        <a:rPr lang="en-US" sz="1400" dirty="0"/>
                        <a:t>Empowerment in agriculture</a:t>
                      </a:r>
                      <a:endParaRPr lang="en-US" sz="1400" dirty="0">
                        <a:latin typeface="Arial Narrow" panose="020B0606020202030204" pitchFamily="34" charset="0"/>
                      </a:endParaRPr>
                    </a:p>
                  </a:txBody>
                  <a:tcPr/>
                </a:tc>
                <a:tc>
                  <a:txBody>
                    <a:bodyPr/>
                    <a:lstStyle/>
                    <a:p>
                      <a:r>
                        <a:rPr lang="en-US" sz="1400" dirty="0"/>
                        <a:t>Women</a:t>
                      </a:r>
                      <a:r>
                        <a:rPr lang="en-US" sz="1400" baseline="0" dirty="0"/>
                        <a:t> and men</a:t>
                      </a:r>
                      <a:endParaRPr lang="en-US" sz="1400" dirty="0">
                        <a:latin typeface="Arial Narrow" panose="020B0606020202030204" pitchFamily="34" charset="0"/>
                      </a:endParaRPr>
                    </a:p>
                  </a:txBody>
                  <a:tcPr/>
                </a:tc>
                <a:tc>
                  <a:txBody>
                    <a:bodyPr/>
                    <a:lstStyle/>
                    <a:p>
                      <a:r>
                        <a:rPr lang="en-US" sz="1400" dirty="0"/>
                        <a:t>At</a:t>
                      </a:r>
                      <a:r>
                        <a:rPr lang="en-US" sz="1400" baseline="0" dirty="0"/>
                        <a:t> least 18 years</a:t>
                      </a:r>
                      <a:endParaRPr lang="en-US" sz="1400" dirty="0">
                        <a:latin typeface="Arial Narrow" panose="020B0606020202030204" pitchFamily="34" charset="0"/>
                      </a:endParaRPr>
                    </a:p>
                  </a:txBody>
                  <a:tcPr/>
                </a:tc>
                <a:tc>
                  <a:txBody>
                    <a:bodyPr/>
                    <a:lstStyle/>
                    <a:p>
                      <a:r>
                        <a:rPr lang="en-US" sz="1400" baseline="0" dirty="0"/>
                        <a:t>15-17 years</a:t>
                      </a:r>
                      <a:endParaRPr lang="en-US" sz="1400" dirty="0">
                        <a:latin typeface="Arial Narrow" panose="020B0606020202030204" pitchFamily="34" charset="0"/>
                      </a:endParaRPr>
                    </a:p>
                  </a:txBody>
                  <a:tcPr/>
                </a:tc>
                <a:extLst>
                  <a:ext uri="{0D108BD9-81ED-4DB2-BD59-A6C34878D82A}">
                    <a16:rowId xmlns:a16="http://schemas.microsoft.com/office/drawing/2014/main" val="1218321693"/>
                  </a:ext>
                </a:extLst>
              </a:tr>
            </a:tbl>
          </a:graphicData>
        </a:graphic>
      </p:graphicFrame>
    </p:spTree>
    <p:extLst>
      <p:ext uri="{BB962C8B-B14F-4D97-AF65-F5344CB8AC3E}">
        <p14:creationId xmlns:p14="http://schemas.microsoft.com/office/powerpoint/2010/main" val="9119748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Organizing &amp; supervising fieldwork</a:t>
            </a:r>
            <a:endParaRPr lang="en-US" sz="2800" b="0" i="1" cap="all" dirty="0">
              <a:solidFill>
                <a:srgbClr val="D37D28"/>
              </a:solidFill>
              <a:latin typeface="+mn-lt"/>
            </a:endParaRPr>
          </a:p>
        </p:txBody>
      </p:sp>
      <p:sp>
        <p:nvSpPr>
          <p:cNvPr id="4" name="Text Placeholder 3"/>
          <p:cNvSpPr>
            <a:spLocks noGrp="1"/>
          </p:cNvSpPr>
          <p:nvPr>
            <p:ph type="body" sz="quarter" idx="10"/>
          </p:nvPr>
        </p:nvSpPr>
        <p:spPr/>
        <p:txBody>
          <a:bodyPr/>
          <a:lstStyle/>
          <a:p>
            <a:pPr>
              <a:lnSpc>
                <a:spcPts val="2400"/>
              </a:lnSpc>
              <a:spcBef>
                <a:spcPts val="1800"/>
              </a:spcBef>
            </a:pPr>
            <a:endParaRPr lang="en-US" dirty="0"/>
          </a:p>
          <a:p>
            <a:pPr>
              <a:lnSpc>
                <a:spcPts val="2400"/>
              </a:lnSpc>
              <a:spcBef>
                <a:spcPts val="0"/>
              </a:spcBef>
            </a:pPr>
            <a:r>
              <a:rPr lang="en-US" dirty="0">
                <a:latin typeface="+mn-lt"/>
              </a:rPr>
              <a:t>Compare your household roster with the interviewer’s.</a:t>
            </a:r>
          </a:p>
          <a:p>
            <a:pPr>
              <a:lnSpc>
                <a:spcPts val="2400"/>
              </a:lnSpc>
              <a:spcBef>
                <a:spcPts val="1800"/>
              </a:spcBef>
            </a:pPr>
            <a:r>
              <a:rPr lang="en-US" dirty="0">
                <a:latin typeface="+mn-lt"/>
              </a:rPr>
              <a:t>Send the interviewer back to the household if:</a:t>
            </a:r>
          </a:p>
          <a:p>
            <a:pPr marL="742950" lvl="1" indent="-285750">
              <a:lnSpc>
                <a:spcPts val="2400"/>
              </a:lnSpc>
              <a:spcBef>
                <a:spcPts val="1200"/>
              </a:spcBef>
              <a:buFont typeface="Arial" panose="020B0604020202020204" pitchFamily="34" charset="0"/>
              <a:buChar char="−"/>
            </a:pPr>
            <a:r>
              <a:rPr lang="en-US" sz="1600" dirty="0">
                <a:latin typeface="+mn-lt"/>
                <a:cs typeface="Arial"/>
              </a:rPr>
              <a:t>A household member is not listed in the roster and the individual is eligible for additional survey modules. </a:t>
            </a:r>
            <a:r>
              <a:rPr lang="en-US" sz="1600" i="1" dirty="0">
                <a:latin typeface="+mn-lt"/>
                <a:cs typeface="Arial"/>
              </a:rPr>
              <a:t>The interviewer will add the person to the roster and complete all relevant modules.</a:t>
            </a:r>
          </a:p>
          <a:p>
            <a:pPr marL="742950" lvl="1" indent="-285750">
              <a:lnSpc>
                <a:spcPts val="2400"/>
              </a:lnSpc>
              <a:spcBef>
                <a:spcPts val="1200"/>
              </a:spcBef>
              <a:buFont typeface="Arial" panose="020B0604020202020204" pitchFamily="34" charset="0"/>
              <a:buChar char="−"/>
            </a:pPr>
            <a:r>
              <a:rPr lang="en-US" sz="1600" dirty="0">
                <a:latin typeface="+mn-lt"/>
                <a:cs typeface="Arial"/>
              </a:rPr>
              <a:t>The age of a household member is incorrect in the roster and the correct age makes the individual eligible for additional survey modules. </a:t>
            </a:r>
            <a:r>
              <a:rPr lang="en-US" sz="1600" i="1" dirty="0">
                <a:latin typeface="+mn-lt"/>
                <a:cs typeface="Arial"/>
              </a:rPr>
              <a:t>The interviewer will correct the age in the roster and complete all relevant modules.</a:t>
            </a:r>
          </a:p>
          <a:p>
            <a:endParaRPr lang="en-US" dirty="0"/>
          </a:p>
        </p:txBody>
      </p:sp>
      <p:sp>
        <p:nvSpPr>
          <p:cNvPr id="5" name="Text Placeholder 4"/>
          <p:cNvSpPr>
            <a:spLocks noGrp="1"/>
          </p:cNvSpPr>
          <p:nvPr>
            <p:ph type="body" sz="quarter" idx="11"/>
          </p:nvPr>
        </p:nvSpPr>
        <p:spPr/>
        <p:txBody>
          <a:bodyPr/>
          <a:lstStyle/>
          <a:p>
            <a:r>
              <a:rPr lang="en-US" sz="2200" dirty="0">
                <a:latin typeface="+mn-lt"/>
              </a:rPr>
              <a:t>6b. Monitor interviewer performance: Spot-check household composition</a:t>
            </a:r>
          </a:p>
        </p:txBody>
      </p:sp>
    </p:spTree>
    <p:extLst>
      <p:ext uri="{BB962C8B-B14F-4D97-AF65-F5344CB8AC3E}">
        <p14:creationId xmlns:p14="http://schemas.microsoft.com/office/powerpoint/2010/main" val="23527679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Organizing &amp; supervising fieldwork</a:t>
            </a:r>
            <a:endParaRPr lang="en-US" sz="2800" b="0" i="1" cap="all" dirty="0">
              <a:solidFill>
                <a:srgbClr val="D37D28"/>
              </a:solidFill>
              <a:latin typeface="+mn-lt"/>
            </a:endParaRPr>
          </a:p>
        </p:txBody>
      </p:sp>
      <p:sp>
        <p:nvSpPr>
          <p:cNvPr id="4" name="Text Placeholder 3"/>
          <p:cNvSpPr>
            <a:spLocks noGrp="1"/>
          </p:cNvSpPr>
          <p:nvPr>
            <p:ph type="body" sz="quarter" idx="10"/>
          </p:nvPr>
        </p:nvSpPr>
        <p:spPr>
          <a:xfrm>
            <a:off x="612775" y="2388787"/>
            <a:ext cx="8101013" cy="3649406"/>
          </a:xfrm>
        </p:spPr>
        <p:txBody>
          <a:bodyPr/>
          <a:lstStyle/>
          <a:p>
            <a:pPr>
              <a:spcBef>
                <a:spcPts val="1800"/>
              </a:spcBef>
            </a:pPr>
            <a:endParaRPr lang="en-US" dirty="0"/>
          </a:p>
          <a:p>
            <a:pPr>
              <a:spcBef>
                <a:spcPts val="0"/>
              </a:spcBef>
            </a:pPr>
            <a:r>
              <a:rPr lang="en-US" dirty="0">
                <a:latin typeface="+mn-lt"/>
              </a:rPr>
              <a:t>If a household member is omitted or if the age is incorrectly recorded but the individual is not eligible for additional survey modules, have the interviewer revise the roster information without returning to the household.</a:t>
            </a:r>
          </a:p>
          <a:p>
            <a:pPr>
              <a:spcBef>
                <a:spcPts val="1800"/>
              </a:spcBef>
            </a:pPr>
            <a:r>
              <a:rPr lang="en-US" dirty="0">
                <a:latin typeface="+mn-lt"/>
              </a:rPr>
              <a:t>Ensure the interviewer updates his or her assignment sheet if there are changes to the modules that require completion.</a:t>
            </a:r>
          </a:p>
          <a:p>
            <a:pPr>
              <a:spcBef>
                <a:spcPts val="1800"/>
              </a:spcBef>
            </a:pPr>
            <a:r>
              <a:rPr lang="en-US" dirty="0">
                <a:latin typeface="+mn-lt"/>
              </a:rPr>
              <a:t>Increase spot-check frequency if errors are identified during spot-checks.</a:t>
            </a:r>
          </a:p>
          <a:p>
            <a:pPr marL="0" indent="0">
              <a:spcBef>
                <a:spcPts val="1800"/>
              </a:spcBef>
              <a:buNone/>
            </a:pPr>
            <a:r>
              <a:rPr lang="en-US" dirty="0">
                <a:solidFill>
                  <a:srgbClr val="FF0000"/>
                </a:solidFill>
                <a:latin typeface="+mn-lt"/>
              </a:rPr>
              <a:t>[CONTRACTOR] </a:t>
            </a:r>
            <a:r>
              <a:rPr lang="en-US" dirty="0">
                <a:latin typeface="+mn-lt"/>
              </a:rPr>
              <a:t>will also analyze the age distributions of household members to determine if there is observable displacement indicating systematic efforts by interviewers to reduce their workload.</a:t>
            </a:r>
          </a:p>
          <a:p>
            <a:pPr>
              <a:lnSpc>
                <a:spcPts val="2400"/>
              </a:lnSpc>
              <a:spcBef>
                <a:spcPts val="1800"/>
              </a:spcBef>
            </a:pPr>
            <a:endParaRPr lang="en-US" dirty="0"/>
          </a:p>
          <a:p>
            <a:endParaRPr lang="en-US" dirty="0"/>
          </a:p>
        </p:txBody>
      </p:sp>
      <p:sp>
        <p:nvSpPr>
          <p:cNvPr id="5" name="Text Placeholder 4"/>
          <p:cNvSpPr>
            <a:spLocks noGrp="1"/>
          </p:cNvSpPr>
          <p:nvPr>
            <p:ph type="body" sz="quarter" idx="11"/>
          </p:nvPr>
        </p:nvSpPr>
        <p:spPr/>
        <p:txBody>
          <a:bodyPr/>
          <a:lstStyle/>
          <a:p>
            <a:r>
              <a:rPr lang="en-US" sz="2200" dirty="0">
                <a:latin typeface="+mn-lt"/>
              </a:rPr>
              <a:t>6b. Monitor interviewer performance: Spot-check household composition</a:t>
            </a:r>
          </a:p>
        </p:txBody>
      </p:sp>
    </p:spTree>
    <p:extLst>
      <p:ext uri="{BB962C8B-B14F-4D97-AF65-F5344CB8AC3E}">
        <p14:creationId xmlns:p14="http://schemas.microsoft.com/office/powerpoint/2010/main" val="11730291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Organizing &amp; supervising fieldwork</a:t>
            </a:r>
            <a:endParaRPr lang="en-US" sz="2800" b="0" cap="all" dirty="0">
              <a:solidFill>
                <a:srgbClr val="D37D28"/>
              </a:solidFill>
              <a:latin typeface="+mn-lt"/>
            </a:endParaRPr>
          </a:p>
        </p:txBody>
      </p:sp>
      <p:sp>
        <p:nvSpPr>
          <p:cNvPr id="4" name="Text Placeholder 3"/>
          <p:cNvSpPr>
            <a:spLocks noGrp="1"/>
          </p:cNvSpPr>
          <p:nvPr>
            <p:ph type="body" sz="quarter" idx="10"/>
          </p:nvPr>
        </p:nvSpPr>
        <p:spPr/>
        <p:txBody>
          <a:bodyPr/>
          <a:lstStyle/>
          <a:p>
            <a:pPr>
              <a:spcBef>
                <a:spcPts val="1800"/>
              </a:spcBef>
            </a:pPr>
            <a:r>
              <a:rPr lang="en-US" dirty="0">
                <a:latin typeface="+mn-lt"/>
              </a:rPr>
              <a:t>Convene a team meeting at the end of each day or the following morning.</a:t>
            </a:r>
          </a:p>
          <a:p>
            <a:pPr>
              <a:spcBef>
                <a:spcPts val="1800"/>
              </a:spcBef>
            </a:pPr>
            <a:r>
              <a:rPr lang="en-US" dirty="0">
                <a:latin typeface="+mn-lt"/>
              </a:rPr>
              <a:t>Expect these meetings to take up to 1.5 hours, but they may run longer in the early days of fieldwork when everyone is still learning.</a:t>
            </a:r>
          </a:p>
          <a:p>
            <a:pPr>
              <a:spcBef>
                <a:spcPts val="1800"/>
              </a:spcBef>
            </a:pPr>
            <a:r>
              <a:rPr lang="en-US" dirty="0">
                <a:latin typeface="+mn-lt"/>
              </a:rPr>
              <a:t>Use the time to evaluate the team’s work, provide guidance and instruction, and follow up on any observed problems.</a:t>
            </a:r>
          </a:p>
          <a:p>
            <a:pPr>
              <a:spcBef>
                <a:spcPts val="1800"/>
              </a:spcBef>
            </a:pPr>
            <a:r>
              <a:rPr lang="en-US" dirty="0">
                <a:latin typeface="+mn-lt"/>
              </a:rPr>
              <a:t>Use the meetings as a learning opportunity. Never assign blame or attribute mistakes to individuals. </a:t>
            </a:r>
          </a:p>
          <a:p>
            <a:pPr>
              <a:spcBef>
                <a:spcPts val="1800"/>
              </a:spcBef>
            </a:pPr>
            <a:r>
              <a:rPr lang="en-US" dirty="0">
                <a:latin typeface="+mn-lt"/>
              </a:rPr>
              <a:t>Communicate issues not addressed in the training materials or manuals to the field manager right away and request guidance.</a:t>
            </a:r>
          </a:p>
          <a:p>
            <a:pPr>
              <a:lnSpc>
                <a:spcPts val="2400"/>
              </a:lnSpc>
              <a:spcBef>
                <a:spcPts val="1800"/>
              </a:spcBef>
            </a:pPr>
            <a:endParaRPr lang="en-US" dirty="0"/>
          </a:p>
        </p:txBody>
      </p:sp>
      <p:sp>
        <p:nvSpPr>
          <p:cNvPr id="5" name="Text Placeholder 4"/>
          <p:cNvSpPr>
            <a:spLocks noGrp="1"/>
          </p:cNvSpPr>
          <p:nvPr>
            <p:ph type="body" sz="quarter" idx="11"/>
          </p:nvPr>
        </p:nvSpPr>
        <p:spPr/>
        <p:txBody>
          <a:bodyPr/>
          <a:lstStyle/>
          <a:p>
            <a:r>
              <a:rPr lang="en-US" dirty="0">
                <a:latin typeface="+mn-lt"/>
              </a:rPr>
              <a:t>6c. Monitor interviewer performance: Conduct team meetings</a:t>
            </a:r>
          </a:p>
        </p:txBody>
      </p:sp>
    </p:spTree>
    <p:extLst>
      <p:ext uri="{BB962C8B-B14F-4D97-AF65-F5344CB8AC3E}">
        <p14:creationId xmlns:p14="http://schemas.microsoft.com/office/powerpoint/2010/main" val="177720395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0" cap="all" dirty="0">
                <a:solidFill>
                  <a:srgbClr val="D37D28"/>
                </a:solidFill>
                <a:latin typeface="Gill Sans MT" panose="020B0502020104020203" pitchFamily="34" charset="0"/>
              </a:rPr>
              <a:t>Introduction</a:t>
            </a:r>
          </a:p>
        </p:txBody>
      </p:sp>
      <p:sp>
        <p:nvSpPr>
          <p:cNvPr id="4" name="Text Placeholder 3"/>
          <p:cNvSpPr>
            <a:spLocks noGrp="1"/>
          </p:cNvSpPr>
          <p:nvPr>
            <p:ph type="body" sz="quarter" idx="10"/>
          </p:nvPr>
        </p:nvSpPr>
        <p:spPr/>
        <p:txBody>
          <a:bodyPr/>
          <a:lstStyle/>
          <a:p>
            <a:pPr marL="225425" indent="-225425">
              <a:lnSpc>
                <a:spcPts val="2400"/>
              </a:lnSpc>
              <a:spcBef>
                <a:spcPts val="300"/>
              </a:spcBef>
              <a:tabLst>
                <a:tab pos="1600200" algn="l"/>
              </a:tabLst>
            </a:pPr>
            <a:r>
              <a:rPr lang="en-US" dirty="0">
                <a:latin typeface="Gill Sans MT" panose="020B0502020104020203" pitchFamily="34" charset="0"/>
              </a:rPr>
              <a:t>Cover and informed consent</a:t>
            </a:r>
          </a:p>
          <a:p>
            <a:pPr marL="225425" indent="-225425">
              <a:lnSpc>
                <a:spcPts val="2400"/>
              </a:lnSpc>
              <a:spcBef>
                <a:spcPts val="300"/>
              </a:spcBef>
              <a:tabLst>
                <a:tab pos="1600200" algn="l"/>
              </a:tabLst>
            </a:pPr>
            <a:r>
              <a:rPr lang="en-US" dirty="0">
                <a:latin typeface="Gill Sans MT" panose="020B0502020104020203" pitchFamily="34" charset="0"/>
              </a:rPr>
              <a:t>Module 1  	Household roster and demographics</a:t>
            </a:r>
          </a:p>
          <a:p>
            <a:pPr marL="225425" indent="-225425">
              <a:lnSpc>
                <a:spcPts val="2400"/>
              </a:lnSpc>
              <a:spcBef>
                <a:spcPts val="300"/>
              </a:spcBef>
              <a:tabLst>
                <a:tab pos="1600200" algn="l"/>
              </a:tabLst>
            </a:pPr>
            <a:r>
              <a:rPr lang="en-US" dirty="0">
                <a:latin typeface="Gill Sans MT" panose="020B0502020104020203" pitchFamily="34" charset="0"/>
              </a:rPr>
              <a:t>Module 2  	Dwelling characteristics</a:t>
            </a:r>
          </a:p>
          <a:p>
            <a:pPr marL="225425" indent="-225425">
              <a:lnSpc>
                <a:spcPts val="2400"/>
              </a:lnSpc>
              <a:spcBef>
                <a:spcPts val="300"/>
              </a:spcBef>
              <a:tabLst>
                <a:tab pos="1600200" algn="l"/>
              </a:tabLst>
            </a:pPr>
            <a:r>
              <a:rPr lang="en-US" dirty="0">
                <a:latin typeface="Gill Sans MT" panose="020B0502020104020203" pitchFamily="34" charset="0"/>
              </a:rPr>
              <a:t>Module 3  	Food security and resilience</a:t>
            </a:r>
          </a:p>
          <a:p>
            <a:pPr marL="225425" indent="-225425">
              <a:lnSpc>
                <a:spcPts val="2400"/>
              </a:lnSpc>
              <a:spcBef>
                <a:spcPts val="300"/>
              </a:spcBef>
              <a:tabLst>
                <a:tab pos="1600200" algn="l"/>
              </a:tabLst>
            </a:pPr>
            <a:r>
              <a:rPr lang="en-US" dirty="0">
                <a:latin typeface="Gill Sans MT" panose="020B0502020104020203" pitchFamily="34" charset="0"/>
              </a:rPr>
              <a:t>Module 4  	Women’s nutrition</a:t>
            </a:r>
          </a:p>
          <a:p>
            <a:pPr marL="225425" indent="-225425">
              <a:lnSpc>
                <a:spcPts val="2400"/>
              </a:lnSpc>
              <a:spcBef>
                <a:spcPts val="300"/>
              </a:spcBef>
              <a:tabLst>
                <a:tab pos="1600200" algn="l"/>
              </a:tabLst>
            </a:pPr>
            <a:r>
              <a:rPr lang="en-US" dirty="0">
                <a:latin typeface="Gill Sans MT" panose="020B0502020104020203" pitchFamily="34" charset="0"/>
              </a:rPr>
              <a:t>Module 4a 	Women’s anthropometry</a:t>
            </a:r>
          </a:p>
          <a:p>
            <a:pPr marL="225425" indent="-225425">
              <a:lnSpc>
                <a:spcPts val="2400"/>
              </a:lnSpc>
              <a:spcBef>
                <a:spcPts val="300"/>
              </a:spcBef>
              <a:tabLst>
                <a:tab pos="1600200" algn="l"/>
              </a:tabLst>
            </a:pPr>
            <a:r>
              <a:rPr lang="en-US" dirty="0">
                <a:latin typeface="Gill Sans MT" panose="020B0502020104020203" pitchFamily="34" charset="0"/>
              </a:rPr>
              <a:t>Module 5  	Children’s nutrition</a:t>
            </a:r>
          </a:p>
          <a:p>
            <a:pPr marL="225425" indent="-225425">
              <a:lnSpc>
                <a:spcPts val="2400"/>
              </a:lnSpc>
              <a:spcBef>
                <a:spcPts val="300"/>
              </a:spcBef>
              <a:tabLst>
                <a:tab pos="1600200" algn="l"/>
              </a:tabLst>
            </a:pPr>
            <a:r>
              <a:rPr lang="en-US" dirty="0">
                <a:latin typeface="Gill Sans MT" panose="020B0502020104020203" pitchFamily="34" charset="0"/>
              </a:rPr>
              <a:t>Module 5a 	Children’s anthropometry</a:t>
            </a:r>
          </a:p>
          <a:p>
            <a:pPr marL="225425" indent="-225425">
              <a:lnSpc>
                <a:spcPts val="2400"/>
              </a:lnSpc>
              <a:spcBef>
                <a:spcPts val="300"/>
              </a:spcBef>
              <a:tabLst>
                <a:tab pos="1600200" algn="l"/>
              </a:tabLst>
            </a:pPr>
            <a:r>
              <a:rPr lang="en-US" dirty="0">
                <a:latin typeface="Gill Sans MT" panose="020B0502020104020203" pitchFamily="34" charset="0"/>
              </a:rPr>
              <a:t>Module 6  	Empowerment in agriculture</a:t>
            </a:r>
          </a:p>
          <a:p>
            <a:pPr marL="225425" indent="-225425">
              <a:lnSpc>
                <a:spcPts val="2400"/>
              </a:lnSpc>
              <a:spcBef>
                <a:spcPts val="300"/>
              </a:spcBef>
              <a:tabLst>
                <a:tab pos="1600200" algn="l"/>
              </a:tabLst>
            </a:pPr>
            <a:r>
              <a:rPr lang="en-US" dirty="0">
                <a:latin typeface="Gill Sans MT" panose="020B0502020104020203" pitchFamily="34" charset="0"/>
              </a:rPr>
              <a:t>Module 7  	Agricultural technologies</a:t>
            </a:r>
          </a:p>
          <a:p>
            <a:pPr marL="225425" indent="-225425">
              <a:lnSpc>
                <a:spcPts val="2400"/>
              </a:lnSpc>
              <a:spcBef>
                <a:spcPts val="300"/>
              </a:spcBef>
              <a:tabLst>
                <a:tab pos="1600200" algn="l"/>
              </a:tabLst>
            </a:pPr>
            <a:r>
              <a:rPr lang="en-US" dirty="0">
                <a:latin typeface="Gill Sans MT" panose="020B0502020104020203" pitchFamily="34" charset="0"/>
              </a:rPr>
              <a:t>Module 8  	Household consumption expenditure</a:t>
            </a:r>
          </a:p>
        </p:txBody>
      </p:sp>
      <p:sp>
        <p:nvSpPr>
          <p:cNvPr id="5" name="Text Placeholder 4"/>
          <p:cNvSpPr>
            <a:spLocks noGrp="1"/>
          </p:cNvSpPr>
          <p:nvPr>
            <p:ph type="body" sz="quarter" idx="11"/>
          </p:nvPr>
        </p:nvSpPr>
        <p:spPr/>
        <p:txBody>
          <a:bodyPr/>
          <a:lstStyle/>
          <a:p>
            <a:r>
              <a:rPr lang="en-US" sz="2200" dirty="0">
                <a:latin typeface="Gill Sans MT" panose="020B0502020104020203" pitchFamily="34" charset="0"/>
              </a:rPr>
              <a:t>Survey content</a:t>
            </a:r>
          </a:p>
        </p:txBody>
      </p:sp>
    </p:spTree>
    <p:extLst>
      <p:ext uri="{BB962C8B-B14F-4D97-AF65-F5344CB8AC3E}">
        <p14:creationId xmlns:p14="http://schemas.microsoft.com/office/powerpoint/2010/main" val="2301532268"/>
      </p:ext>
    </p:extLst>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Organizing &amp; supervising fieldwork</a:t>
            </a:r>
            <a:endParaRPr lang="en-US" sz="2800" b="0" cap="all" dirty="0">
              <a:solidFill>
                <a:srgbClr val="D37D28"/>
              </a:solidFill>
              <a:latin typeface="+mn-lt"/>
            </a:endParaRPr>
          </a:p>
        </p:txBody>
      </p:sp>
      <p:sp>
        <p:nvSpPr>
          <p:cNvPr id="5" name="Text Placeholder 4"/>
          <p:cNvSpPr>
            <a:spLocks noGrp="1"/>
          </p:cNvSpPr>
          <p:nvPr>
            <p:ph type="body" sz="quarter" idx="11"/>
          </p:nvPr>
        </p:nvSpPr>
        <p:spPr>
          <a:xfrm>
            <a:off x="478377" y="1776413"/>
            <a:ext cx="8153400" cy="452437"/>
          </a:xfrm>
        </p:spPr>
        <p:txBody>
          <a:bodyPr/>
          <a:lstStyle/>
          <a:p>
            <a:r>
              <a:rPr lang="en-US" sz="2200" dirty="0">
                <a:latin typeface="+mn-lt"/>
              </a:rPr>
              <a:t>6c. Suggested field team meeting agenda</a:t>
            </a:r>
          </a:p>
        </p:txBody>
      </p:sp>
      <p:graphicFrame>
        <p:nvGraphicFramePr>
          <p:cNvPr id="3" name="Table 2"/>
          <p:cNvGraphicFramePr>
            <a:graphicFrameLocks noGrp="1"/>
          </p:cNvGraphicFramePr>
          <p:nvPr>
            <p:extLst>
              <p:ext uri="{D42A27DB-BD31-4B8C-83A1-F6EECF244321}">
                <p14:modId xmlns:p14="http://schemas.microsoft.com/office/powerpoint/2010/main" val="146658319"/>
              </p:ext>
            </p:extLst>
          </p:nvPr>
        </p:nvGraphicFramePr>
        <p:xfrm>
          <a:off x="457201" y="2236116"/>
          <a:ext cx="8237544" cy="4302499"/>
        </p:xfrm>
        <a:graphic>
          <a:graphicData uri="http://schemas.openxmlformats.org/drawingml/2006/table">
            <a:tbl>
              <a:tblPr firstRow="1" bandRow="1">
                <a:tableStyleId>{F5AB1C69-6EDB-4FF4-983F-18BD219EF322}</a:tableStyleId>
              </a:tblPr>
              <a:tblGrid>
                <a:gridCol w="711199">
                  <a:extLst>
                    <a:ext uri="{9D8B030D-6E8A-4147-A177-3AD203B41FA5}">
                      <a16:colId xmlns:a16="http://schemas.microsoft.com/office/drawing/2014/main" val="1617678570"/>
                    </a:ext>
                  </a:extLst>
                </a:gridCol>
                <a:gridCol w="2108200">
                  <a:extLst>
                    <a:ext uri="{9D8B030D-6E8A-4147-A177-3AD203B41FA5}">
                      <a16:colId xmlns:a16="http://schemas.microsoft.com/office/drawing/2014/main" val="668062827"/>
                    </a:ext>
                  </a:extLst>
                </a:gridCol>
                <a:gridCol w="5418145">
                  <a:extLst>
                    <a:ext uri="{9D8B030D-6E8A-4147-A177-3AD203B41FA5}">
                      <a16:colId xmlns:a16="http://schemas.microsoft.com/office/drawing/2014/main" val="3981503334"/>
                    </a:ext>
                  </a:extLst>
                </a:gridCol>
              </a:tblGrid>
              <a:tr h="288928">
                <a:tc>
                  <a:txBody>
                    <a:bodyPr/>
                    <a:lstStyle/>
                    <a:p>
                      <a:r>
                        <a:rPr lang="en-US" sz="1600" dirty="0"/>
                        <a:t>Time</a:t>
                      </a:r>
                      <a:endParaRPr lang="en-US" sz="1600" dirty="0">
                        <a:latin typeface="Arial Narrow" panose="020B0606020202030204" pitchFamily="34" charset="0"/>
                        <a:cs typeface="Arial" panose="020B0604020202020204" pitchFamily="34" charset="0"/>
                      </a:endParaRPr>
                    </a:p>
                  </a:txBody>
                  <a:tcPr/>
                </a:tc>
                <a:tc>
                  <a:txBody>
                    <a:bodyPr/>
                    <a:lstStyle/>
                    <a:p>
                      <a:endParaRPr lang="en-US" sz="1600" dirty="0">
                        <a:latin typeface="Arial Narrow" panose="020B0606020202030204" pitchFamily="34" charset="0"/>
                        <a:cs typeface="Arial" panose="020B0604020202020204" pitchFamily="34" charset="0"/>
                      </a:endParaRPr>
                    </a:p>
                  </a:txBody>
                  <a:tcPr/>
                </a:tc>
                <a:tc>
                  <a:txBody>
                    <a:bodyPr/>
                    <a:lstStyle/>
                    <a:p>
                      <a:r>
                        <a:rPr lang="en-US" sz="1600" dirty="0"/>
                        <a:t>Topic</a:t>
                      </a:r>
                      <a:endParaRPr lang="en-US" sz="1600" dirty="0">
                        <a:latin typeface="Arial Narrow" panose="020B0606020202030204" pitchFamily="34" charset="0"/>
                        <a:cs typeface="Arial" panose="020B0604020202020204" pitchFamily="34" charset="0"/>
                      </a:endParaRPr>
                    </a:p>
                  </a:txBody>
                  <a:tcPr/>
                </a:tc>
                <a:extLst>
                  <a:ext uri="{0D108BD9-81ED-4DB2-BD59-A6C34878D82A}">
                    <a16:rowId xmlns:a16="http://schemas.microsoft.com/office/drawing/2014/main" val="1395948577"/>
                  </a:ext>
                </a:extLst>
              </a:tr>
              <a:tr h="325123">
                <a:tc>
                  <a:txBody>
                    <a:bodyPr/>
                    <a:lstStyle/>
                    <a:p>
                      <a:r>
                        <a:rPr lang="en-US" sz="1600" dirty="0"/>
                        <a:t>0:00</a:t>
                      </a:r>
                      <a:endParaRPr lang="en-US" sz="1600" dirty="0">
                        <a:latin typeface="Arial Narrow" panose="020B0606020202030204" pitchFamily="34" charset="0"/>
                        <a:cs typeface="Arial" panose="020B0604020202020204" pitchFamily="34" charset="0"/>
                      </a:endParaRPr>
                    </a:p>
                  </a:txBody>
                  <a:tcPr/>
                </a:tc>
                <a:tc>
                  <a:txBody>
                    <a:bodyPr/>
                    <a:lstStyle/>
                    <a:p>
                      <a:r>
                        <a:rPr lang="en-US" sz="1600" dirty="0"/>
                        <a:t>Welcome</a:t>
                      </a:r>
                      <a:endParaRPr lang="en-US" sz="1600" dirty="0">
                        <a:latin typeface="Arial Narrow" panose="020B0606020202030204" pitchFamily="34" charset="0"/>
                        <a:cs typeface="Arial" panose="020B0604020202020204" pitchFamily="34" charset="0"/>
                      </a:endParaRPr>
                    </a:p>
                  </a:txBody>
                  <a:tcPr/>
                </a:tc>
                <a:tc>
                  <a:txBody>
                    <a:bodyPr/>
                    <a:lstStyle/>
                    <a:p>
                      <a:r>
                        <a:rPr lang="en-US" sz="1600" dirty="0"/>
                        <a:t>Thank</a:t>
                      </a:r>
                      <a:r>
                        <a:rPr lang="en-US" sz="1600" baseline="0" dirty="0"/>
                        <a:t> team for hard work that day.</a:t>
                      </a:r>
                      <a:endParaRPr lang="en-US" sz="1600" dirty="0">
                        <a:latin typeface="Arial Narrow" panose="020B0606020202030204" pitchFamily="34" charset="0"/>
                        <a:cs typeface="Arial" panose="020B0604020202020204" pitchFamily="34" charset="0"/>
                      </a:endParaRPr>
                    </a:p>
                  </a:txBody>
                  <a:tcPr/>
                </a:tc>
                <a:extLst>
                  <a:ext uri="{0D108BD9-81ED-4DB2-BD59-A6C34878D82A}">
                    <a16:rowId xmlns:a16="http://schemas.microsoft.com/office/drawing/2014/main" val="1579128592"/>
                  </a:ext>
                </a:extLst>
              </a:tr>
              <a:tr h="375606">
                <a:tc>
                  <a:txBody>
                    <a:bodyPr/>
                    <a:lstStyle/>
                    <a:p>
                      <a:r>
                        <a:rPr lang="en-US" sz="1600" dirty="0"/>
                        <a:t>0:05</a:t>
                      </a:r>
                      <a:endParaRPr lang="en-US" sz="1600" dirty="0">
                        <a:latin typeface="Arial Narrow" panose="020B0606020202030204" pitchFamily="34" charset="0"/>
                        <a:cs typeface="Arial" panose="020B0604020202020204" pitchFamily="34" charset="0"/>
                      </a:endParaRPr>
                    </a:p>
                  </a:txBody>
                  <a:tcPr/>
                </a:tc>
                <a:tc>
                  <a:txBody>
                    <a:bodyPr/>
                    <a:lstStyle/>
                    <a:p>
                      <a:r>
                        <a:rPr lang="en-US" sz="1600" dirty="0"/>
                        <a:t>Success stories</a:t>
                      </a:r>
                      <a:endParaRPr lang="en-US" sz="1600" dirty="0">
                        <a:latin typeface="Arial Narrow" panose="020B0606020202030204" pitchFamily="34" charset="0"/>
                        <a:cs typeface="Arial" panose="020B0604020202020204" pitchFamily="34" charset="0"/>
                      </a:endParaRPr>
                    </a:p>
                  </a:txBody>
                  <a:tcPr/>
                </a:tc>
                <a:tc>
                  <a:txBody>
                    <a:bodyPr/>
                    <a:lstStyle/>
                    <a:p>
                      <a:r>
                        <a:rPr lang="en-US" sz="1600" dirty="0"/>
                        <a:t>Ask interviewers to share a success story from the day’s work. </a:t>
                      </a:r>
                      <a:endParaRPr lang="en-US" sz="1600" dirty="0">
                        <a:latin typeface="Arial Narrow" panose="020B0606020202030204" pitchFamily="34" charset="0"/>
                        <a:cs typeface="Arial" panose="020B0604020202020204" pitchFamily="34" charset="0"/>
                      </a:endParaRPr>
                    </a:p>
                  </a:txBody>
                  <a:tcPr/>
                </a:tc>
                <a:extLst>
                  <a:ext uri="{0D108BD9-81ED-4DB2-BD59-A6C34878D82A}">
                    <a16:rowId xmlns:a16="http://schemas.microsoft.com/office/drawing/2014/main" val="884238394"/>
                  </a:ext>
                </a:extLst>
              </a:tr>
              <a:tr h="426118">
                <a:tc>
                  <a:txBody>
                    <a:bodyPr/>
                    <a:lstStyle/>
                    <a:p>
                      <a:r>
                        <a:rPr lang="en-US" sz="1600" dirty="0"/>
                        <a:t>0:15 </a:t>
                      </a:r>
                      <a:endParaRPr lang="en-US" sz="1600" dirty="0">
                        <a:latin typeface="Arial Narrow" panose="020B0606020202030204" pitchFamily="34" charset="0"/>
                        <a:cs typeface="Arial" panose="020B0604020202020204" pitchFamily="34" charset="0"/>
                      </a:endParaRPr>
                    </a:p>
                  </a:txBody>
                  <a:tcPr/>
                </a:tc>
                <a:tc>
                  <a:txBody>
                    <a:bodyPr/>
                    <a:lstStyle/>
                    <a:p>
                      <a:r>
                        <a:rPr lang="en-US" sz="1600" dirty="0"/>
                        <a:t>Lessons learned</a:t>
                      </a:r>
                      <a:endParaRPr lang="en-US" sz="1600" i="1" dirty="0">
                        <a:latin typeface="Arial Narrow" panose="020B0606020202030204" pitchFamily="34" charset="0"/>
                        <a:cs typeface="Arial" panose="020B0604020202020204" pitchFamily="34" charset="0"/>
                      </a:endParaRPr>
                    </a:p>
                  </a:txBody>
                  <a:tcPr/>
                </a:tc>
                <a:tc>
                  <a:txBody>
                    <a:bodyPr/>
                    <a:lstStyle/>
                    <a:p>
                      <a:r>
                        <a:rPr lang="en-US" sz="1600" dirty="0"/>
                        <a:t>Ask interviewers to share a lesson learned from the day’s work. </a:t>
                      </a:r>
                      <a:endParaRPr lang="en-US" sz="1600" i="1" dirty="0">
                        <a:latin typeface="Arial Narrow" panose="020B0606020202030204" pitchFamily="34" charset="0"/>
                        <a:cs typeface="Arial" panose="020B0604020202020204" pitchFamily="34" charset="0"/>
                      </a:endParaRPr>
                    </a:p>
                  </a:txBody>
                  <a:tcPr/>
                </a:tc>
                <a:extLst>
                  <a:ext uri="{0D108BD9-81ED-4DB2-BD59-A6C34878D82A}">
                    <a16:rowId xmlns:a16="http://schemas.microsoft.com/office/drawing/2014/main" val="61893845"/>
                  </a:ext>
                </a:extLst>
              </a:tr>
              <a:tr h="361335">
                <a:tc>
                  <a:txBody>
                    <a:bodyPr/>
                    <a:lstStyle/>
                    <a:p>
                      <a:r>
                        <a:rPr lang="en-US" sz="1600" dirty="0"/>
                        <a:t>0:45</a:t>
                      </a:r>
                      <a:endParaRPr lang="en-US" sz="1600" dirty="0">
                        <a:latin typeface="Arial Narrow" panose="020B0606020202030204" pitchFamily="34" charset="0"/>
                        <a:cs typeface="Arial" panose="020B0604020202020204" pitchFamily="34" charset="0"/>
                      </a:endParaRPr>
                    </a:p>
                  </a:txBody>
                  <a:tcPr/>
                </a:tc>
                <a:tc>
                  <a:txBody>
                    <a:bodyPr/>
                    <a:lstStyle/>
                    <a:p>
                      <a:r>
                        <a:rPr lang="en-US" sz="1600" dirty="0"/>
                        <a:t>Interview observations</a:t>
                      </a:r>
                      <a:endParaRPr lang="en-US" sz="1600" i="1" dirty="0">
                        <a:latin typeface="Arial Narrow" panose="020B0606020202030204" pitchFamily="34" charset="0"/>
                        <a:cs typeface="Arial" panose="020B0604020202020204" pitchFamily="34" charset="0"/>
                      </a:endParaRPr>
                    </a:p>
                  </a:txBody>
                  <a:tcPr/>
                </a:tc>
                <a:tc>
                  <a:txBody>
                    <a:bodyPr/>
                    <a:lstStyle/>
                    <a:p>
                      <a:r>
                        <a:rPr lang="en-US" sz="1600" dirty="0"/>
                        <a:t>Praise good work observed and discuss mistakes noticed.</a:t>
                      </a:r>
                      <a:endParaRPr lang="en-US" sz="1600" i="1" dirty="0">
                        <a:latin typeface="Arial Narrow" panose="020B0606020202030204" pitchFamily="34" charset="0"/>
                        <a:cs typeface="Arial" panose="020B0604020202020204" pitchFamily="34" charset="0"/>
                      </a:endParaRPr>
                    </a:p>
                  </a:txBody>
                  <a:tcPr/>
                </a:tc>
                <a:extLst>
                  <a:ext uri="{0D108BD9-81ED-4DB2-BD59-A6C34878D82A}">
                    <a16:rowId xmlns:a16="http://schemas.microsoft.com/office/drawing/2014/main" val="402809636"/>
                  </a:ext>
                </a:extLst>
              </a:tr>
              <a:tr h="248887">
                <a:tc>
                  <a:txBody>
                    <a:bodyPr/>
                    <a:lstStyle/>
                    <a:p>
                      <a:r>
                        <a:rPr lang="en-US" sz="1600" dirty="0"/>
                        <a:t>1:00</a:t>
                      </a:r>
                      <a:endParaRPr lang="en-US" sz="1600" dirty="0">
                        <a:latin typeface="Arial Narrow" panose="020B0606020202030204" pitchFamily="34" charset="0"/>
                        <a:cs typeface="Arial" panose="020B0604020202020204" pitchFamily="34" charset="0"/>
                      </a:endParaRPr>
                    </a:p>
                  </a:txBody>
                  <a:tcPr/>
                </a:tc>
                <a:tc>
                  <a:txBody>
                    <a:bodyPr/>
                    <a:lstStyle/>
                    <a:p>
                      <a:r>
                        <a:rPr lang="en-US" sz="1600" dirty="0"/>
                        <a:t>Data issues</a:t>
                      </a:r>
                      <a:endParaRPr lang="en-US" sz="1600" dirty="0">
                        <a:latin typeface="Arial Narrow" panose="020B0606020202030204" pitchFamily="34" charset="0"/>
                        <a:cs typeface="Arial" panose="020B0604020202020204" pitchFamily="34" charset="0"/>
                      </a:endParaRPr>
                    </a:p>
                  </a:txBody>
                  <a:tcPr/>
                </a:tc>
                <a:tc>
                  <a:txBody>
                    <a:bodyPr/>
                    <a:lstStyle/>
                    <a:p>
                      <a:r>
                        <a:rPr lang="en-US" sz="1600" dirty="0"/>
                        <a:t>Summarize findings from tablet data. Praise high-quality data. Report mistakes.</a:t>
                      </a:r>
                      <a:endParaRPr lang="en-US" sz="1600" dirty="0">
                        <a:latin typeface="Arial Narrow" panose="020B0606020202030204" pitchFamily="34" charset="0"/>
                        <a:cs typeface="Arial" panose="020B0604020202020204" pitchFamily="34" charset="0"/>
                      </a:endParaRPr>
                    </a:p>
                  </a:txBody>
                  <a:tcPr/>
                </a:tc>
                <a:extLst>
                  <a:ext uri="{0D108BD9-81ED-4DB2-BD59-A6C34878D82A}">
                    <a16:rowId xmlns:a16="http://schemas.microsoft.com/office/drawing/2014/main" val="4032466467"/>
                  </a:ext>
                </a:extLst>
              </a:tr>
              <a:tr h="661369">
                <a:tc>
                  <a:txBody>
                    <a:bodyPr/>
                    <a:lstStyle/>
                    <a:p>
                      <a:r>
                        <a:rPr lang="en-US" sz="1600" dirty="0"/>
                        <a:t>1:15</a:t>
                      </a:r>
                      <a:endParaRPr lang="en-US" sz="1600" dirty="0">
                        <a:latin typeface="Arial Narrow" panose="020B0606020202030204" pitchFamily="34" charset="0"/>
                        <a:cs typeface="Arial" panose="020B0604020202020204" pitchFamily="34" charset="0"/>
                      </a:endParaRPr>
                    </a:p>
                  </a:txBody>
                  <a:tcPr/>
                </a:tc>
                <a:tc>
                  <a:txBody>
                    <a:bodyPr/>
                    <a:lstStyle/>
                    <a:p>
                      <a:r>
                        <a:rPr lang="en-US" sz="1600" dirty="0"/>
                        <a:t>Overall fieldwork quality</a:t>
                      </a:r>
                      <a:endParaRPr lang="en-US" sz="1600" dirty="0">
                        <a:latin typeface="Arial Narrow" panose="020B0606020202030204" pitchFamily="34" charset="0"/>
                        <a:cs typeface="Arial" panose="020B0604020202020204" pitchFamily="34" charset="0"/>
                      </a:endParaRPr>
                    </a:p>
                  </a:txBody>
                  <a:tcPr/>
                </a:tc>
                <a:tc>
                  <a:txBody>
                    <a:bodyPr/>
                    <a:lstStyle/>
                    <a:p>
                      <a:r>
                        <a:rPr lang="en-US" sz="1600" dirty="0"/>
                        <a:t>Share latest data quality findings</a:t>
                      </a:r>
                      <a:r>
                        <a:rPr lang="en-US" sz="1600" baseline="0" dirty="0"/>
                        <a:t> </a:t>
                      </a:r>
                      <a:r>
                        <a:rPr lang="en-US" sz="1600" dirty="0"/>
                        <a:t>from central office</a:t>
                      </a:r>
                      <a:r>
                        <a:rPr lang="en-US" sz="1600" baseline="0" dirty="0"/>
                        <a:t> </a:t>
                      </a:r>
                      <a:r>
                        <a:rPr lang="en-US" sz="1600" dirty="0"/>
                        <a:t>(e.g., response rates, age displacement or age heaping problems).</a:t>
                      </a:r>
                      <a:r>
                        <a:rPr lang="en-US" sz="1600" baseline="0" dirty="0"/>
                        <a:t> </a:t>
                      </a:r>
                      <a:r>
                        <a:rPr lang="en-US" sz="1600" dirty="0"/>
                        <a:t>Congratulate the team for positive findings. Review procedures to improve negative findings.</a:t>
                      </a:r>
                      <a:endParaRPr lang="en-US" sz="1600" dirty="0">
                        <a:latin typeface="Arial Narrow" panose="020B0606020202030204" pitchFamily="34" charset="0"/>
                        <a:cs typeface="Arial" panose="020B0604020202020204" pitchFamily="34" charset="0"/>
                      </a:endParaRPr>
                    </a:p>
                  </a:txBody>
                  <a:tcPr/>
                </a:tc>
                <a:extLst>
                  <a:ext uri="{0D108BD9-81ED-4DB2-BD59-A6C34878D82A}">
                    <a16:rowId xmlns:a16="http://schemas.microsoft.com/office/drawing/2014/main" val="2249091565"/>
                  </a:ext>
                </a:extLst>
              </a:tr>
              <a:tr h="661369">
                <a:tc>
                  <a:txBody>
                    <a:bodyPr/>
                    <a:lstStyle/>
                    <a:p>
                      <a:r>
                        <a:rPr lang="en-US" sz="1600" dirty="0"/>
                        <a:t>1:30</a:t>
                      </a:r>
                      <a:endParaRPr lang="en-US" sz="1600" dirty="0">
                        <a:latin typeface="Arial Narrow" panose="020B0606020202030204" pitchFamily="34" charset="0"/>
                        <a:cs typeface="Arial" panose="020B0604020202020204" pitchFamily="34" charset="0"/>
                      </a:endParaRPr>
                    </a:p>
                  </a:txBody>
                  <a:tcPr/>
                </a:tc>
                <a:tc>
                  <a:txBody>
                    <a:bodyPr/>
                    <a:lstStyle/>
                    <a:p>
                      <a:r>
                        <a:rPr lang="en-US" sz="1600" dirty="0"/>
                        <a:t>Summary and close</a:t>
                      </a:r>
                      <a:endParaRPr lang="en-US" sz="1600" dirty="0">
                        <a:latin typeface="Arial Narrow" panose="020B0606020202030204" pitchFamily="34" charset="0"/>
                        <a:cs typeface="Arial" panose="020B0604020202020204" pitchFamily="34" charset="0"/>
                      </a:endParaRPr>
                    </a:p>
                  </a:txBody>
                  <a:tcPr/>
                </a:tc>
                <a:tc>
                  <a:txBody>
                    <a:bodyPr/>
                    <a:lstStyle/>
                    <a:p>
                      <a:r>
                        <a:rPr lang="en-US" sz="1600" dirty="0"/>
                        <a:t>Summarize positive aspects of the team’s work, remind the team of performance issues, and thank everyone again for another day of hard work.</a:t>
                      </a:r>
                      <a:endParaRPr lang="en-US" sz="1600" dirty="0">
                        <a:latin typeface="Arial Narrow" panose="020B0606020202030204" pitchFamily="34" charset="0"/>
                        <a:cs typeface="Arial" panose="020B0604020202020204" pitchFamily="34" charset="0"/>
                      </a:endParaRPr>
                    </a:p>
                  </a:txBody>
                  <a:tcPr/>
                </a:tc>
                <a:extLst>
                  <a:ext uri="{0D108BD9-81ED-4DB2-BD59-A6C34878D82A}">
                    <a16:rowId xmlns:a16="http://schemas.microsoft.com/office/drawing/2014/main" val="1704113290"/>
                  </a:ext>
                </a:extLst>
              </a:tr>
            </a:tbl>
          </a:graphicData>
        </a:graphic>
      </p:graphicFrame>
    </p:spTree>
    <p:extLst>
      <p:ext uri="{BB962C8B-B14F-4D97-AF65-F5344CB8AC3E}">
        <p14:creationId xmlns:p14="http://schemas.microsoft.com/office/powerpoint/2010/main" val="712976083"/>
      </p:ext>
    </p:extLst>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Organizing &amp; supervising fieldwork</a:t>
            </a:r>
            <a:endParaRPr lang="en-US" sz="2800" b="0" cap="all" dirty="0">
              <a:solidFill>
                <a:srgbClr val="D37D28"/>
              </a:solidFill>
              <a:latin typeface="+mn-lt"/>
            </a:endParaRPr>
          </a:p>
        </p:txBody>
      </p:sp>
      <p:sp>
        <p:nvSpPr>
          <p:cNvPr id="4" name="Text Placeholder 3"/>
          <p:cNvSpPr>
            <a:spLocks noGrp="1"/>
          </p:cNvSpPr>
          <p:nvPr>
            <p:ph type="body" sz="quarter" idx="10"/>
          </p:nvPr>
        </p:nvSpPr>
        <p:spPr/>
        <p:txBody>
          <a:bodyPr/>
          <a:lstStyle/>
          <a:p>
            <a:pPr>
              <a:lnSpc>
                <a:spcPts val="2400"/>
              </a:lnSpc>
              <a:spcBef>
                <a:spcPts val="1200"/>
              </a:spcBef>
            </a:pPr>
            <a:r>
              <a:rPr lang="en-US" dirty="0">
                <a:latin typeface="+mn-lt"/>
              </a:rPr>
              <a:t>Ensure field team members understand expectations.</a:t>
            </a:r>
          </a:p>
          <a:p>
            <a:pPr>
              <a:lnSpc>
                <a:spcPts val="2400"/>
              </a:lnSpc>
              <a:spcBef>
                <a:spcPts val="1200"/>
              </a:spcBef>
            </a:pPr>
            <a:r>
              <a:rPr lang="en-US" dirty="0">
                <a:latin typeface="+mn-lt"/>
              </a:rPr>
              <a:t>Recognize good work.</a:t>
            </a:r>
          </a:p>
          <a:p>
            <a:pPr>
              <a:lnSpc>
                <a:spcPts val="2400"/>
              </a:lnSpc>
              <a:spcBef>
                <a:spcPts val="1200"/>
              </a:spcBef>
            </a:pPr>
            <a:r>
              <a:rPr lang="en-US" dirty="0">
                <a:latin typeface="+mn-lt"/>
              </a:rPr>
              <a:t>Provide adequate and timely logistical and supervisory support.</a:t>
            </a:r>
          </a:p>
          <a:p>
            <a:pPr>
              <a:lnSpc>
                <a:spcPts val="2400"/>
              </a:lnSpc>
              <a:spcBef>
                <a:spcPts val="1200"/>
              </a:spcBef>
            </a:pPr>
            <a:r>
              <a:rPr lang="en-US" dirty="0">
                <a:latin typeface="+mn-lt"/>
              </a:rPr>
              <a:t>Don’t assign blame or attribute mistakes to individuals.</a:t>
            </a:r>
          </a:p>
          <a:p>
            <a:pPr>
              <a:lnSpc>
                <a:spcPts val="2400"/>
              </a:lnSpc>
              <a:spcBef>
                <a:spcPts val="1200"/>
              </a:spcBef>
            </a:pPr>
            <a:r>
              <a:rPr lang="en-US" dirty="0">
                <a:latin typeface="+mn-lt"/>
              </a:rPr>
              <a:t>Lead by example (e.g., be punctual, responsible, respectful, professional).</a:t>
            </a:r>
          </a:p>
          <a:p>
            <a:pPr>
              <a:lnSpc>
                <a:spcPts val="2400"/>
              </a:lnSpc>
              <a:spcBef>
                <a:spcPts val="1200"/>
              </a:spcBef>
            </a:pPr>
            <a:r>
              <a:rPr lang="en-US" dirty="0">
                <a:latin typeface="+mn-lt"/>
              </a:rPr>
              <a:t>Celebrate the field team’s accomplishments.</a:t>
            </a:r>
          </a:p>
          <a:p>
            <a:pPr>
              <a:lnSpc>
                <a:spcPts val="2400"/>
              </a:lnSpc>
              <a:spcBef>
                <a:spcPts val="1200"/>
              </a:spcBef>
            </a:pPr>
            <a:r>
              <a:rPr lang="en-US" dirty="0">
                <a:latin typeface="+mn-lt"/>
              </a:rPr>
              <a:t>Recognize improvements in quality and progress in completing the field team’s assigned work.</a:t>
            </a:r>
          </a:p>
          <a:p>
            <a:pPr>
              <a:lnSpc>
                <a:spcPts val="2400"/>
              </a:lnSpc>
              <a:spcBef>
                <a:spcPts val="1800"/>
              </a:spcBef>
            </a:pPr>
            <a:endParaRPr lang="en-US" dirty="0"/>
          </a:p>
        </p:txBody>
      </p:sp>
      <p:sp>
        <p:nvSpPr>
          <p:cNvPr id="5" name="Text Placeholder 4"/>
          <p:cNvSpPr>
            <a:spLocks noGrp="1"/>
          </p:cNvSpPr>
          <p:nvPr>
            <p:ph type="body" sz="quarter" idx="11"/>
          </p:nvPr>
        </p:nvSpPr>
        <p:spPr/>
        <p:txBody>
          <a:bodyPr/>
          <a:lstStyle/>
          <a:p>
            <a:r>
              <a:rPr lang="en-US" sz="2200" dirty="0">
                <a:latin typeface="+mn-lt"/>
              </a:rPr>
              <a:t>7. Motivate the field team</a:t>
            </a:r>
          </a:p>
        </p:txBody>
      </p:sp>
    </p:spTree>
    <p:extLst>
      <p:ext uri="{BB962C8B-B14F-4D97-AF65-F5344CB8AC3E}">
        <p14:creationId xmlns:p14="http://schemas.microsoft.com/office/powerpoint/2010/main" val="1114787885"/>
      </p:ext>
    </p:extLst>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Organizing &amp; supervising fieldwork</a:t>
            </a:r>
            <a:endParaRPr lang="en-US" sz="2800" b="0" cap="all" dirty="0">
              <a:solidFill>
                <a:srgbClr val="D37D28"/>
              </a:solidFill>
              <a:latin typeface="+mn-lt"/>
            </a:endParaRPr>
          </a:p>
        </p:txBody>
      </p:sp>
      <p:sp>
        <p:nvSpPr>
          <p:cNvPr id="4" name="Text Placeholder 3"/>
          <p:cNvSpPr>
            <a:spLocks noGrp="1"/>
          </p:cNvSpPr>
          <p:nvPr>
            <p:ph type="body" sz="quarter" idx="10"/>
          </p:nvPr>
        </p:nvSpPr>
        <p:spPr>
          <a:xfrm>
            <a:off x="612775" y="2388787"/>
            <a:ext cx="8101013" cy="3964716"/>
          </a:xfrm>
        </p:spPr>
        <p:txBody>
          <a:bodyPr/>
          <a:lstStyle/>
          <a:p>
            <a:pPr>
              <a:lnSpc>
                <a:spcPts val="2400"/>
              </a:lnSpc>
              <a:spcBef>
                <a:spcPts val="1800"/>
              </a:spcBef>
            </a:pPr>
            <a:r>
              <a:rPr lang="en-US" dirty="0">
                <a:latin typeface="+mn-lt"/>
              </a:rPr>
              <a:t>Make sure that team members understand:</a:t>
            </a:r>
          </a:p>
          <a:p>
            <a:pPr marL="742950" lvl="1" indent="-285750">
              <a:lnSpc>
                <a:spcPts val="2400"/>
              </a:lnSpc>
              <a:spcBef>
                <a:spcPts val="1200"/>
              </a:spcBef>
              <a:buFont typeface="Arial" panose="020B0604020202020204" pitchFamily="34" charset="0"/>
              <a:buChar char="−"/>
            </a:pPr>
            <a:r>
              <a:rPr lang="en-US" sz="1600" dirty="0">
                <a:latin typeface="+mn-lt"/>
              </a:rPr>
              <a:t>They are working to collect important information that will be used to design programs and policies to lift up the situation of people in the country.</a:t>
            </a:r>
          </a:p>
          <a:p>
            <a:pPr marL="742950" lvl="1" indent="-285750">
              <a:lnSpc>
                <a:spcPts val="2400"/>
              </a:lnSpc>
              <a:spcBef>
                <a:spcPts val="1200"/>
              </a:spcBef>
              <a:buFont typeface="Arial" panose="020B0604020202020204" pitchFamily="34" charset="0"/>
              <a:buChar char="−"/>
            </a:pPr>
            <a:r>
              <a:rPr lang="en-US" sz="1600" dirty="0">
                <a:latin typeface="+mn-lt"/>
              </a:rPr>
              <a:t>Careful review of their work, honest feedback, and open sharing of issues and lessons all contribute to the team’s performance. </a:t>
            </a:r>
          </a:p>
          <a:p>
            <a:pPr marL="742950" lvl="1" indent="-285750">
              <a:lnSpc>
                <a:spcPts val="2400"/>
              </a:lnSpc>
              <a:spcBef>
                <a:spcPts val="1200"/>
              </a:spcBef>
              <a:buFont typeface="Arial" panose="020B0604020202020204" pitchFamily="34" charset="0"/>
              <a:buChar char="−"/>
            </a:pPr>
            <a:r>
              <a:rPr lang="en-US" sz="1600" dirty="0">
                <a:latin typeface="+mn-lt"/>
              </a:rPr>
              <a:t>They should feel comfortable asking questions and admitting to mistakes so that they—and their peers—keep learning and improving.</a:t>
            </a:r>
          </a:p>
          <a:p>
            <a:pPr marL="742950" lvl="1" indent="-285750">
              <a:lnSpc>
                <a:spcPts val="2400"/>
              </a:lnSpc>
              <a:spcBef>
                <a:spcPts val="1200"/>
              </a:spcBef>
              <a:buFont typeface="Arial" panose="020B0604020202020204" pitchFamily="34" charset="0"/>
              <a:buChar char="−"/>
            </a:pPr>
            <a:r>
              <a:rPr lang="en-US" sz="1600" dirty="0">
                <a:latin typeface="+mn-lt"/>
              </a:rPr>
              <a:t>Their work is also being monitored by you, </a:t>
            </a:r>
            <a:r>
              <a:rPr lang="en-US" sz="1600" dirty="0">
                <a:solidFill>
                  <a:srgbClr val="FF0000"/>
                </a:solidFill>
                <a:latin typeface="+mn-lt"/>
              </a:rPr>
              <a:t>[</a:t>
            </a:r>
            <a:r>
              <a:rPr lang="en-US" sz="1600" b="1" dirty="0">
                <a:solidFill>
                  <a:srgbClr val="FF0000"/>
                </a:solidFill>
                <a:latin typeface="+mn-lt"/>
              </a:rPr>
              <a:t>SUBCONTRACTOR</a:t>
            </a:r>
            <a:r>
              <a:rPr lang="en-US" sz="1600" dirty="0">
                <a:solidFill>
                  <a:srgbClr val="FF0000"/>
                </a:solidFill>
                <a:latin typeface="+mn-lt"/>
              </a:rPr>
              <a:t>]</a:t>
            </a:r>
            <a:r>
              <a:rPr lang="en-US" sz="1600" dirty="0">
                <a:latin typeface="+mn-lt"/>
              </a:rPr>
              <a:t>, and </a:t>
            </a:r>
            <a:r>
              <a:rPr lang="en-US" sz="1600" dirty="0">
                <a:solidFill>
                  <a:srgbClr val="FF0000"/>
                </a:solidFill>
                <a:latin typeface="+mn-lt"/>
              </a:rPr>
              <a:t>[</a:t>
            </a:r>
            <a:r>
              <a:rPr lang="en-US" sz="1600" b="1" dirty="0">
                <a:solidFill>
                  <a:srgbClr val="FF0000"/>
                </a:solidFill>
                <a:latin typeface="+mn-lt"/>
              </a:rPr>
              <a:t>CONTRACTOR</a:t>
            </a:r>
            <a:r>
              <a:rPr lang="en-US" sz="1600" dirty="0">
                <a:solidFill>
                  <a:srgbClr val="FF0000"/>
                </a:solidFill>
                <a:latin typeface="+mn-lt"/>
              </a:rPr>
              <a:t>]</a:t>
            </a:r>
            <a:r>
              <a:rPr lang="en-US" sz="1600" dirty="0">
                <a:latin typeface="+mn-lt"/>
              </a:rPr>
              <a:t>, so they want to really show that their work shines.</a:t>
            </a:r>
          </a:p>
          <a:p>
            <a:pPr>
              <a:lnSpc>
                <a:spcPts val="2400"/>
              </a:lnSpc>
              <a:spcBef>
                <a:spcPts val="1800"/>
              </a:spcBef>
            </a:pPr>
            <a:endParaRPr lang="en-US" dirty="0"/>
          </a:p>
        </p:txBody>
      </p:sp>
      <p:sp>
        <p:nvSpPr>
          <p:cNvPr id="5" name="Text Placeholder 4"/>
          <p:cNvSpPr>
            <a:spLocks noGrp="1"/>
          </p:cNvSpPr>
          <p:nvPr>
            <p:ph type="body" sz="quarter" idx="11"/>
          </p:nvPr>
        </p:nvSpPr>
        <p:spPr/>
        <p:txBody>
          <a:bodyPr/>
          <a:lstStyle/>
          <a:p>
            <a:r>
              <a:rPr lang="en-US" sz="2200" dirty="0">
                <a:latin typeface="+mn-lt"/>
              </a:rPr>
              <a:t>7. Motivate the field team</a:t>
            </a:r>
          </a:p>
        </p:txBody>
      </p:sp>
    </p:spTree>
    <p:extLst>
      <p:ext uri="{BB962C8B-B14F-4D97-AF65-F5344CB8AC3E}">
        <p14:creationId xmlns:p14="http://schemas.microsoft.com/office/powerpoint/2010/main" val="576286868"/>
      </p:ext>
    </p:extLst>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Organizing &amp; supervising fieldwork</a:t>
            </a:r>
            <a:endParaRPr lang="en-US" sz="2800" b="0" cap="all" dirty="0">
              <a:solidFill>
                <a:srgbClr val="D37D28"/>
              </a:solidFill>
              <a:latin typeface="+mn-lt"/>
            </a:endParaRPr>
          </a:p>
        </p:txBody>
      </p:sp>
      <p:sp>
        <p:nvSpPr>
          <p:cNvPr id="4" name="Text Placeholder 3"/>
          <p:cNvSpPr>
            <a:spLocks noGrp="1"/>
          </p:cNvSpPr>
          <p:nvPr>
            <p:ph type="body" sz="quarter" idx="10"/>
          </p:nvPr>
        </p:nvSpPr>
        <p:spPr/>
        <p:txBody>
          <a:bodyPr/>
          <a:lstStyle/>
          <a:p>
            <a:pPr>
              <a:lnSpc>
                <a:spcPts val="2400"/>
              </a:lnSpc>
              <a:spcBef>
                <a:spcPts val="1800"/>
              </a:spcBef>
            </a:pPr>
            <a:r>
              <a:rPr lang="en-US" dirty="0">
                <a:latin typeface="+mn-lt"/>
              </a:rPr>
              <a:t>Before leaving a cluster:</a:t>
            </a:r>
          </a:p>
          <a:p>
            <a:pPr marL="742950" lvl="1" indent="-285750">
              <a:lnSpc>
                <a:spcPts val="2400"/>
              </a:lnSpc>
              <a:spcBef>
                <a:spcPts val="1800"/>
              </a:spcBef>
              <a:buFont typeface="Arial" panose="020B0604020202020204" pitchFamily="34" charset="0"/>
              <a:buChar char="−"/>
            </a:pPr>
            <a:r>
              <a:rPr lang="en-US" sz="1600" dirty="0">
                <a:latin typeface="+mn-lt"/>
              </a:rPr>
              <a:t>Thank local authorities.</a:t>
            </a:r>
          </a:p>
          <a:p>
            <a:pPr marL="742950" lvl="1" indent="-285750">
              <a:lnSpc>
                <a:spcPts val="2400"/>
              </a:lnSpc>
              <a:spcBef>
                <a:spcPts val="1800"/>
              </a:spcBef>
              <a:buFont typeface="Arial" panose="020B0604020202020204" pitchFamily="34" charset="0"/>
              <a:buChar char="−"/>
            </a:pPr>
            <a:r>
              <a:rPr lang="en-US" sz="1600" dirty="0">
                <a:latin typeface="+mn-lt"/>
              </a:rPr>
              <a:t>Organize all documentation.</a:t>
            </a:r>
          </a:p>
          <a:p>
            <a:pPr marL="742950" lvl="1" indent="-285750">
              <a:lnSpc>
                <a:spcPts val="2400"/>
              </a:lnSpc>
              <a:spcBef>
                <a:spcPts val="1800"/>
              </a:spcBef>
              <a:buFont typeface="Arial" panose="020B0604020202020204" pitchFamily="34" charset="0"/>
              <a:buChar char="−"/>
            </a:pPr>
            <a:r>
              <a:rPr lang="en-US" sz="1600" dirty="0">
                <a:latin typeface="+mn-lt"/>
              </a:rPr>
              <a:t>Confirm that all selected households have been interviewed on the supervisor’s assignment sheet.</a:t>
            </a:r>
          </a:p>
          <a:p>
            <a:pPr marL="742950" lvl="1" indent="-285750">
              <a:lnSpc>
                <a:spcPts val="2400"/>
              </a:lnSpc>
              <a:spcBef>
                <a:spcPts val="1800"/>
              </a:spcBef>
              <a:buFont typeface="Arial" panose="020B0604020202020204" pitchFamily="34" charset="0"/>
              <a:buChar char="−"/>
            </a:pPr>
            <a:r>
              <a:rPr lang="en-US" sz="1600" dirty="0">
                <a:latin typeface="+mn-lt"/>
              </a:rPr>
              <a:t>Close the cluster on your tablet.</a:t>
            </a:r>
          </a:p>
          <a:p>
            <a:endParaRPr lang="en-US" dirty="0"/>
          </a:p>
        </p:txBody>
      </p:sp>
      <p:sp>
        <p:nvSpPr>
          <p:cNvPr id="5" name="Text Placeholder 4"/>
          <p:cNvSpPr>
            <a:spLocks noGrp="1"/>
          </p:cNvSpPr>
          <p:nvPr>
            <p:ph type="body" sz="quarter" idx="11"/>
          </p:nvPr>
        </p:nvSpPr>
        <p:spPr/>
        <p:txBody>
          <a:bodyPr/>
          <a:lstStyle/>
          <a:p>
            <a:r>
              <a:rPr lang="en-US" sz="2200" dirty="0">
                <a:latin typeface="+mn-lt"/>
              </a:rPr>
              <a:t>8. Finalize work in cluster</a:t>
            </a:r>
          </a:p>
        </p:txBody>
      </p:sp>
    </p:spTree>
    <p:extLst>
      <p:ext uri="{BB962C8B-B14F-4D97-AF65-F5344CB8AC3E}">
        <p14:creationId xmlns:p14="http://schemas.microsoft.com/office/powerpoint/2010/main" val="39561555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Organizing &amp; supervising fieldwork</a:t>
            </a:r>
            <a:endParaRPr lang="en-US" sz="2800" b="0" i="1" cap="all" dirty="0">
              <a:solidFill>
                <a:srgbClr val="D37D28"/>
              </a:solidFill>
              <a:latin typeface="+mn-lt"/>
            </a:endParaRPr>
          </a:p>
        </p:txBody>
      </p:sp>
      <p:sp>
        <p:nvSpPr>
          <p:cNvPr id="4" name="Text Placeholder 3"/>
          <p:cNvSpPr>
            <a:spLocks noGrp="1"/>
          </p:cNvSpPr>
          <p:nvPr>
            <p:ph type="body" sz="quarter" idx="10"/>
          </p:nvPr>
        </p:nvSpPr>
        <p:spPr/>
        <p:txBody>
          <a:bodyPr/>
          <a:lstStyle/>
          <a:p>
            <a:pPr>
              <a:lnSpc>
                <a:spcPts val="2400"/>
              </a:lnSpc>
              <a:spcBef>
                <a:spcPts val="1800"/>
              </a:spcBef>
            </a:pPr>
            <a:r>
              <a:rPr lang="en-US" dirty="0">
                <a:latin typeface="+mn-lt"/>
              </a:rPr>
              <a:t>Close the cluster on the tablet:</a:t>
            </a:r>
          </a:p>
          <a:p>
            <a:pPr marL="800100" lvl="1" indent="-342900">
              <a:lnSpc>
                <a:spcPts val="2400"/>
              </a:lnSpc>
              <a:spcBef>
                <a:spcPts val="1800"/>
              </a:spcBef>
              <a:buFont typeface="+mj-lt"/>
              <a:buAutoNum type="arabicPeriod"/>
            </a:pPr>
            <a:r>
              <a:rPr lang="en-US" sz="1600" dirty="0">
                <a:latin typeface="+mn-lt"/>
                <a:cs typeface="Arial"/>
              </a:rPr>
              <a:t>Select “3. Receive questionnaires from interviewers” from the tablet supervisor menu to obtain all completed questionnaires on your tablet.</a:t>
            </a:r>
          </a:p>
          <a:p>
            <a:pPr marL="800100" lvl="1" indent="-342900">
              <a:lnSpc>
                <a:spcPts val="2400"/>
              </a:lnSpc>
              <a:spcBef>
                <a:spcPts val="1800"/>
              </a:spcBef>
              <a:buFont typeface="+mj-lt"/>
              <a:buAutoNum type="arabicPeriod"/>
            </a:pPr>
            <a:r>
              <a:rPr lang="en-US" sz="1600" dirty="0">
                <a:latin typeface="+mn-lt"/>
                <a:cs typeface="Arial"/>
              </a:rPr>
              <a:t>Select “4. Concatenate data from current cluster” from the tablet supervisor menu to combine all interviewer data.</a:t>
            </a:r>
          </a:p>
          <a:p>
            <a:pPr marL="800100" lvl="1" indent="-342900">
              <a:lnSpc>
                <a:spcPts val="2400"/>
              </a:lnSpc>
              <a:spcBef>
                <a:spcPts val="1800"/>
              </a:spcBef>
              <a:buFont typeface="+mj-lt"/>
              <a:buAutoNum type="arabicPeriod"/>
            </a:pPr>
            <a:r>
              <a:rPr lang="en-US" sz="1600" dirty="0">
                <a:latin typeface="+mn-lt"/>
                <a:cs typeface="Arial"/>
              </a:rPr>
              <a:t>Select “1. Open/Close Cluster” from the tablet supervisor menu.</a:t>
            </a:r>
          </a:p>
          <a:p>
            <a:pPr marL="800100" lvl="1" indent="-342900">
              <a:lnSpc>
                <a:spcPts val="2400"/>
              </a:lnSpc>
              <a:spcBef>
                <a:spcPts val="1800"/>
              </a:spcBef>
              <a:buFont typeface="+mj-lt"/>
              <a:buAutoNum type="arabicPeriod"/>
            </a:pPr>
            <a:r>
              <a:rPr lang="en-US" sz="1600" dirty="0">
                <a:latin typeface="+mn-lt"/>
                <a:cs typeface="Arial"/>
              </a:rPr>
              <a:t>Enter the number of the cluster to be closed.</a:t>
            </a:r>
          </a:p>
          <a:p>
            <a:pPr marL="800100" lvl="1" indent="-342900">
              <a:lnSpc>
                <a:spcPts val="2400"/>
              </a:lnSpc>
              <a:spcBef>
                <a:spcPts val="1800"/>
              </a:spcBef>
              <a:buFont typeface="+mj-lt"/>
              <a:buAutoNum type="arabicPeriod"/>
            </a:pPr>
            <a:r>
              <a:rPr lang="en-US" sz="1600" dirty="0">
                <a:latin typeface="+mn-lt"/>
                <a:cs typeface="Arial"/>
              </a:rPr>
              <a:t>Select “Yes” to confirm that you would like to close the cluster.</a:t>
            </a:r>
          </a:p>
          <a:p>
            <a:endParaRPr lang="en-US" dirty="0"/>
          </a:p>
        </p:txBody>
      </p:sp>
      <p:sp>
        <p:nvSpPr>
          <p:cNvPr id="5" name="Text Placeholder 4"/>
          <p:cNvSpPr>
            <a:spLocks noGrp="1"/>
          </p:cNvSpPr>
          <p:nvPr>
            <p:ph type="body" sz="quarter" idx="11"/>
          </p:nvPr>
        </p:nvSpPr>
        <p:spPr/>
        <p:txBody>
          <a:bodyPr/>
          <a:lstStyle/>
          <a:p>
            <a:r>
              <a:rPr lang="en-US" sz="2200" dirty="0">
                <a:latin typeface="+mn-lt"/>
              </a:rPr>
              <a:t>8. Finalize work in cluster</a:t>
            </a:r>
          </a:p>
        </p:txBody>
      </p:sp>
    </p:spTree>
    <p:extLst>
      <p:ext uri="{BB962C8B-B14F-4D97-AF65-F5344CB8AC3E}">
        <p14:creationId xmlns:p14="http://schemas.microsoft.com/office/powerpoint/2010/main" val="31868813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Organizing &amp; supervising fieldwork</a:t>
            </a:r>
            <a:endParaRPr lang="en-US" sz="2800" b="0" cap="all" dirty="0">
              <a:solidFill>
                <a:srgbClr val="D37D28"/>
              </a:solidFill>
              <a:latin typeface="+mn-lt"/>
            </a:endParaRPr>
          </a:p>
        </p:txBody>
      </p:sp>
      <p:sp>
        <p:nvSpPr>
          <p:cNvPr id="4" name="Text Placeholder 3"/>
          <p:cNvSpPr>
            <a:spLocks noGrp="1"/>
          </p:cNvSpPr>
          <p:nvPr>
            <p:ph type="body" sz="quarter" idx="10"/>
          </p:nvPr>
        </p:nvSpPr>
        <p:spPr/>
        <p:txBody>
          <a:bodyPr/>
          <a:lstStyle/>
          <a:p>
            <a:pPr>
              <a:lnSpc>
                <a:spcPts val="2400"/>
              </a:lnSpc>
              <a:spcBef>
                <a:spcPts val="1800"/>
              </a:spcBef>
            </a:pPr>
            <a:r>
              <a:rPr lang="en-US" dirty="0">
                <a:latin typeface="+mn-lt"/>
              </a:rPr>
              <a:t>If there are errors in the structure of the data, the cluster will not close and a list the errors will appear on the tablet.</a:t>
            </a:r>
          </a:p>
          <a:p>
            <a:pPr>
              <a:lnSpc>
                <a:spcPts val="2400"/>
              </a:lnSpc>
              <a:spcBef>
                <a:spcPts val="1800"/>
              </a:spcBef>
            </a:pPr>
            <a:r>
              <a:rPr lang="en-US" dirty="0">
                <a:latin typeface="+mn-lt"/>
              </a:rPr>
              <a:t>To resolve the errors:</a:t>
            </a:r>
          </a:p>
          <a:p>
            <a:pPr marL="800100" lvl="1" indent="-342900">
              <a:lnSpc>
                <a:spcPts val="2400"/>
              </a:lnSpc>
              <a:spcBef>
                <a:spcPts val="1200"/>
              </a:spcBef>
              <a:buFont typeface="+mj-lt"/>
              <a:buAutoNum type="arabicPeriod"/>
            </a:pPr>
            <a:r>
              <a:rPr lang="en-US" sz="1600" dirty="0">
                <a:latin typeface="+mn-lt"/>
                <a:cs typeface="Arial"/>
              </a:rPr>
              <a:t>Identify the error code given on the left of the output </a:t>
            </a:r>
          </a:p>
          <a:p>
            <a:pPr marL="800100" lvl="1" indent="-342900">
              <a:lnSpc>
                <a:spcPts val="2400"/>
              </a:lnSpc>
              <a:spcBef>
                <a:spcPts val="1200"/>
              </a:spcBef>
              <a:buFont typeface="+mj-lt"/>
              <a:buAutoNum type="arabicPeriod"/>
            </a:pPr>
            <a:r>
              <a:rPr lang="en-US" sz="1600" dirty="0">
                <a:latin typeface="+mn-lt"/>
                <a:cs typeface="Arial"/>
              </a:rPr>
              <a:t>Refer to                          of the </a:t>
            </a:r>
            <a:r>
              <a:rPr lang="en-US" sz="1600" i="1" dirty="0">
                <a:latin typeface="+mn-lt"/>
                <a:cs typeface="Arial"/>
              </a:rPr>
              <a:t>Supervisor’s Manual</a:t>
            </a:r>
            <a:r>
              <a:rPr lang="en-US" sz="1600" dirty="0">
                <a:latin typeface="+mn-lt"/>
                <a:cs typeface="Arial"/>
              </a:rPr>
              <a:t> for an explanation of the error, reason it may be appearing, and guidance for how to resolve the issue. </a:t>
            </a:r>
          </a:p>
          <a:p>
            <a:pPr marL="800100" lvl="1" indent="-342900">
              <a:lnSpc>
                <a:spcPts val="2400"/>
              </a:lnSpc>
              <a:spcBef>
                <a:spcPts val="1200"/>
              </a:spcBef>
              <a:buFont typeface="+mj-lt"/>
              <a:buAutoNum type="arabicPeriod"/>
            </a:pPr>
            <a:r>
              <a:rPr lang="en-US" sz="1600" dirty="0">
                <a:latin typeface="+mn-lt"/>
                <a:cs typeface="Arial"/>
              </a:rPr>
              <a:t>After interviewers make corrections to their data and resend it, repeat the steps on the previous slide. </a:t>
            </a:r>
          </a:p>
          <a:p>
            <a:pPr marL="800100" lvl="1" indent="-342900">
              <a:lnSpc>
                <a:spcPts val="2400"/>
              </a:lnSpc>
              <a:spcBef>
                <a:spcPts val="1200"/>
              </a:spcBef>
              <a:buFont typeface="+mj-lt"/>
              <a:buAutoNum type="arabicPeriod"/>
            </a:pPr>
            <a:r>
              <a:rPr lang="en-US" sz="1600" dirty="0">
                <a:latin typeface="+mn-lt"/>
                <a:cs typeface="Arial"/>
              </a:rPr>
              <a:t>Continue this process until all errors are resolved.</a:t>
            </a:r>
          </a:p>
          <a:p>
            <a:endParaRPr lang="en-US" dirty="0"/>
          </a:p>
        </p:txBody>
      </p:sp>
      <p:sp>
        <p:nvSpPr>
          <p:cNvPr id="5" name="Text Placeholder 4"/>
          <p:cNvSpPr>
            <a:spLocks noGrp="1"/>
          </p:cNvSpPr>
          <p:nvPr>
            <p:ph type="body" sz="quarter" idx="11"/>
          </p:nvPr>
        </p:nvSpPr>
        <p:spPr/>
        <p:txBody>
          <a:bodyPr/>
          <a:lstStyle/>
          <a:p>
            <a:r>
              <a:rPr lang="en-US" sz="2200" dirty="0">
                <a:latin typeface="+mn-lt"/>
              </a:rPr>
              <a:t>8. Finalize work in cluster </a:t>
            </a:r>
          </a:p>
        </p:txBody>
      </p:sp>
      <p:sp>
        <p:nvSpPr>
          <p:cNvPr id="3" name="TextBox 2"/>
          <p:cNvSpPr txBox="1"/>
          <p:nvPr/>
        </p:nvSpPr>
        <p:spPr>
          <a:xfrm>
            <a:off x="2349500" y="4152900"/>
            <a:ext cx="1270000" cy="369332"/>
          </a:xfrm>
          <a:prstGeom prst="rect">
            <a:avLst/>
          </a:prstGeom>
          <a:solidFill>
            <a:schemeClr val="accent3">
              <a:lumMod val="60000"/>
              <a:lumOff val="40000"/>
              <a:alpha val="94000"/>
            </a:schemeClr>
          </a:solidFill>
        </p:spPr>
        <p:txBody>
          <a:bodyPr wrap="square" rtlCol="0">
            <a:spAutoFit/>
          </a:bodyPr>
          <a:lstStyle/>
          <a:p>
            <a:pPr algn="ctr"/>
            <a:r>
              <a:rPr lang="en-US" dirty="0">
                <a:latin typeface="Arial"/>
                <a:cs typeface="Arial"/>
              </a:rPr>
              <a:t>Annex G</a:t>
            </a:r>
            <a:endParaRPr lang="en-US" dirty="0"/>
          </a:p>
        </p:txBody>
      </p:sp>
    </p:spTree>
    <p:extLst>
      <p:ext uri="{BB962C8B-B14F-4D97-AF65-F5344CB8AC3E}">
        <p14:creationId xmlns:p14="http://schemas.microsoft.com/office/powerpoint/2010/main" val="41679302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Organizing &amp; supervising fieldwork</a:t>
            </a:r>
            <a:endParaRPr lang="en-US" sz="2000" b="0" cap="all" dirty="0">
              <a:solidFill>
                <a:srgbClr val="D37D28"/>
              </a:solidFill>
              <a:latin typeface="+mn-lt"/>
            </a:endParaRPr>
          </a:p>
        </p:txBody>
      </p:sp>
      <p:sp>
        <p:nvSpPr>
          <p:cNvPr id="4" name="Text Placeholder 3"/>
          <p:cNvSpPr>
            <a:spLocks noGrp="1"/>
          </p:cNvSpPr>
          <p:nvPr>
            <p:ph type="body" sz="quarter" idx="10"/>
          </p:nvPr>
        </p:nvSpPr>
        <p:spPr>
          <a:xfrm>
            <a:off x="612775" y="2388786"/>
            <a:ext cx="8101013" cy="3604509"/>
          </a:xfrm>
        </p:spPr>
        <p:txBody>
          <a:bodyPr/>
          <a:lstStyle/>
          <a:p>
            <a:pPr>
              <a:lnSpc>
                <a:spcPts val="2400"/>
              </a:lnSpc>
              <a:spcBef>
                <a:spcPts val="1800"/>
              </a:spcBef>
            </a:pPr>
            <a:r>
              <a:rPr lang="en-US" dirty="0">
                <a:latin typeface="+mn-lt"/>
              </a:rPr>
              <a:t>After ensuring that the cluster data are error-free:</a:t>
            </a:r>
          </a:p>
          <a:p>
            <a:pPr marL="742950" lvl="1" indent="-285750">
              <a:lnSpc>
                <a:spcPts val="2400"/>
              </a:lnSpc>
              <a:spcBef>
                <a:spcPts val="1200"/>
              </a:spcBef>
              <a:buFont typeface="Arial" panose="020B0604020202020204" pitchFamily="34" charset="0"/>
              <a:buChar char="−"/>
            </a:pPr>
            <a:r>
              <a:rPr lang="en-US" sz="1600" dirty="0">
                <a:latin typeface="+mn-lt"/>
                <a:cs typeface="Arial"/>
              </a:rPr>
              <a:t>Select “7. Prepare data transmission to C.O.” from tablet supervisor menu.</a:t>
            </a:r>
          </a:p>
          <a:p>
            <a:pPr marL="742950" lvl="1" indent="-285750">
              <a:lnSpc>
                <a:spcPts val="2400"/>
              </a:lnSpc>
              <a:spcBef>
                <a:spcPts val="1200"/>
              </a:spcBef>
              <a:buFont typeface="Arial" panose="020B0604020202020204" pitchFamily="34" charset="0"/>
              <a:buChar char="−"/>
            </a:pPr>
            <a:r>
              <a:rPr lang="en-US" sz="1600" dirty="0">
                <a:latin typeface="+mn-lt"/>
                <a:cs typeface="Arial"/>
              </a:rPr>
              <a:t>Select “8. Transmit data to Central Office” from tablet supervisor menu.</a:t>
            </a:r>
          </a:p>
          <a:p>
            <a:pPr>
              <a:lnSpc>
                <a:spcPts val="2400"/>
              </a:lnSpc>
              <a:spcBef>
                <a:spcPts val="1800"/>
              </a:spcBef>
            </a:pPr>
            <a:r>
              <a:rPr lang="en-US" dirty="0">
                <a:latin typeface="+mn-lt"/>
              </a:rPr>
              <a:t>Confirm with the in-country data manager that he or she received the data transmitted.</a:t>
            </a:r>
          </a:p>
          <a:p>
            <a:pPr>
              <a:lnSpc>
                <a:spcPts val="2400"/>
              </a:lnSpc>
              <a:spcBef>
                <a:spcPts val="1800"/>
              </a:spcBef>
            </a:pPr>
            <a:r>
              <a:rPr lang="en-US" dirty="0">
                <a:latin typeface="+mn-lt"/>
              </a:rPr>
              <a:t>Record the date of transmission on the supervisor’s assignment sheet.</a:t>
            </a:r>
          </a:p>
          <a:p>
            <a:pPr>
              <a:lnSpc>
                <a:spcPts val="2400"/>
              </a:lnSpc>
              <a:spcBef>
                <a:spcPts val="1800"/>
              </a:spcBef>
            </a:pPr>
            <a:r>
              <a:rPr lang="en-US" dirty="0">
                <a:latin typeface="+mn-lt"/>
              </a:rPr>
              <a:t>Verify that there is a backup of every completed household record on your tablet.</a:t>
            </a:r>
          </a:p>
          <a:p>
            <a:endParaRPr lang="en-US" dirty="0"/>
          </a:p>
        </p:txBody>
      </p:sp>
      <p:sp>
        <p:nvSpPr>
          <p:cNvPr id="5" name="Text Placeholder 4"/>
          <p:cNvSpPr>
            <a:spLocks noGrp="1"/>
          </p:cNvSpPr>
          <p:nvPr>
            <p:ph type="body" sz="quarter" idx="11"/>
          </p:nvPr>
        </p:nvSpPr>
        <p:spPr/>
        <p:txBody>
          <a:bodyPr/>
          <a:lstStyle/>
          <a:p>
            <a:r>
              <a:rPr lang="en-US" sz="2200" dirty="0">
                <a:latin typeface="+mn-lt"/>
              </a:rPr>
              <a:t>8. Finalize work in cluster </a:t>
            </a:r>
          </a:p>
        </p:txBody>
      </p:sp>
    </p:spTree>
    <p:extLst>
      <p:ext uri="{BB962C8B-B14F-4D97-AF65-F5344CB8AC3E}">
        <p14:creationId xmlns:p14="http://schemas.microsoft.com/office/powerpoint/2010/main" val="9076042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Organizing &amp; supervising fieldwork</a:t>
            </a:r>
            <a:endParaRPr lang="en-US" sz="2800" b="0" cap="all" dirty="0">
              <a:solidFill>
                <a:srgbClr val="D37D28"/>
              </a:solidFill>
              <a:latin typeface="+mn-lt"/>
            </a:endParaRPr>
          </a:p>
        </p:txBody>
      </p:sp>
      <p:sp>
        <p:nvSpPr>
          <p:cNvPr id="4" name="Text Placeholder 3"/>
          <p:cNvSpPr>
            <a:spLocks noGrp="1"/>
          </p:cNvSpPr>
          <p:nvPr>
            <p:ph type="body" sz="quarter" idx="10"/>
          </p:nvPr>
        </p:nvSpPr>
        <p:spPr/>
        <p:txBody>
          <a:bodyPr/>
          <a:lstStyle/>
          <a:p>
            <a:pPr>
              <a:lnSpc>
                <a:spcPts val="2400"/>
              </a:lnSpc>
              <a:spcBef>
                <a:spcPts val="1800"/>
              </a:spcBef>
            </a:pPr>
            <a:r>
              <a:rPr lang="en-US" dirty="0">
                <a:latin typeface="+mn-lt"/>
              </a:rPr>
              <a:t>Organize the following paper forms:</a:t>
            </a:r>
          </a:p>
          <a:p>
            <a:pPr marL="742950" lvl="1" indent="-285750">
              <a:lnSpc>
                <a:spcPts val="2400"/>
              </a:lnSpc>
              <a:spcBef>
                <a:spcPts val="1800"/>
              </a:spcBef>
              <a:buFont typeface="Arial" panose="020B0604020202020204" pitchFamily="34" charset="0"/>
              <a:buChar char="−"/>
            </a:pPr>
            <a:r>
              <a:rPr lang="en-US" sz="1600" dirty="0">
                <a:latin typeface="+mn-lt"/>
                <a:cs typeface="Arial"/>
              </a:rPr>
              <a:t>Completed supervisor’s assignment sheet (1 per cluster)</a:t>
            </a:r>
          </a:p>
          <a:p>
            <a:pPr marL="742950" lvl="1" indent="-285750">
              <a:lnSpc>
                <a:spcPts val="2400"/>
              </a:lnSpc>
              <a:spcBef>
                <a:spcPts val="1800"/>
              </a:spcBef>
              <a:buFont typeface="Arial" panose="020B0604020202020204" pitchFamily="34" charset="0"/>
              <a:buChar char="−"/>
            </a:pPr>
            <a:r>
              <a:rPr lang="en-US" sz="1600" dirty="0">
                <a:latin typeface="+mn-lt"/>
                <a:cs typeface="Arial"/>
              </a:rPr>
              <a:t>Completed interviewer’s assignment sheets (1 per interviewer per cluster)</a:t>
            </a:r>
          </a:p>
          <a:p>
            <a:pPr marL="742950" lvl="1" indent="-285750">
              <a:lnSpc>
                <a:spcPts val="2400"/>
              </a:lnSpc>
              <a:spcBef>
                <a:spcPts val="1800"/>
              </a:spcBef>
              <a:buFont typeface="Arial" panose="020B0604020202020204" pitchFamily="34" charset="0"/>
              <a:buChar char="−"/>
            </a:pPr>
            <a:r>
              <a:rPr lang="en-US" sz="1600" dirty="0">
                <a:latin typeface="+mn-lt"/>
                <a:cs typeface="Arial"/>
              </a:rPr>
              <a:t>Completed spot-check packages (1 per household that was spot-checked)</a:t>
            </a:r>
          </a:p>
          <a:p>
            <a:pPr>
              <a:lnSpc>
                <a:spcPts val="2400"/>
              </a:lnSpc>
              <a:spcBef>
                <a:spcPts val="1800"/>
              </a:spcBef>
            </a:pPr>
            <a:r>
              <a:rPr lang="en-US" dirty="0">
                <a:latin typeface="+mn-lt"/>
              </a:rPr>
              <a:t>Deliver forms to central office or give to QCS team to deliver.</a:t>
            </a:r>
          </a:p>
        </p:txBody>
      </p:sp>
      <p:sp>
        <p:nvSpPr>
          <p:cNvPr id="5" name="Text Placeholder 4"/>
          <p:cNvSpPr>
            <a:spLocks noGrp="1"/>
          </p:cNvSpPr>
          <p:nvPr>
            <p:ph type="body" sz="quarter" idx="11"/>
          </p:nvPr>
        </p:nvSpPr>
        <p:spPr/>
        <p:txBody>
          <a:bodyPr/>
          <a:lstStyle/>
          <a:p>
            <a:r>
              <a:rPr lang="en-US" sz="2200" dirty="0">
                <a:latin typeface="+mn-lt"/>
              </a:rPr>
              <a:t>8. Finalize work in cluster</a:t>
            </a:r>
          </a:p>
          <a:p>
            <a:endParaRPr lang="en-US" dirty="0"/>
          </a:p>
        </p:txBody>
      </p:sp>
    </p:spTree>
    <p:extLst>
      <p:ext uri="{BB962C8B-B14F-4D97-AF65-F5344CB8AC3E}">
        <p14:creationId xmlns:p14="http://schemas.microsoft.com/office/powerpoint/2010/main" val="9783378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0" cap="all" dirty="0">
                <a:solidFill>
                  <a:srgbClr val="D37D28"/>
                </a:solidFill>
                <a:latin typeface="+mn-lt"/>
                <a:cs typeface="Arial" panose="020B0604020202020204" pitchFamily="34" charset="0"/>
              </a:rPr>
              <a:t>Contents</a:t>
            </a:r>
          </a:p>
        </p:txBody>
      </p:sp>
      <p:sp>
        <p:nvSpPr>
          <p:cNvPr id="4" name="Text Placeholder 3"/>
          <p:cNvSpPr>
            <a:spLocks noGrp="1"/>
          </p:cNvSpPr>
          <p:nvPr>
            <p:ph type="body" sz="quarter" idx="10"/>
          </p:nvPr>
        </p:nvSpPr>
        <p:spPr>
          <a:xfrm>
            <a:off x="612775" y="1937683"/>
            <a:ext cx="8101013" cy="3291840"/>
          </a:xfrm>
        </p:spPr>
        <p:txBody>
          <a:bodyPr/>
          <a:lstStyle/>
          <a:p>
            <a:pPr marL="225425" indent="-225425">
              <a:lnSpc>
                <a:spcPts val="2400"/>
              </a:lnSpc>
              <a:spcBef>
                <a:spcPts val="1800"/>
              </a:spcBef>
            </a:pPr>
            <a:r>
              <a:rPr lang="en-US" sz="2000" dirty="0">
                <a:solidFill>
                  <a:schemeClr val="bg1">
                    <a:lumMod val="65000"/>
                  </a:schemeClr>
                </a:solidFill>
                <a:latin typeface="+mn-lt"/>
              </a:rPr>
              <a:t>Introduction to the survey</a:t>
            </a:r>
          </a:p>
          <a:p>
            <a:pPr marL="225425" indent="-225425">
              <a:lnSpc>
                <a:spcPts val="2400"/>
              </a:lnSpc>
              <a:spcBef>
                <a:spcPts val="1800"/>
              </a:spcBef>
            </a:pPr>
            <a:r>
              <a:rPr lang="en-US" sz="2000" dirty="0">
                <a:solidFill>
                  <a:schemeClr val="bg1">
                    <a:lumMod val="65000"/>
                  </a:schemeClr>
                </a:solidFill>
                <a:latin typeface="+mn-lt"/>
              </a:rPr>
              <a:t>Roles and responsibilities</a:t>
            </a:r>
          </a:p>
          <a:p>
            <a:pPr marL="225425" indent="-225425">
              <a:lnSpc>
                <a:spcPts val="2400"/>
              </a:lnSpc>
              <a:spcBef>
                <a:spcPts val="1800"/>
              </a:spcBef>
            </a:pPr>
            <a:r>
              <a:rPr lang="en-US" sz="2000" dirty="0">
                <a:solidFill>
                  <a:schemeClr val="bg1">
                    <a:lumMod val="65000"/>
                  </a:schemeClr>
                </a:solidFill>
                <a:latin typeface="+mn-lt"/>
              </a:rPr>
              <a:t>Preparing for fieldwork</a:t>
            </a:r>
          </a:p>
          <a:p>
            <a:pPr marL="225425" indent="-225425">
              <a:lnSpc>
                <a:spcPts val="2400"/>
              </a:lnSpc>
              <a:spcBef>
                <a:spcPts val="1800"/>
              </a:spcBef>
            </a:pPr>
            <a:r>
              <a:rPr lang="en-US" sz="2000" dirty="0">
                <a:solidFill>
                  <a:schemeClr val="bg1">
                    <a:lumMod val="65000"/>
                  </a:schemeClr>
                </a:solidFill>
                <a:latin typeface="+mn-lt"/>
              </a:rPr>
              <a:t>Organizing and supervising fieldwork</a:t>
            </a:r>
          </a:p>
          <a:p>
            <a:pPr marL="225425" indent="-225425">
              <a:lnSpc>
                <a:spcPts val="2400"/>
              </a:lnSpc>
              <a:spcBef>
                <a:spcPts val="1800"/>
              </a:spcBef>
            </a:pPr>
            <a:r>
              <a:rPr lang="en-US" sz="2000" b="1" dirty="0">
                <a:latin typeface="+mn-lt"/>
              </a:rPr>
              <a:t>Assuring data quality and managing data</a:t>
            </a:r>
          </a:p>
          <a:p>
            <a:pPr marL="225425" indent="-225425">
              <a:lnSpc>
                <a:spcPts val="2400"/>
              </a:lnSpc>
              <a:spcBef>
                <a:spcPts val="1800"/>
              </a:spcBef>
            </a:pPr>
            <a:r>
              <a:rPr lang="en-US" sz="2000" dirty="0">
                <a:solidFill>
                  <a:schemeClr val="bg1">
                    <a:lumMod val="65000"/>
                  </a:schemeClr>
                </a:solidFill>
                <a:latin typeface="+mn-lt"/>
              </a:rPr>
              <a:t>Interacting with the central office and QCS Team</a:t>
            </a:r>
          </a:p>
          <a:p>
            <a:endParaRPr lang="en-US" dirty="0"/>
          </a:p>
        </p:txBody>
      </p:sp>
    </p:spTree>
    <p:extLst>
      <p:ext uri="{BB962C8B-B14F-4D97-AF65-F5344CB8AC3E}">
        <p14:creationId xmlns:p14="http://schemas.microsoft.com/office/powerpoint/2010/main" val="1381282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Assuring data quality &amp; managing data</a:t>
            </a:r>
          </a:p>
        </p:txBody>
      </p:sp>
      <p:sp>
        <p:nvSpPr>
          <p:cNvPr id="4" name="Text Placeholder 3"/>
          <p:cNvSpPr>
            <a:spLocks noGrp="1"/>
          </p:cNvSpPr>
          <p:nvPr>
            <p:ph type="body" sz="quarter" idx="10"/>
          </p:nvPr>
        </p:nvSpPr>
        <p:spPr/>
        <p:txBody>
          <a:bodyPr/>
          <a:lstStyle/>
          <a:p>
            <a:pPr lvl="1" indent="-228600">
              <a:lnSpc>
                <a:spcPts val="2400"/>
              </a:lnSpc>
              <a:spcBef>
                <a:spcPts val="1800"/>
              </a:spcBef>
              <a:buFont typeface="+mj-lt"/>
              <a:buAutoNum type="arabicPeriod"/>
            </a:pPr>
            <a:r>
              <a:rPr lang="en-US" sz="1800" dirty="0">
                <a:latin typeface="+mn-lt"/>
                <a:cs typeface="Arial"/>
              </a:rPr>
              <a:t>Review the summary of data at the end of the household form to assess the interview’s completeness and the quality of data. </a:t>
            </a:r>
          </a:p>
          <a:p>
            <a:pPr lvl="1" indent="-228600">
              <a:lnSpc>
                <a:spcPts val="2400"/>
              </a:lnSpc>
              <a:spcBef>
                <a:spcPts val="1800"/>
              </a:spcBef>
              <a:buFont typeface="+mj-lt"/>
              <a:buAutoNum type="arabicPeriod"/>
            </a:pPr>
            <a:r>
              <a:rPr lang="en-US" sz="1800" dirty="0">
                <a:latin typeface="+mn-lt"/>
                <a:cs typeface="Arial"/>
              </a:rPr>
              <a:t>Mark the household interview as finalized on the supervisor’s assignment sheet.</a:t>
            </a:r>
          </a:p>
          <a:p>
            <a:pPr lvl="1" indent="-228600">
              <a:lnSpc>
                <a:spcPts val="2400"/>
              </a:lnSpc>
              <a:spcBef>
                <a:spcPts val="1800"/>
              </a:spcBef>
              <a:buFont typeface="+mj-lt"/>
              <a:buAutoNum type="arabicPeriod"/>
            </a:pPr>
            <a:r>
              <a:rPr lang="en-US" sz="1800" dirty="0">
                <a:latin typeface="+mn-lt"/>
                <a:cs typeface="Arial"/>
              </a:rPr>
              <a:t>Ensure Interviewer A archives the data on his or her tablet and transmits the completed questionnaire to you. </a:t>
            </a:r>
          </a:p>
          <a:p>
            <a:pPr lvl="1" indent="-228600">
              <a:lnSpc>
                <a:spcPts val="2400"/>
              </a:lnSpc>
              <a:spcBef>
                <a:spcPts val="1800"/>
              </a:spcBef>
              <a:buFont typeface="+mj-lt"/>
              <a:buAutoNum type="arabicPeriod"/>
            </a:pPr>
            <a:r>
              <a:rPr lang="en-US" sz="1800" dirty="0">
                <a:latin typeface="+mn-lt"/>
                <a:cs typeface="Arial"/>
              </a:rPr>
              <a:t>Back up the data on your tablet and on the thumb drive, and then transmit the completed questionnaires to the in-country data manager. </a:t>
            </a:r>
          </a:p>
          <a:p>
            <a:pPr>
              <a:spcBef>
                <a:spcPts val="1800"/>
              </a:spcBef>
            </a:pPr>
            <a:endParaRPr lang="en-US" dirty="0"/>
          </a:p>
        </p:txBody>
      </p:sp>
      <p:sp>
        <p:nvSpPr>
          <p:cNvPr id="3" name="Text Placeholder 2"/>
          <p:cNvSpPr>
            <a:spLocks noGrp="1"/>
          </p:cNvSpPr>
          <p:nvPr>
            <p:ph type="body" sz="quarter" idx="11"/>
          </p:nvPr>
        </p:nvSpPr>
        <p:spPr/>
        <p:txBody>
          <a:bodyPr/>
          <a:lstStyle/>
          <a:p>
            <a:r>
              <a:rPr lang="en-US" sz="2200" dirty="0">
                <a:latin typeface="+mn-lt"/>
              </a:rPr>
              <a:t>Tasks to complete for completed household interviews</a:t>
            </a:r>
          </a:p>
        </p:txBody>
      </p:sp>
    </p:spTree>
    <p:extLst>
      <p:ext uri="{BB962C8B-B14F-4D97-AF65-F5344CB8AC3E}">
        <p14:creationId xmlns:p14="http://schemas.microsoft.com/office/powerpoint/2010/main" val="2516941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0" cap="all" dirty="0">
                <a:solidFill>
                  <a:srgbClr val="D37D28"/>
                </a:solidFill>
                <a:latin typeface="Gill Sans MT" panose="020B0502020104020203" pitchFamily="34" charset="0"/>
              </a:rPr>
              <a:t>Introduction</a:t>
            </a:r>
          </a:p>
        </p:txBody>
      </p:sp>
      <p:sp>
        <p:nvSpPr>
          <p:cNvPr id="4" name="Text Placeholder 3"/>
          <p:cNvSpPr>
            <a:spLocks noGrp="1"/>
          </p:cNvSpPr>
          <p:nvPr>
            <p:ph type="body" sz="quarter" idx="10"/>
          </p:nvPr>
        </p:nvSpPr>
        <p:spPr/>
        <p:txBody>
          <a:bodyPr/>
          <a:lstStyle/>
          <a:p>
            <a:r>
              <a:rPr lang="en-US" dirty="0">
                <a:solidFill>
                  <a:srgbClr val="FF0000"/>
                </a:solidFill>
                <a:latin typeface="Gill Sans MT" panose="020B0502020104020203" pitchFamily="34" charset="0"/>
              </a:rPr>
              <a:t>[CONTRACTOR]</a:t>
            </a:r>
            <a:r>
              <a:rPr lang="en-US" dirty="0">
                <a:latin typeface="Gill Sans MT" panose="020B0502020104020203" pitchFamily="34" charset="0"/>
              </a:rPr>
              <a:t> is providing technical assistance for the ZOI survey.</a:t>
            </a:r>
          </a:p>
          <a:p>
            <a:pPr>
              <a:spcBef>
                <a:spcPts val="1800"/>
              </a:spcBef>
            </a:pPr>
            <a:r>
              <a:rPr lang="en-US" dirty="0">
                <a:solidFill>
                  <a:srgbClr val="FF0000"/>
                </a:solidFill>
                <a:latin typeface="Gill Sans MT" panose="020B0502020104020203" pitchFamily="34" charset="0"/>
              </a:rPr>
              <a:t>[CONTRACTOR] </a:t>
            </a:r>
            <a:r>
              <a:rPr lang="en-US" dirty="0">
                <a:latin typeface="Gill Sans MT" panose="020B0502020104020203" pitchFamily="34" charset="0"/>
              </a:rPr>
              <a:t>subcontracted </a:t>
            </a:r>
            <a:r>
              <a:rPr lang="en-US" dirty="0">
                <a:solidFill>
                  <a:srgbClr val="FF0000"/>
                </a:solidFill>
                <a:latin typeface="Gill Sans MT" panose="020B0502020104020203" pitchFamily="34" charset="0"/>
              </a:rPr>
              <a:t>[SURVEY SUBCONTRACTOR] </a:t>
            </a:r>
            <a:r>
              <a:rPr lang="en-US" dirty="0">
                <a:latin typeface="Gill Sans MT" panose="020B0502020104020203" pitchFamily="34" charset="0"/>
              </a:rPr>
              <a:t>to conduct the survey. </a:t>
            </a:r>
          </a:p>
          <a:p>
            <a:pPr>
              <a:spcBef>
                <a:spcPts val="1800"/>
              </a:spcBef>
            </a:pPr>
            <a:r>
              <a:rPr lang="en-US" dirty="0">
                <a:solidFill>
                  <a:srgbClr val="FF0000"/>
                </a:solidFill>
                <a:latin typeface="Gill Sans MT" panose="020B0502020104020203" pitchFamily="34" charset="0"/>
              </a:rPr>
              <a:t>[SURVEY SUBCONTRACTOR] </a:t>
            </a:r>
            <a:r>
              <a:rPr lang="en-US" dirty="0">
                <a:latin typeface="Gill Sans MT" panose="020B0502020104020203" pitchFamily="34" charset="0"/>
              </a:rPr>
              <a:t>is planning, conducting, and supervising the fieldwork, including training and managing the field teams and ensuring the quality of fieldwork. </a:t>
            </a:r>
          </a:p>
          <a:p>
            <a:endParaRPr lang="en-US" dirty="0">
              <a:latin typeface="Gill Sans MT" panose="020B0502020104020203" pitchFamily="34" charset="0"/>
            </a:endParaRPr>
          </a:p>
        </p:txBody>
      </p:sp>
      <p:sp>
        <p:nvSpPr>
          <p:cNvPr id="5" name="Text Placeholder 4"/>
          <p:cNvSpPr>
            <a:spLocks noGrp="1"/>
          </p:cNvSpPr>
          <p:nvPr>
            <p:ph type="body" sz="quarter" idx="11"/>
          </p:nvPr>
        </p:nvSpPr>
        <p:spPr/>
        <p:txBody>
          <a:bodyPr/>
          <a:lstStyle/>
          <a:p>
            <a:r>
              <a:rPr lang="en-US" sz="2200" dirty="0">
                <a:latin typeface="Gill Sans MT" panose="020B0502020104020203" pitchFamily="34" charset="0"/>
              </a:rPr>
              <a:t>Survey implementation</a:t>
            </a:r>
          </a:p>
        </p:txBody>
      </p:sp>
    </p:spTree>
    <p:extLst>
      <p:ext uri="{BB962C8B-B14F-4D97-AF65-F5344CB8AC3E}">
        <p14:creationId xmlns:p14="http://schemas.microsoft.com/office/powerpoint/2010/main" val="6200023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Assuring data quality &amp; managing data</a:t>
            </a:r>
            <a:endParaRPr lang="en-US" sz="2800" b="0" cap="all" dirty="0">
              <a:solidFill>
                <a:srgbClr val="D37D28"/>
              </a:solidFill>
              <a:latin typeface="+mn-lt"/>
            </a:endParaRPr>
          </a:p>
        </p:txBody>
      </p:sp>
      <p:sp>
        <p:nvSpPr>
          <p:cNvPr id="4" name="Text Placeholder 3"/>
          <p:cNvSpPr>
            <a:spLocks noGrp="1"/>
          </p:cNvSpPr>
          <p:nvPr>
            <p:ph type="body" sz="quarter" idx="10"/>
          </p:nvPr>
        </p:nvSpPr>
        <p:spPr>
          <a:xfrm>
            <a:off x="612775" y="2388786"/>
            <a:ext cx="8101013" cy="3992135"/>
          </a:xfrm>
        </p:spPr>
        <p:txBody>
          <a:bodyPr/>
          <a:lstStyle/>
          <a:p>
            <a:pPr marL="225425" indent="-225425">
              <a:lnSpc>
                <a:spcPts val="2400"/>
              </a:lnSpc>
              <a:spcBef>
                <a:spcPts val="1800"/>
              </a:spcBef>
            </a:pPr>
            <a:r>
              <a:rPr lang="en-US" dirty="0">
                <a:latin typeface="+mn-lt"/>
              </a:rPr>
              <a:t>Review household form summary screen on your tablet and confirm that:</a:t>
            </a:r>
          </a:p>
          <a:p>
            <a:pPr marL="625475" lvl="1" indent="-225425">
              <a:lnSpc>
                <a:spcPts val="2400"/>
              </a:lnSpc>
              <a:spcBef>
                <a:spcPts val="1200"/>
              </a:spcBef>
              <a:buFont typeface="Arial" panose="020B0604020202020204" pitchFamily="34" charset="0"/>
              <a:buChar char="–"/>
            </a:pPr>
            <a:r>
              <a:rPr lang="en-US" sz="1600" dirty="0">
                <a:latin typeface="+mn-lt"/>
                <a:cs typeface="Arial"/>
              </a:rPr>
              <a:t>Interviews categorized as ‘not conducted’ have an appropriate result code to indicate the reason.</a:t>
            </a:r>
          </a:p>
          <a:p>
            <a:pPr marL="625475" lvl="1" indent="-225425">
              <a:lnSpc>
                <a:spcPts val="2400"/>
              </a:lnSpc>
              <a:spcBef>
                <a:spcPts val="1200"/>
              </a:spcBef>
              <a:buFont typeface="Arial" panose="020B0604020202020204" pitchFamily="34" charset="0"/>
              <a:buChar char="–"/>
            </a:pPr>
            <a:r>
              <a:rPr lang="en-US" sz="1600" dirty="0">
                <a:latin typeface="+mn-lt"/>
                <a:cs typeface="Arial"/>
              </a:rPr>
              <a:t>Conducted interviews include appropriate result codes for all survey modules and all module respondents.</a:t>
            </a:r>
          </a:p>
          <a:p>
            <a:pPr marL="625475" lvl="1" indent="-225425">
              <a:lnSpc>
                <a:spcPts val="2400"/>
              </a:lnSpc>
              <a:spcBef>
                <a:spcPts val="1200"/>
              </a:spcBef>
              <a:buFont typeface="Arial" panose="020B0604020202020204" pitchFamily="34" charset="0"/>
              <a:buChar char="–"/>
            </a:pPr>
            <a:r>
              <a:rPr lang="en-US" sz="1600" dirty="0">
                <a:latin typeface="+mn-lt"/>
              </a:rPr>
              <a:t>For certain codes (e.g., not home), the interviewer team should have made 3 attempts to conduct the interview.</a:t>
            </a:r>
          </a:p>
          <a:p>
            <a:pPr marL="625475" lvl="1" indent="-225425">
              <a:lnSpc>
                <a:spcPts val="2400"/>
              </a:lnSpc>
              <a:spcBef>
                <a:spcPts val="1200"/>
              </a:spcBef>
              <a:buFont typeface="Arial" panose="020B0604020202020204" pitchFamily="34" charset="0"/>
              <a:buChar char="–"/>
            </a:pPr>
            <a:r>
              <a:rPr lang="en-US" sz="1600" dirty="0">
                <a:latin typeface="+mn-lt"/>
              </a:rPr>
              <a:t>There are no ‘postponed’ final result codes.</a:t>
            </a:r>
          </a:p>
          <a:p>
            <a:pPr marL="225425" indent="-225425">
              <a:lnSpc>
                <a:spcPts val="2400"/>
              </a:lnSpc>
              <a:spcBef>
                <a:spcPts val="1800"/>
              </a:spcBef>
            </a:pPr>
            <a:r>
              <a:rPr lang="en-US" dirty="0">
                <a:latin typeface="+mn-lt"/>
              </a:rPr>
              <a:t>Ask interviewer to correct any errors and to return to the household if any modules are missing or incomplete.</a:t>
            </a:r>
          </a:p>
        </p:txBody>
      </p:sp>
      <p:sp>
        <p:nvSpPr>
          <p:cNvPr id="5" name="Text Placeholder 4"/>
          <p:cNvSpPr>
            <a:spLocks noGrp="1"/>
          </p:cNvSpPr>
          <p:nvPr>
            <p:ph type="body" sz="quarter" idx="11"/>
          </p:nvPr>
        </p:nvSpPr>
        <p:spPr/>
        <p:txBody>
          <a:bodyPr/>
          <a:lstStyle/>
          <a:p>
            <a:r>
              <a:rPr lang="en-US" sz="2200" dirty="0">
                <a:latin typeface="+mn-lt"/>
              </a:rPr>
              <a:t>1a. Review household form: Verify households are complete</a:t>
            </a:r>
          </a:p>
        </p:txBody>
      </p:sp>
    </p:spTree>
    <p:extLst>
      <p:ext uri="{BB962C8B-B14F-4D97-AF65-F5344CB8AC3E}">
        <p14:creationId xmlns:p14="http://schemas.microsoft.com/office/powerpoint/2010/main" val="33859999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Assuring data quality &amp; managing data</a:t>
            </a:r>
            <a:endParaRPr lang="en-US" sz="2800" b="0" cap="all" dirty="0">
              <a:solidFill>
                <a:srgbClr val="D37D28"/>
              </a:solidFill>
              <a:latin typeface="+mn-lt"/>
            </a:endParaRPr>
          </a:p>
        </p:txBody>
      </p:sp>
      <p:sp>
        <p:nvSpPr>
          <p:cNvPr id="4" name="Text Placeholder 3"/>
          <p:cNvSpPr>
            <a:spLocks noGrp="1"/>
          </p:cNvSpPr>
          <p:nvPr>
            <p:ph type="body" sz="quarter" idx="10"/>
          </p:nvPr>
        </p:nvSpPr>
        <p:spPr/>
        <p:txBody>
          <a:bodyPr/>
          <a:lstStyle/>
          <a:p>
            <a:pPr marL="236538" indent="-236538">
              <a:lnSpc>
                <a:spcPts val="2400"/>
              </a:lnSpc>
              <a:spcBef>
                <a:spcPts val="1200"/>
              </a:spcBef>
            </a:pPr>
            <a:r>
              <a:rPr lang="en-US" dirty="0">
                <a:latin typeface="+mn-lt"/>
              </a:rPr>
              <a:t>Review all anthropometric data as you receive them from interviewers using the household summary screen on your tablet:</a:t>
            </a:r>
          </a:p>
          <a:p>
            <a:pPr marL="625475" lvl="1" indent="-225425">
              <a:lnSpc>
                <a:spcPts val="2400"/>
              </a:lnSpc>
              <a:spcBef>
                <a:spcPts val="1200"/>
              </a:spcBef>
              <a:buFont typeface="Arial" panose="020B0604020202020204" pitchFamily="34" charset="0"/>
              <a:buChar char="–"/>
            </a:pPr>
            <a:r>
              <a:rPr lang="en-US" sz="1600" dirty="0">
                <a:latin typeface="+mn-lt"/>
                <a:cs typeface="Arial"/>
              </a:rPr>
              <a:t>Confirm the height/length and weight of children to make sure they are within acceptable ranges. (See </a:t>
            </a:r>
            <a:r>
              <a:rPr lang="en-US" sz="1600" i="1" dirty="0">
                <a:latin typeface="+mn-lt"/>
                <a:cs typeface="Arial"/>
              </a:rPr>
              <a:t>Supervisor’s Manual Annex E </a:t>
            </a:r>
            <a:r>
              <a:rPr lang="en-US" sz="1600" dirty="0">
                <a:latin typeface="+mn-lt"/>
                <a:cs typeface="Arial"/>
              </a:rPr>
              <a:t>for expected values.)</a:t>
            </a:r>
          </a:p>
          <a:p>
            <a:pPr marL="625475" lvl="1" indent="-225425">
              <a:lnSpc>
                <a:spcPts val="2400"/>
              </a:lnSpc>
              <a:spcBef>
                <a:spcPts val="1200"/>
              </a:spcBef>
              <a:buFont typeface="Arial" panose="020B0604020202020204" pitchFamily="34" charset="0"/>
              <a:buChar char="–"/>
            </a:pPr>
            <a:r>
              <a:rPr lang="en-US" sz="1600" dirty="0">
                <a:latin typeface="+mn-lt"/>
                <a:cs typeface="Arial"/>
              </a:rPr>
              <a:t>Review the body mass index (BMI) of all women 15-49 years and make sure they are within the acceptable range (between 16 and 35).</a:t>
            </a:r>
          </a:p>
          <a:p>
            <a:pPr marL="225425" indent="-225425">
              <a:lnSpc>
                <a:spcPts val="2400"/>
              </a:lnSpc>
              <a:spcBef>
                <a:spcPts val="1800"/>
              </a:spcBef>
            </a:pPr>
            <a:r>
              <a:rPr lang="en-US" dirty="0">
                <a:latin typeface="+mn-lt"/>
              </a:rPr>
              <a:t>The tablet will flag any heights/lengths and weights that are out of range.</a:t>
            </a:r>
          </a:p>
          <a:p>
            <a:pPr marL="225425" indent="-225425">
              <a:lnSpc>
                <a:spcPts val="2400"/>
              </a:lnSpc>
              <a:spcBef>
                <a:spcPts val="1800"/>
              </a:spcBef>
            </a:pPr>
            <a:r>
              <a:rPr lang="en-US" dirty="0">
                <a:latin typeface="+mn-lt"/>
              </a:rPr>
              <a:t>Discuss out-of-range values with the household’s Interviewer B.</a:t>
            </a:r>
          </a:p>
          <a:p>
            <a:pPr marL="225425" indent="-225425">
              <a:lnSpc>
                <a:spcPts val="2400"/>
              </a:lnSpc>
              <a:spcBef>
                <a:spcPts val="1800"/>
              </a:spcBef>
            </a:pPr>
            <a:r>
              <a:rPr lang="en-US" dirty="0">
                <a:latin typeface="+mn-lt"/>
              </a:rPr>
              <a:t>Ask interviewer to retake measurements if there is doubt about the values.</a:t>
            </a:r>
          </a:p>
          <a:p>
            <a:pPr marL="225425" indent="-225425">
              <a:lnSpc>
                <a:spcPts val="2400"/>
              </a:lnSpc>
              <a:spcBef>
                <a:spcPts val="1800"/>
              </a:spcBef>
            </a:pPr>
            <a:endParaRPr lang="en-US" dirty="0"/>
          </a:p>
          <a:p>
            <a:endParaRPr lang="en-US" dirty="0"/>
          </a:p>
        </p:txBody>
      </p:sp>
      <p:sp>
        <p:nvSpPr>
          <p:cNvPr id="5" name="Text Placeholder 4"/>
          <p:cNvSpPr>
            <a:spLocks noGrp="1"/>
          </p:cNvSpPr>
          <p:nvPr>
            <p:ph type="body" sz="quarter" idx="11"/>
          </p:nvPr>
        </p:nvSpPr>
        <p:spPr/>
        <p:txBody>
          <a:bodyPr/>
          <a:lstStyle/>
          <a:p>
            <a:r>
              <a:rPr lang="en-US" sz="2200" dirty="0">
                <a:latin typeface="+mn-lt"/>
              </a:rPr>
              <a:t>1b. Review household form: Confirm height and weight</a:t>
            </a:r>
          </a:p>
        </p:txBody>
      </p:sp>
    </p:spTree>
    <p:extLst>
      <p:ext uri="{BB962C8B-B14F-4D97-AF65-F5344CB8AC3E}">
        <p14:creationId xmlns:p14="http://schemas.microsoft.com/office/powerpoint/2010/main" val="1888342393"/>
      </p:ext>
    </p:extLst>
  </p:cSld>
  <p:clrMapOvr>
    <a:overrideClrMapping bg1="lt1" tx1="dk1" bg2="lt2" tx2="dk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Assuring data quality &amp; managing data</a:t>
            </a:r>
            <a:endParaRPr lang="en-US" sz="2800" b="0" cap="all" dirty="0">
              <a:solidFill>
                <a:srgbClr val="D37D28"/>
              </a:solidFill>
              <a:latin typeface="+mn-lt"/>
            </a:endParaRPr>
          </a:p>
        </p:txBody>
      </p:sp>
      <p:sp>
        <p:nvSpPr>
          <p:cNvPr id="4" name="Text Placeholder 3"/>
          <p:cNvSpPr>
            <a:spLocks noGrp="1"/>
          </p:cNvSpPr>
          <p:nvPr>
            <p:ph type="body" sz="quarter" idx="10"/>
          </p:nvPr>
        </p:nvSpPr>
        <p:spPr/>
        <p:txBody>
          <a:bodyPr/>
          <a:lstStyle/>
          <a:p>
            <a:pPr marL="225425" indent="-225425">
              <a:lnSpc>
                <a:spcPts val="2400"/>
              </a:lnSpc>
              <a:spcBef>
                <a:spcPts val="1800"/>
              </a:spcBef>
            </a:pPr>
            <a:r>
              <a:rPr lang="en-GB" dirty="0">
                <a:latin typeface="+mn-lt"/>
              </a:rPr>
              <a:t>Children’s anthropometric indicators are sensitive to age, so children’s ages must be recorded accurately. </a:t>
            </a:r>
          </a:p>
          <a:p>
            <a:pPr marL="225425" indent="-225425">
              <a:lnSpc>
                <a:spcPts val="2400"/>
              </a:lnSpc>
              <a:spcBef>
                <a:spcPts val="1800"/>
              </a:spcBef>
            </a:pPr>
            <a:r>
              <a:rPr lang="en-GB" dirty="0">
                <a:latin typeface="+mn-lt"/>
              </a:rPr>
              <a:t>Sometimes you may find that ages clump on certain values</a:t>
            </a:r>
            <a:r>
              <a:rPr lang="en-US" dirty="0">
                <a:latin typeface="Century Gothic" panose="020B0502020202020204" pitchFamily="34" charset="0"/>
              </a:rPr>
              <a:t>—</a:t>
            </a:r>
            <a:r>
              <a:rPr lang="en-GB" dirty="0">
                <a:latin typeface="+mn-lt"/>
              </a:rPr>
              <a:t>this is called “age heaping” and occurs when:</a:t>
            </a:r>
            <a:endParaRPr lang="en-US" dirty="0">
              <a:latin typeface="+mn-lt"/>
            </a:endParaRPr>
          </a:p>
          <a:p>
            <a:pPr marL="738188" lvl="1" indent="-285750">
              <a:lnSpc>
                <a:spcPts val="2400"/>
              </a:lnSpc>
              <a:spcBef>
                <a:spcPts val="600"/>
              </a:spcBef>
              <a:buFont typeface="Arial" panose="020B0604020202020204" pitchFamily="34" charset="0"/>
              <a:buChar char="−"/>
            </a:pPr>
            <a:r>
              <a:rPr lang="en-GB" sz="1600" dirty="0">
                <a:latin typeface="+mn-lt"/>
              </a:rPr>
              <a:t>Respondents do not know exact ages of their children.</a:t>
            </a:r>
          </a:p>
          <a:p>
            <a:pPr marL="738188" lvl="1" indent="-285750">
              <a:lnSpc>
                <a:spcPts val="2400"/>
              </a:lnSpc>
              <a:spcBef>
                <a:spcPts val="600"/>
              </a:spcBef>
              <a:buFont typeface="Arial" panose="020B0604020202020204" pitchFamily="34" charset="0"/>
              <a:buChar char="−"/>
            </a:pPr>
            <a:r>
              <a:rPr lang="en-GB" sz="1600" dirty="0">
                <a:latin typeface="+mn-lt"/>
              </a:rPr>
              <a:t>Interviewers do not carefully probe for children’s ages.</a:t>
            </a:r>
          </a:p>
          <a:p>
            <a:pPr marL="225425" indent="-225425">
              <a:lnSpc>
                <a:spcPts val="2400"/>
              </a:lnSpc>
              <a:spcBef>
                <a:spcPts val="1800"/>
              </a:spcBef>
            </a:pPr>
            <a:r>
              <a:rPr lang="en-US" dirty="0">
                <a:latin typeface="+mn-lt"/>
              </a:rPr>
              <a:t>For example, a respondent saying that a child is:</a:t>
            </a:r>
          </a:p>
          <a:p>
            <a:pPr marL="742950">
              <a:lnSpc>
                <a:spcPts val="2400"/>
              </a:lnSpc>
              <a:spcBef>
                <a:spcPts val="1200"/>
              </a:spcBef>
              <a:buFont typeface="Arial" panose="020B0604020202020204" pitchFamily="34" charset="0"/>
              <a:buChar char="−"/>
            </a:pPr>
            <a:r>
              <a:rPr lang="en-US" sz="1600" dirty="0">
                <a:latin typeface="+mn-lt"/>
              </a:rPr>
              <a:t>1.5 years (18 months) when she is really 20 months.</a:t>
            </a:r>
          </a:p>
          <a:p>
            <a:pPr marL="742950">
              <a:lnSpc>
                <a:spcPts val="2400"/>
              </a:lnSpc>
              <a:spcBef>
                <a:spcPts val="1200"/>
              </a:spcBef>
              <a:buFont typeface="Arial" panose="020B0604020202020204" pitchFamily="34" charset="0"/>
              <a:buChar char="−"/>
            </a:pPr>
            <a:r>
              <a:rPr lang="en-US" sz="1600" dirty="0">
                <a:latin typeface="+mn-lt"/>
              </a:rPr>
              <a:t>4 years (48 months) when he is really 45 months.</a:t>
            </a:r>
          </a:p>
        </p:txBody>
      </p:sp>
      <p:sp>
        <p:nvSpPr>
          <p:cNvPr id="5" name="Text Placeholder 4"/>
          <p:cNvSpPr>
            <a:spLocks noGrp="1"/>
          </p:cNvSpPr>
          <p:nvPr>
            <p:ph type="body" sz="quarter" idx="11"/>
          </p:nvPr>
        </p:nvSpPr>
        <p:spPr/>
        <p:txBody>
          <a:bodyPr/>
          <a:lstStyle/>
          <a:p>
            <a:r>
              <a:rPr lang="en-US" sz="2200" dirty="0">
                <a:latin typeface="+mn-lt"/>
              </a:rPr>
              <a:t>1c. Review household form: Check for age heaping</a:t>
            </a:r>
          </a:p>
        </p:txBody>
      </p:sp>
    </p:spTree>
    <p:extLst>
      <p:ext uri="{BB962C8B-B14F-4D97-AF65-F5344CB8AC3E}">
        <p14:creationId xmlns:p14="http://schemas.microsoft.com/office/powerpoint/2010/main" val="29746785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Assuring data quality &amp; managing data</a:t>
            </a:r>
            <a:endParaRPr lang="en-US" sz="2800" b="0" cap="all" dirty="0">
              <a:solidFill>
                <a:srgbClr val="D37D28"/>
              </a:solidFill>
              <a:latin typeface="+mn-lt"/>
            </a:endParaRPr>
          </a:p>
        </p:txBody>
      </p:sp>
      <p:sp>
        <p:nvSpPr>
          <p:cNvPr id="4" name="Text Placeholder 3"/>
          <p:cNvSpPr>
            <a:spLocks noGrp="1"/>
          </p:cNvSpPr>
          <p:nvPr>
            <p:ph type="body" sz="quarter" idx="10"/>
          </p:nvPr>
        </p:nvSpPr>
        <p:spPr/>
        <p:txBody>
          <a:bodyPr/>
          <a:lstStyle/>
          <a:p>
            <a:pPr marL="225425" indent="-225425">
              <a:lnSpc>
                <a:spcPts val="2400"/>
              </a:lnSpc>
              <a:spcBef>
                <a:spcPts val="1800"/>
              </a:spcBef>
            </a:pPr>
            <a:r>
              <a:rPr lang="en-US" dirty="0">
                <a:latin typeface="+mn-lt"/>
              </a:rPr>
              <a:t>Children whose recorded ages may indicate age heaping will be noted on the household summary screen. </a:t>
            </a:r>
          </a:p>
          <a:p>
            <a:pPr marL="225425" indent="-225425">
              <a:lnSpc>
                <a:spcPts val="2400"/>
              </a:lnSpc>
              <a:spcBef>
                <a:spcPts val="1800"/>
              </a:spcBef>
            </a:pPr>
            <a:r>
              <a:rPr lang="en-US" dirty="0">
                <a:latin typeface="+mn-lt"/>
              </a:rPr>
              <a:t>If you suspect age heaping, ask the interviewer how he or she probed for the child’s age</a:t>
            </a:r>
            <a:r>
              <a:rPr lang="en-GB" dirty="0">
                <a:latin typeface="+mn-lt"/>
              </a:rPr>
              <a:t> or what documentation he or she saw of the child’s age.</a:t>
            </a:r>
            <a:endParaRPr lang="en-US" dirty="0">
              <a:latin typeface="+mn-lt"/>
            </a:endParaRPr>
          </a:p>
          <a:p>
            <a:pPr marL="225425" indent="-225425">
              <a:lnSpc>
                <a:spcPts val="2400"/>
              </a:lnSpc>
              <a:spcBef>
                <a:spcPts val="1800"/>
              </a:spcBef>
            </a:pPr>
            <a:r>
              <a:rPr lang="en-GB" dirty="0">
                <a:latin typeface="+mn-lt"/>
              </a:rPr>
              <a:t>If </a:t>
            </a:r>
            <a:r>
              <a:rPr lang="en-US" dirty="0">
                <a:latin typeface="+mn-lt"/>
              </a:rPr>
              <a:t>you do </a:t>
            </a:r>
            <a:r>
              <a:rPr lang="en-GB" dirty="0">
                <a:latin typeface="+mn-lt"/>
              </a:rPr>
              <a:t>not believe the interviewer followed appropriate procedures, send </a:t>
            </a:r>
            <a:r>
              <a:rPr lang="en-US" dirty="0">
                <a:latin typeface="+mn-lt"/>
              </a:rPr>
              <a:t>the interviewer back to the household to recollect age data.</a:t>
            </a:r>
          </a:p>
          <a:p>
            <a:pPr marL="0" indent="0">
              <a:lnSpc>
                <a:spcPts val="2400"/>
              </a:lnSpc>
              <a:spcBef>
                <a:spcPts val="1800"/>
              </a:spcBef>
              <a:buNone/>
            </a:pPr>
            <a:r>
              <a:rPr lang="en-GB" dirty="0">
                <a:solidFill>
                  <a:srgbClr val="FF0000"/>
                </a:solidFill>
                <a:latin typeface="+mn-lt"/>
              </a:rPr>
              <a:t>[CONTRACTOR] </a:t>
            </a:r>
            <a:r>
              <a:rPr lang="en-GB" dirty="0">
                <a:latin typeface="+mn-lt"/>
              </a:rPr>
              <a:t>regularly reviews data to identify possible age heaping, and </a:t>
            </a:r>
            <a:r>
              <a:rPr lang="en-GB" dirty="0">
                <a:solidFill>
                  <a:srgbClr val="FF0000"/>
                </a:solidFill>
                <a:latin typeface="+mn-lt"/>
              </a:rPr>
              <a:t>[SUBCONTRACTOR] </a:t>
            </a:r>
            <a:r>
              <a:rPr lang="en-GB" dirty="0">
                <a:latin typeface="+mn-lt"/>
              </a:rPr>
              <a:t>will inform you if they see age heaping in any of your field team’s data.</a:t>
            </a:r>
            <a:endParaRPr lang="en-US" dirty="0">
              <a:latin typeface="+mn-lt"/>
            </a:endParaRPr>
          </a:p>
          <a:p>
            <a:pPr marL="225425" indent="-225425">
              <a:lnSpc>
                <a:spcPts val="2400"/>
              </a:lnSpc>
              <a:spcBef>
                <a:spcPts val="1800"/>
              </a:spcBef>
            </a:pPr>
            <a:endParaRPr lang="en-US" dirty="0"/>
          </a:p>
          <a:p>
            <a:endParaRPr lang="en-US" dirty="0"/>
          </a:p>
          <a:p>
            <a:endParaRPr lang="en-US" dirty="0"/>
          </a:p>
        </p:txBody>
      </p:sp>
      <p:sp>
        <p:nvSpPr>
          <p:cNvPr id="5" name="Text Placeholder 4"/>
          <p:cNvSpPr>
            <a:spLocks noGrp="1"/>
          </p:cNvSpPr>
          <p:nvPr>
            <p:ph type="body" sz="quarter" idx="11"/>
          </p:nvPr>
        </p:nvSpPr>
        <p:spPr/>
        <p:txBody>
          <a:bodyPr/>
          <a:lstStyle/>
          <a:p>
            <a:r>
              <a:rPr lang="en-US" sz="2200" dirty="0">
                <a:latin typeface="+mn-lt"/>
              </a:rPr>
              <a:t>1c. Review household form: Check for age heaping</a:t>
            </a:r>
          </a:p>
        </p:txBody>
      </p:sp>
    </p:spTree>
    <p:extLst>
      <p:ext uri="{BB962C8B-B14F-4D97-AF65-F5344CB8AC3E}">
        <p14:creationId xmlns:p14="http://schemas.microsoft.com/office/powerpoint/2010/main" val="38222445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Assuring data quality &amp; managing data</a:t>
            </a:r>
            <a:endParaRPr lang="en-US" sz="2800" b="0" cap="all" dirty="0">
              <a:solidFill>
                <a:srgbClr val="D37D28"/>
              </a:solidFill>
              <a:latin typeface="+mn-lt"/>
            </a:endParaRPr>
          </a:p>
        </p:txBody>
      </p:sp>
      <p:sp>
        <p:nvSpPr>
          <p:cNvPr id="4" name="Text Placeholder 3"/>
          <p:cNvSpPr>
            <a:spLocks noGrp="1"/>
          </p:cNvSpPr>
          <p:nvPr>
            <p:ph type="body" sz="quarter" idx="10"/>
          </p:nvPr>
        </p:nvSpPr>
        <p:spPr/>
        <p:txBody>
          <a:bodyPr/>
          <a:lstStyle/>
          <a:p>
            <a:pPr>
              <a:spcBef>
                <a:spcPts val="1800"/>
              </a:spcBef>
            </a:pPr>
            <a:r>
              <a:rPr lang="en-US" dirty="0">
                <a:latin typeface="+mn-lt"/>
              </a:rPr>
              <a:t>Archive data for a household after you have reviewed them and deemed the household form “finalized.”</a:t>
            </a:r>
          </a:p>
          <a:p>
            <a:pPr>
              <a:spcBef>
                <a:spcPts val="1800"/>
              </a:spcBef>
            </a:pPr>
            <a:r>
              <a:rPr lang="en-US" dirty="0">
                <a:latin typeface="+mn-lt"/>
              </a:rPr>
              <a:t>Archive and transfer the data in two ways: </a:t>
            </a:r>
          </a:p>
          <a:p>
            <a:pPr marL="971550" lvl="1" indent="-514350">
              <a:spcBef>
                <a:spcPts val="1800"/>
              </a:spcBef>
              <a:buAutoNum type="arabicParenBoth"/>
            </a:pPr>
            <a:r>
              <a:rPr lang="en-US" sz="1600" dirty="0">
                <a:latin typeface="+mn-lt"/>
              </a:rPr>
              <a:t>To an external memory flash drive</a:t>
            </a:r>
          </a:p>
          <a:p>
            <a:pPr marL="971550" lvl="1" indent="-514350">
              <a:spcBef>
                <a:spcPts val="1800"/>
              </a:spcBef>
              <a:buAutoNum type="arabicParenBoth"/>
            </a:pPr>
            <a:r>
              <a:rPr lang="en-US" sz="1600" dirty="0">
                <a:latin typeface="+mn-lt"/>
              </a:rPr>
              <a:t>To a password-protected Dropbox folder, accessible only by your tablet, the ICDM, and the [</a:t>
            </a:r>
            <a:r>
              <a:rPr lang="en-US" sz="1600" b="1" dirty="0">
                <a:solidFill>
                  <a:srgbClr val="FF0000"/>
                </a:solidFill>
                <a:latin typeface="+mn-lt"/>
              </a:rPr>
              <a:t>CONTRACTOR</a:t>
            </a:r>
            <a:r>
              <a:rPr lang="en-US" sz="1600" dirty="0">
                <a:solidFill>
                  <a:srgbClr val="FF0000"/>
                </a:solidFill>
                <a:latin typeface="+mn-lt"/>
              </a:rPr>
              <a:t>] </a:t>
            </a:r>
            <a:r>
              <a:rPr lang="en-US" sz="1600" dirty="0">
                <a:latin typeface="+mn-lt"/>
              </a:rPr>
              <a:t>Data Manager. </a:t>
            </a:r>
          </a:p>
          <a:p>
            <a:endParaRPr lang="en-US" dirty="0"/>
          </a:p>
        </p:txBody>
      </p:sp>
      <p:sp>
        <p:nvSpPr>
          <p:cNvPr id="5" name="Text Placeholder 4"/>
          <p:cNvSpPr>
            <a:spLocks noGrp="1"/>
          </p:cNvSpPr>
          <p:nvPr>
            <p:ph type="body" sz="quarter" idx="11"/>
          </p:nvPr>
        </p:nvSpPr>
        <p:spPr/>
        <p:txBody>
          <a:bodyPr/>
          <a:lstStyle/>
          <a:p>
            <a:r>
              <a:rPr lang="en-US" sz="2200" dirty="0">
                <a:latin typeface="+mn-lt"/>
              </a:rPr>
              <a:t>4. Archive data</a:t>
            </a:r>
          </a:p>
        </p:txBody>
      </p:sp>
    </p:spTree>
    <p:extLst>
      <p:ext uri="{BB962C8B-B14F-4D97-AF65-F5344CB8AC3E}">
        <p14:creationId xmlns:p14="http://schemas.microsoft.com/office/powerpoint/2010/main" val="18379211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Assuring data quality &amp; managing data</a:t>
            </a:r>
            <a:endParaRPr lang="en-US" sz="2800" b="0" cap="all" dirty="0">
              <a:solidFill>
                <a:srgbClr val="D37D28"/>
              </a:solidFill>
              <a:latin typeface="+mn-lt"/>
            </a:endParaRPr>
          </a:p>
        </p:txBody>
      </p:sp>
      <p:sp>
        <p:nvSpPr>
          <p:cNvPr id="4" name="Text Placeholder 3"/>
          <p:cNvSpPr>
            <a:spLocks noGrp="1"/>
          </p:cNvSpPr>
          <p:nvPr>
            <p:ph type="body" sz="quarter" idx="10"/>
          </p:nvPr>
        </p:nvSpPr>
        <p:spPr/>
        <p:txBody>
          <a:bodyPr/>
          <a:lstStyle/>
          <a:p>
            <a:pPr marL="225425" indent="-225425">
              <a:lnSpc>
                <a:spcPts val="2400"/>
              </a:lnSpc>
              <a:spcBef>
                <a:spcPts val="1800"/>
              </a:spcBef>
            </a:pPr>
            <a:r>
              <a:rPr lang="en-US" dirty="0">
                <a:latin typeface="+mn-lt"/>
              </a:rPr>
              <a:t>Back up data to external flash drive:</a:t>
            </a:r>
          </a:p>
          <a:p>
            <a:pPr marL="685800" lvl="1" indent="-285750">
              <a:lnSpc>
                <a:spcPts val="2400"/>
              </a:lnSpc>
              <a:spcBef>
                <a:spcPts val="1200"/>
              </a:spcBef>
              <a:buFont typeface="Arial" panose="020B0604020202020204" pitchFamily="34" charset="0"/>
              <a:buChar char="−"/>
            </a:pPr>
            <a:r>
              <a:rPr lang="en-US" sz="1600" dirty="0">
                <a:latin typeface="+mn-lt"/>
                <a:cs typeface="Arial"/>
              </a:rPr>
              <a:t>Select “11. Backup to external flash memory” from the tablet supervisor menu.</a:t>
            </a:r>
          </a:p>
          <a:p>
            <a:pPr marL="685800" lvl="1" indent="-285750">
              <a:lnSpc>
                <a:spcPts val="2400"/>
              </a:lnSpc>
              <a:spcBef>
                <a:spcPts val="1200"/>
              </a:spcBef>
              <a:buFont typeface="Arial" panose="020B0604020202020204" pitchFamily="34" charset="0"/>
              <a:buChar char="−"/>
            </a:pPr>
            <a:r>
              <a:rPr lang="en-US" sz="1600" dirty="0">
                <a:latin typeface="+mn-lt"/>
                <a:cs typeface="Arial"/>
              </a:rPr>
              <a:t>Ensure flash memory drive is connected and select “Yes.” </a:t>
            </a:r>
          </a:p>
          <a:p>
            <a:pPr marL="225425" indent="-225425">
              <a:lnSpc>
                <a:spcPts val="2400"/>
              </a:lnSpc>
              <a:spcBef>
                <a:spcPts val="1800"/>
              </a:spcBef>
            </a:pPr>
            <a:r>
              <a:rPr lang="en-US" dirty="0">
                <a:latin typeface="+mn-lt"/>
              </a:rPr>
              <a:t>Back up data to Dropbox and transmit to central office:</a:t>
            </a:r>
          </a:p>
          <a:p>
            <a:pPr marL="685800" lvl="1" indent="-285750">
              <a:lnSpc>
                <a:spcPts val="2400"/>
              </a:lnSpc>
              <a:spcBef>
                <a:spcPts val="1200"/>
              </a:spcBef>
              <a:buFont typeface="Arial" panose="020B0604020202020204" pitchFamily="34" charset="0"/>
              <a:buChar char="−"/>
            </a:pPr>
            <a:r>
              <a:rPr lang="en-US" sz="1600" dirty="0">
                <a:latin typeface="+mn-lt"/>
                <a:cs typeface="Arial"/>
              </a:rPr>
              <a:t>Select “7. Prepare data transmission to C.O.” from tablet supervisor menu.</a:t>
            </a:r>
          </a:p>
          <a:p>
            <a:pPr marL="685800" lvl="1" indent="-285750">
              <a:lnSpc>
                <a:spcPts val="2400"/>
              </a:lnSpc>
              <a:spcBef>
                <a:spcPts val="1200"/>
              </a:spcBef>
              <a:buFont typeface="Arial" panose="020B0604020202020204" pitchFamily="34" charset="0"/>
              <a:buChar char="−"/>
            </a:pPr>
            <a:r>
              <a:rPr lang="en-US" sz="1600" dirty="0">
                <a:latin typeface="+mn-lt"/>
                <a:cs typeface="Arial"/>
              </a:rPr>
              <a:t>Select the data to be backed up/transmitted.</a:t>
            </a:r>
          </a:p>
          <a:p>
            <a:pPr marL="685800" lvl="1" indent="-285750">
              <a:lnSpc>
                <a:spcPts val="2400"/>
              </a:lnSpc>
              <a:spcBef>
                <a:spcPts val="1200"/>
              </a:spcBef>
              <a:buFont typeface="Arial" panose="020B0604020202020204" pitchFamily="34" charset="0"/>
              <a:buChar char="−"/>
            </a:pPr>
            <a:r>
              <a:rPr lang="en-US" sz="1600" dirty="0">
                <a:latin typeface="+mn-lt"/>
                <a:cs typeface="Arial"/>
              </a:rPr>
              <a:t>Select “8. Transmit data to Central Office” from tablet supervisor menu.</a:t>
            </a:r>
          </a:p>
          <a:p>
            <a:pPr marL="225425" indent="-225425">
              <a:lnSpc>
                <a:spcPts val="2400"/>
              </a:lnSpc>
              <a:spcBef>
                <a:spcPts val="1800"/>
              </a:spcBef>
            </a:pPr>
            <a:r>
              <a:rPr lang="en-US" dirty="0">
                <a:latin typeface="+mn-lt"/>
              </a:rPr>
              <a:t>Record the transmission date on the supervisor’s assignment sheet.</a:t>
            </a:r>
          </a:p>
          <a:p>
            <a:endParaRPr lang="en-US" dirty="0"/>
          </a:p>
        </p:txBody>
      </p:sp>
      <p:sp>
        <p:nvSpPr>
          <p:cNvPr id="5" name="Text Placeholder 4"/>
          <p:cNvSpPr>
            <a:spLocks noGrp="1"/>
          </p:cNvSpPr>
          <p:nvPr>
            <p:ph type="body" sz="quarter" idx="11"/>
          </p:nvPr>
        </p:nvSpPr>
        <p:spPr/>
        <p:txBody>
          <a:bodyPr/>
          <a:lstStyle/>
          <a:p>
            <a:r>
              <a:rPr lang="en-US" sz="2200" dirty="0">
                <a:latin typeface="+mn-lt"/>
              </a:rPr>
              <a:t>4. Archive data</a:t>
            </a:r>
          </a:p>
        </p:txBody>
      </p:sp>
    </p:spTree>
    <p:extLst>
      <p:ext uri="{BB962C8B-B14F-4D97-AF65-F5344CB8AC3E}">
        <p14:creationId xmlns:p14="http://schemas.microsoft.com/office/powerpoint/2010/main" val="31152423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Assuring data quality &amp; managing data</a:t>
            </a:r>
            <a:endParaRPr lang="en-US" sz="2000" b="0" cap="all" dirty="0">
              <a:solidFill>
                <a:srgbClr val="D37D28"/>
              </a:solidFill>
              <a:latin typeface="+mn-lt"/>
            </a:endParaRPr>
          </a:p>
        </p:txBody>
      </p:sp>
      <p:sp>
        <p:nvSpPr>
          <p:cNvPr id="4" name="Text Placeholder 3"/>
          <p:cNvSpPr>
            <a:spLocks noGrp="1"/>
          </p:cNvSpPr>
          <p:nvPr>
            <p:ph type="body" sz="quarter" idx="10"/>
          </p:nvPr>
        </p:nvSpPr>
        <p:spPr/>
        <p:txBody>
          <a:bodyPr/>
          <a:lstStyle/>
          <a:p>
            <a:pPr marL="225425" indent="-225425">
              <a:lnSpc>
                <a:spcPts val="2400"/>
              </a:lnSpc>
              <a:spcBef>
                <a:spcPts val="1800"/>
              </a:spcBef>
            </a:pPr>
            <a:r>
              <a:rPr lang="en-US" dirty="0">
                <a:latin typeface="+mn-lt"/>
              </a:rPr>
              <a:t>If an internet connection is not available in a cluster, wait until the field team is in a location with connectivity. </a:t>
            </a:r>
          </a:p>
          <a:p>
            <a:pPr marL="225425" indent="-225425">
              <a:lnSpc>
                <a:spcPts val="2400"/>
              </a:lnSpc>
              <a:spcBef>
                <a:spcPts val="1800"/>
              </a:spcBef>
            </a:pPr>
            <a:r>
              <a:rPr lang="en-US" dirty="0">
                <a:latin typeface="+mn-lt"/>
              </a:rPr>
              <a:t>When a connection is available, transmit all un-transmitted, final household forms from the previous cluster. </a:t>
            </a:r>
          </a:p>
          <a:p>
            <a:pPr marL="225425" indent="-225425">
              <a:lnSpc>
                <a:spcPts val="2400"/>
              </a:lnSpc>
              <a:spcBef>
                <a:spcPts val="1800"/>
              </a:spcBef>
            </a:pPr>
            <a:r>
              <a:rPr lang="en-US" dirty="0">
                <a:latin typeface="+mn-lt"/>
              </a:rPr>
              <a:t>Transmit files as soon as Internet access is available, even if this requires delaying fieldwork slightly. </a:t>
            </a:r>
          </a:p>
          <a:p>
            <a:pPr marL="225425" indent="-225425">
              <a:lnSpc>
                <a:spcPts val="2400"/>
              </a:lnSpc>
              <a:spcBef>
                <a:spcPts val="1800"/>
              </a:spcBef>
            </a:pPr>
            <a:r>
              <a:rPr lang="en-US" dirty="0">
                <a:latin typeface="+mn-lt"/>
              </a:rPr>
              <a:t>Make a special trip to the closest location with cellular or Wi-Fi access to transmit files, if needed.</a:t>
            </a:r>
          </a:p>
          <a:p>
            <a:endParaRPr lang="en-US" dirty="0"/>
          </a:p>
        </p:txBody>
      </p:sp>
      <p:sp>
        <p:nvSpPr>
          <p:cNvPr id="5" name="Text Placeholder 4"/>
          <p:cNvSpPr>
            <a:spLocks noGrp="1"/>
          </p:cNvSpPr>
          <p:nvPr>
            <p:ph type="body" sz="quarter" idx="11"/>
          </p:nvPr>
        </p:nvSpPr>
        <p:spPr/>
        <p:txBody>
          <a:bodyPr/>
          <a:lstStyle/>
          <a:p>
            <a:r>
              <a:rPr lang="en-US" sz="2200" dirty="0">
                <a:latin typeface="+mn-lt"/>
              </a:rPr>
              <a:t>4. Archive data</a:t>
            </a:r>
          </a:p>
        </p:txBody>
      </p:sp>
    </p:spTree>
    <p:extLst>
      <p:ext uri="{BB962C8B-B14F-4D97-AF65-F5344CB8AC3E}">
        <p14:creationId xmlns:p14="http://schemas.microsoft.com/office/powerpoint/2010/main" val="4786218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0" cap="all" dirty="0">
                <a:solidFill>
                  <a:srgbClr val="D37D28"/>
                </a:solidFill>
                <a:latin typeface="+mn-lt"/>
                <a:cs typeface="Arial" panose="020B0604020202020204" pitchFamily="34" charset="0"/>
              </a:rPr>
              <a:t>Contents</a:t>
            </a:r>
          </a:p>
        </p:txBody>
      </p:sp>
      <p:sp>
        <p:nvSpPr>
          <p:cNvPr id="4" name="Text Placeholder 3"/>
          <p:cNvSpPr>
            <a:spLocks noGrp="1"/>
          </p:cNvSpPr>
          <p:nvPr>
            <p:ph type="body" sz="quarter" idx="10"/>
          </p:nvPr>
        </p:nvSpPr>
        <p:spPr/>
        <p:txBody>
          <a:bodyPr/>
          <a:lstStyle/>
          <a:p>
            <a:pPr marL="225425" indent="-225425">
              <a:lnSpc>
                <a:spcPts val="2400"/>
              </a:lnSpc>
              <a:spcBef>
                <a:spcPts val="1800"/>
              </a:spcBef>
            </a:pPr>
            <a:r>
              <a:rPr lang="en-US" sz="2000" dirty="0">
                <a:solidFill>
                  <a:schemeClr val="bg1">
                    <a:lumMod val="65000"/>
                  </a:schemeClr>
                </a:solidFill>
                <a:latin typeface="+mn-lt"/>
              </a:rPr>
              <a:t>Introduction to the survey</a:t>
            </a:r>
          </a:p>
          <a:p>
            <a:pPr marL="225425" indent="-225425">
              <a:lnSpc>
                <a:spcPts val="2400"/>
              </a:lnSpc>
              <a:spcBef>
                <a:spcPts val="1800"/>
              </a:spcBef>
            </a:pPr>
            <a:r>
              <a:rPr lang="en-US" sz="2000" dirty="0">
                <a:solidFill>
                  <a:schemeClr val="bg1">
                    <a:lumMod val="65000"/>
                  </a:schemeClr>
                </a:solidFill>
                <a:latin typeface="+mn-lt"/>
              </a:rPr>
              <a:t>Roles and responsibilities</a:t>
            </a:r>
          </a:p>
          <a:p>
            <a:pPr marL="225425" indent="-225425">
              <a:lnSpc>
                <a:spcPts val="2400"/>
              </a:lnSpc>
              <a:spcBef>
                <a:spcPts val="1800"/>
              </a:spcBef>
            </a:pPr>
            <a:r>
              <a:rPr lang="en-US" sz="2000" dirty="0">
                <a:solidFill>
                  <a:schemeClr val="bg1">
                    <a:lumMod val="65000"/>
                  </a:schemeClr>
                </a:solidFill>
                <a:latin typeface="+mn-lt"/>
              </a:rPr>
              <a:t>Preparing for fieldwork</a:t>
            </a:r>
          </a:p>
          <a:p>
            <a:pPr marL="225425" indent="-225425">
              <a:lnSpc>
                <a:spcPts val="2400"/>
              </a:lnSpc>
              <a:spcBef>
                <a:spcPts val="1800"/>
              </a:spcBef>
            </a:pPr>
            <a:r>
              <a:rPr lang="en-US" sz="2000" dirty="0">
                <a:solidFill>
                  <a:schemeClr val="bg1">
                    <a:lumMod val="65000"/>
                  </a:schemeClr>
                </a:solidFill>
                <a:latin typeface="+mn-lt"/>
              </a:rPr>
              <a:t>Organizing and supervising fieldwork</a:t>
            </a:r>
          </a:p>
          <a:p>
            <a:pPr marL="225425" indent="-225425">
              <a:lnSpc>
                <a:spcPts val="2400"/>
              </a:lnSpc>
              <a:spcBef>
                <a:spcPts val="1800"/>
              </a:spcBef>
            </a:pPr>
            <a:r>
              <a:rPr lang="en-US" sz="2000" dirty="0">
                <a:solidFill>
                  <a:schemeClr val="bg1">
                    <a:lumMod val="65000"/>
                  </a:schemeClr>
                </a:solidFill>
                <a:latin typeface="+mn-lt"/>
              </a:rPr>
              <a:t>Assuring data quality and managing data</a:t>
            </a:r>
          </a:p>
          <a:p>
            <a:pPr marL="225425" indent="-225425">
              <a:lnSpc>
                <a:spcPts val="2400"/>
              </a:lnSpc>
              <a:spcBef>
                <a:spcPts val="1800"/>
              </a:spcBef>
            </a:pPr>
            <a:r>
              <a:rPr lang="en-US" sz="2000" b="1" dirty="0">
                <a:latin typeface="+mn-lt"/>
              </a:rPr>
              <a:t>Interacting with the central office and QCS team</a:t>
            </a:r>
          </a:p>
          <a:p>
            <a:endParaRPr lang="en-US" dirty="0"/>
          </a:p>
        </p:txBody>
      </p:sp>
    </p:spTree>
    <p:extLst>
      <p:ext uri="{BB962C8B-B14F-4D97-AF65-F5344CB8AC3E}">
        <p14:creationId xmlns:p14="http://schemas.microsoft.com/office/powerpoint/2010/main" val="8468107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0" cap="all" dirty="0">
                <a:solidFill>
                  <a:srgbClr val="D37D28"/>
                </a:solidFill>
                <a:latin typeface="+mn-lt"/>
                <a:cs typeface="Arial" panose="020B0604020202020204" pitchFamily="34" charset="0"/>
              </a:rPr>
              <a:t>Interacting with Central office and QCS Teams</a:t>
            </a:r>
          </a:p>
        </p:txBody>
      </p:sp>
      <p:sp>
        <p:nvSpPr>
          <p:cNvPr id="4" name="Text Placeholder 3"/>
          <p:cNvSpPr>
            <a:spLocks noGrp="1"/>
          </p:cNvSpPr>
          <p:nvPr>
            <p:ph type="body" sz="quarter" idx="10"/>
          </p:nvPr>
        </p:nvSpPr>
        <p:spPr>
          <a:xfrm>
            <a:off x="612775" y="2743122"/>
            <a:ext cx="8101013" cy="3743021"/>
          </a:xfrm>
        </p:spPr>
        <p:txBody>
          <a:bodyPr/>
          <a:lstStyle/>
          <a:p>
            <a:pPr marL="0" indent="0">
              <a:spcBef>
                <a:spcPts val="1800"/>
              </a:spcBef>
              <a:buNone/>
            </a:pPr>
            <a:r>
              <a:rPr lang="en-US" dirty="0">
                <a:latin typeface="+mn-lt"/>
              </a:rPr>
              <a:t>The field manager is based at the central office. This person is responsible for assigning clusters and monitoring field teams’ progress. Throughout fieldwork you:</a:t>
            </a:r>
          </a:p>
          <a:p>
            <a:pPr marL="225425" indent="-225425">
              <a:spcBef>
                <a:spcPts val="1800"/>
              </a:spcBef>
            </a:pPr>
            <a:r>
              <a:rPr lang="en-US" dirty="0">
                <a:latin typeface="+mn-lt"/>
              </a:rPr>
              <a:t>Report to the field manager and interact frequently.</a:t>
            </a:r>
          </a:p>
          <a:p>
            <a:pPr marL="225425" indent="-225425">
              <a:spcBef>
                <a:spcPts val="1800"/>
              </a:spcBef>
            </a:pPr>
            <a:r>
              <a:rPr lang="en-US" dirty="0">
                <a:latin typeface="+mn-lt"/>
              </a:rPr>
              <a:t>Ensure the field manager knows your field team’s location at all times.</a:t>
            </a:r>
          </a:p>
          <a:p>
            <a:pPr marL="225425" indent="-225425">
              <a:spcBef>
                <a:spcPts val="1800"/>
              </a:spcBef>
            </a:pPr>
            <a:r>
              <a:rPr lang="en-US" dirty="0">
                <a:latin typeface="+mn-lt"/>
              </a:rPr>
              <a:t>Communicate—daily if possible</a:t>
            </a:r>
            <a:r>
              <a:rPr lang="en-US" dirty="0"/>
              <a:t>—</a:t>
            </a:r>
            <a:r>
              <a:rPr lang="en-US" dirty="0">
                <a:latin typeface="+mn-lt"/>
              </a:rPr>
              <a:t>to discuss:</a:t>
            </a:r>
          </a:p>
          <a:p>
            <a:pPr marL="685800" lvl="1" indent="-285750">
              <a:spcBef>
                <a:spcPts val="600"/>
              </a:spcBef>
              <a:buFont typeface="Arial" panose="020B0604020202020204" pitchFamily="34" charset="0"/>
              <a:buChar char="−"/>
            </a:pPr>
            <a:r>
              <a:rPr lang="en-US" sz="1600" dirty="0">
                <a:latin typeface="+mn-lt"/>
                <a:cs typeface="Arial"/>
              </a:rPr>
              <a:t>Progress in clusters.</a:t>
            </a:r>
          </a:p>
          <a:p>
            <a:pPr marL="685800" lvl="1" indent="-285750">
              <a:spcBef>
                <a:spcPts val="600"/>
              </a:spcBef>
              <a:buFont typeface="Arial" panose="020B0604020202020204" pitchFamily="34" charset="0"/>
              <a:buChar char="−"/>
            </a:pPr>
            <a:r>
              <a:rPr lang="en-US" sz="1600" dirty="0">
                <a:latin typeface="+mn-lt"/>
                <a:cs typeface="Arial"/>
              </a:rPr>
              <a:t>Data, personnel, or logistical issues.</a:t>
            </a:r>
          </a:p>
          <a:p>
            <a:pPr marL="685800" lvl="1" indent="-285750">
              <a:spcBef>
                <a:spcPts val="600"/>
              </a:spcBef>
              <a:buFont typeface="Arial" panose="020B0604020202020204" pitchFamily="34" charset="0"/>
              <a:buChar char="−"/>
            </a:pPr>
            <a:r>
              <a:rPr lang="en-US" sz="1600" dirty="0">
                <a:latin typeface="+mn-lt"/>
                <a:cs typeface="Arial"/>
              </a:rPr>
              <a:t>Requested or approved changes in procedures.</a:t>
            </a:r>
          </a:p>
          <a:p>
            <a:pPr>
              <a:spcBef>
                <a:spcPts val="1200"/>
              </a:spcBef>
            </a:pPr>
            <a:r>
              <a:rPr lang="en-US" dirty="0">
                <a:latin typeface="+mn-lt"/>
              </a:rPr>
              <a:t>Send completed paperwork</a:t>
            </a:r>
            <a:r>
              <a:rPr lang="en-US" dirty="0"/>
              <a:t>—</a:t>
            </a:r>
            <a:r>
              <a:rPr lang="en-US" dirty="0">
                <a:latin typeface="+mn-lt"/>
              </a:rPr>
              <a:t>either in person or through the QCS team. </a:t>
            </a:r>
          </a:p>
          <a:p>
            <a:endParaRPr lang="en-US" dirty="0">
              <a:latin typeface="+mn-lt"/>
            </a:endParaRPr>
          </a:p>
        </p:txBody>
      </p:sp>
      <p:sp>
        <p:nvSpPr>
          <p:cNvPr id="5" name="Text Placeholder 4"/>
          <p:cNvSpPr>
            <a:spLocks noGrp="1"/>
          </p:cNvSpPr>
          <p:nvPr>
            <p:ph type="body" sz="quarter" idx="11"/>
          </p:nvPr>
        </p:nvSpPr>
        <p:spPr>
          <a:xfrm>
            <a:off x="516477" y="2111445"/>
            <a:ext cx="8153400" cy="452437"/>
          </a:xfrm>
        </p:spPr>
        <p:txBody>
          <a:bodyPr/>
          <a:lstStyle/>
          <a:p>
            <a:r>
              <a:rPr lang="en-US" sz="2200" dirty="0">
                <a:latin typeface="+mn-lt"/>
              </a:rPr>
              <a:t>Field manager</a:t>
            </a:r>
          </a:p>
        </p:txBody>
      </p:sp>
    </p:spTree>
    <p:extLst>
      <p:ext uri="{BB962C8B-B14F-4D97-AF65-F5344CB8AC3E}">
        <p14:creationId xmlns:p14="http://schemas.microsoft.com/office/powerpoint/2010/main" val="16657802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612775" y="2694355"/>
            <a:ext cx="8101013" cy="3291840"/>
          </a:xfrm>
        </p:spPr>
        <p:txBody>
          <a:bodyPr/>
          <a:lstStyle/>
          <a:p>
            <a:pPr marL="0" indent="0">
              <a:lnSpc>
                <a:spcPts val="2400"/>
              </a:lnSpc>
              <a:spcBef>
                <a:spcPts val="1800"/>
              </a:spcBef>
              <a:buNone/>
            </a:pPr>
            <a:r>
              <a:rPr lang="en-US" dirty="0">
                <a:latin typeface="+mn-lt"/>
              </a:rPr>
              <a:t>The data manager reviews data quality regularly and sends you reports that indicate issues and suggested ways to resolve the issues.</a:t>
            </a:r>
          </a:p>
          <a:p>
            <a:pPr marL="225425" indent="-225425">
              <a:lnSpc>
                <a:spcPts val="2400"/>
              </a:lnSpc>
              <a:spcBef>
                <a:spcPts val="1800"/>
              </a:spcBef>
            </a:pPr>
            <a:r>
              <a:rPr lang="en-US" dirty="0">
                <a:latin typeface="+mn-lt"/>
              </a:rPr>
              <a:t>Address the identified issues with interviewers as suggested in reports. Approaches include:</a:t>
            </a:r>
          </a:p>
          <a:p>
            <a:pPr marL="693738" lvl="1" indent="-236538">
              <a:lnSpc>
                <a:spcPts val="2400"/>
              </a:lnSpc>
              <a:spcBef>
                <a:spcPts val="600"/>
              </a:spcBef>
              <a:buFont typeface="Arial" panose="020B0604020202020204" pitchFamily="34" charset="0"/>
              <a:buChar char="−"/>
            </a:pPr>
            <a:r>
              <a:rPr lang="en-US" sz="1600" dirty="0">
                <a:latin typeface="+mn-lt"/>
              </a:rPr>
              <a:t>Discussions with interviewer</a:t>
            </a:r>
          </a:p>
          <a:p>
            <a:pPr marL="693738" lvl="1" indent="-236538">
              <a:lnSpc>
                <a:spcPts val="2400"/>
              </a:lnSpc>
              <a:spcBef>
                <a:spcPts val="600"/>
              </a:spcBef>
              <a:buFont typeface="Arial" panose="020B0604020202020204" pitchFamily="34" charset="0"/>
              <a:buChar char="−"/>
            </a:pPr>
            <a:r>
              <a:rPr lang="en-US" sz="1600" dirty="0">
                <a:latin typeface="+mn-lt"/>
              </a:rPr>
              <a:t>Additional interviewer observations</a:t>
            </a:r>
          </a:p>
          <a:p>
            <a:pPr marL="693738" lvl="1" indent="-236538">
              <a:lnSpc>
                <a:spcPts val="2400"/>
              </a:lnSpc>
              <a:spcBef>
                <a:spcPts val="600"/>
              </a:spcBef>
              <a:buFont typeface="Arial" panose="020B0604020202020204" pitchFamily="34" charset="0"/>
              <a:buChar char="−"/>
            </a:pPr>
            <a:r>
              <a:rPr lang="en-US" sz="1600" dirty="0">
                <a:latin typeface="+mn-lt"/>
              </a:rPr>
              <a:t>Additional training</a:t>
            </a:r>
          </a:p>
          <a:p>
            <a:pPr marL="225425" indent="-225425">
              <a:lnSpc>
                <a:spcPts val="2400"/>
              </a:lnSpc>
              <a:spcBef>
                <a:spcPts val="1800"/>
              </a:spcBef>
            </a:pPr>
            <a:r>
              <a:rPr lang="en-US" dirty="0">
                <a:latin typeface="+mn-lt"/>
              </a:rPr>
              <a:t>In extreme cases, interviewer replacement may be necessary.</a:t>
            </a:r>
          </a:p>
          <a:p>
            <a:endParaRPr lang="en-US" dirty="0"/>
          </a:p>
        </p:txBody>
      </p:sp>
      <p:sp>
        <p:nvSpPr>
          <p:cNvPr id="5" name="Text Placeholder 4"/>
          <p:cNvSpPr>
            <a:spLocks noGrp="1"/>
          </p:cNvSpPr>
          <p:nvPr>
            <p:ph type="body" sz="quarter" idx="11"/>
          </p:nvPr>
        </p:nvSpPr>
        <p:spPr>
          <a:xfrm>
            <a:off x="516477" y="2111445"/>
            <a:ext cx="8153400" cy="452437"/>
          </a:xfrm>
        </p:spPr>
        <p:txBody>
          <a:bodyPr/>
          <a:lstStyle/>
          <a:p>
            <a:r>
              <a:rPr lang="en-US" sz="2200" dirty="0">
                <a:latin typeface="+mn-lt"/>
              </a:rPr>
              <a:t>Data manager</a:t>
            </a:r>
          </a:p>
        </p:txBody>
      </p:sp>
      <p:sp>
        <p:nvSpPr>
          <p:cNvPr id="6" name="Title 1"/>
          <p:cNvSpPr>
            <a:spLocks noGrp="1"/>
          </p:cNvSpPr>
          <p:nvPr>
            <p:ph type="title"/>
          </p:nvPr>
        </p:nvSpPr>
        <p:spPr/>
        <p:txBody>
          <a:bodyPr/>
          <a:lstStyle/>
          <a:p>
            <a:pPr algn="ctr"/>
            <a:r>
              <a:rPr lang="en-US" sz="2800" b="0" cap="all" dirty="0">
                <a:solidFill>
                  <a:srgbClr val="D37D28"/>
                </a:solidFill>
                <a:latin typeface="+mn-lt"/>
                <a:cs typeface="Arial" panose="020B0604020202020204" pitchFamily="34" charset="0"/>
              </a:rPr>
              <a:t>Interacting with Central office and QCS Teams</a:t>
            </a:r>
          </a:p>
        </p:txBody>
      </p:sp>
    </p:spTree>
    <p:extLst>
      <p:ext uri="{BB962C8B-B14F-4D97-AF65-F5344CB8AC3E}">
        <p14:creationId xmlns:p14="http://schemas.microsoft.com/office/powerpoint/2010/main" val="41605202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0" cap="all" dirty="0">
                <a:solidFill>
                  <a:srgbClr val="D37D28"/>
                </a:solidFill>
                <a:latin typeface="Gill Sans MT" panose="020B0502020104020203" pitchFamily="34" charset="0"/>
              </a:rPr>
              <a:t>Introduction</a:t>
            </a:r>
          </a:p>
        </p:txBody>
      </p:sp>
      <p:sp>
        <p:nvSpPr>
          <p:cNvPr id="4" name="Text Placeholder 3"/>
          <p:cNvSpPr>
            <a:spLocks noGrp="1"/>
          </p:cNvSpPr>
          <p:nvPr>
            <p:ph type="body" sz="quarter" idx="10"/>
          </p:nvPr>
        </p:nvSpPr>
        <p:spPr/>
        <p:txBody>
          <a:bodyPr/>
          <a:lstStyle/>
          <a:p>
            <a:pPr marL="225425" indent="-225425">
              <a:lnSpc>
                <a:spcPts val="2400"/>
              </a:lnSpc>
              <a:spcBef>
                <a:spcPts val="1800"/>
              </a:spcBef>
            </a:pPr>
            <a:r>
              <a:rPr lang="en-US" dirty="0">
                <a:latin typeface="Gill Sans MT" panose="020B0502020104020203" pitchFamily="34" charset="0"/>
              </a:rPr>
              <a:t>The procedures documented in the </a:t>
            </a:r>
            <a:r>
              <a:rPr lang="en-US" i="1" dirty="0">
                <a:latin typeface="Gill Sans MT" panose="020B0502020104020203" pitchFamily="34" charset="0"/>
              </a:rPr>
              <a:t>Field Supervisor’s Manual and Interviewer’s Manual </a:t>
            </a:r>
            <a:r>
              <a:rPr lang="en-US" dirty="0">
                <a:latin typeface="Gill Sans MT" panose="020B0502020104020203" pitchFamily="34" charset="0"/>
              </a:rPr>
              <a:t>must be followed as written. </a:t>
            </a:r>
          </a:p>
          <a:p>
            <a:pPr marL="225425" indent="-225425">
              <a:lnSpc>
                <a:spcPts val="2400"/>
              </a:lnSpc>
              <a:spcBef>
                <a:spcPts val="1800"/>
              </a:spcBef>
            </a:pPr>
            <a:r>
              <a:rPr lang="en-US" dirty="0">
                <a:latin typeface="Gill Sans MT" panose="020B0502020104020203" pitchFamily="34" charset="0"/>
              </a:rPr>
              <a:t>The field supervisor is responsible for ensuring that the field team adheres to these procedures.</a:t>
            </a:r>
          </a:p>
          <a:p>
            <a:pPr marL="225425" indent="-225425">
              <a:lnSpc>
                <a:spcPts val="2400"/>
              </a:lnSpc>
              <a:spcBef>
                <a:spcPts val="1800"/>
              </a:spcBef>
            </a:pPr>
            <a:r>
              <a:rPr lang="en-US" dirty="0">
                <a:latin typeface="Gill Sans MT" panose="020B0502020104020203" pitchFamily="34" charset="0"/>
              </a:rPr>
              <a:t>If a field team has questions about procedures, the field supervisor should contact the field manager right away for clarification.</a:t>
            </a:r>
          </a:p>
          <a:p>
            <a:pPr marL="225425" indent="-225425">
              <a:lnSpc>
                <a:spcPts val="2400"/>
              </a:lnSpc>
              <a:spcBef>
                <a:spcPts val="1800"/>
              </a:spcBef>
            </a:pPr>
            <a:r>
              <a:rPr lang="en-US" dirty="0">
                <a:latin typeface="Gill Sans MT" panose="020B0502020104020203" pitchFamily="34" charset="0"/>
              </a:rPr>
              <a:t>If a field team is unable to follow procedures, they should stop work, and the field supervisor should contact the field manager right away for instructions. </a:t>
            </a:r>
          </a:p>
          <a:p>
            <a:endParaRPr lang="en-US" sz="2000" dirty="0">
              <a:latin typeface="Gill Sans MT" panose="020B0502020104020203" pitchFamily="34" charset="0"/>
            </a:endParaRPr>
          </a:p>
        </p:txBody>
      </p:sp>
      <p:sp>
        <p:nvSpPr>
          <p:cNvPr id="5" name="Text Placeholder 4"/>
          <p:cNvSpPr>
            <a:spLocks noGrp="1"/>
          </p:cNvSpPr>
          <p:nvPr>
            <p:ph type="body" sz="quarter" idx="11"/>
          </p:nvPr>
        </p:nvSpPr>
        <p:spPr/>
        <p:txBody>
          <a:bodyPr/>
          <a:lstStyle/>
          <a:p>
            <a:r>
              <a:rPr lang="en-US" sz="2200" dirty="0">
                <a:latin typeface="Gill Sans MT" panose="020B0502020104020203" pitchFamily="34" charset="0"/>
              </a:rPr>
              <a:t>Survey implementation</a:t>
            </a:r>
          </a:p>
        </p:txBody>
      </p:sp>
    </p:spTree>
    <p:extLst>
      <p:ext uri="{BB962C8B-B14F-4D97-AF65-F5344CB8AC3E}">
        <p14:creationId xmlns:p14="http://schemas.microsoft.com/office/powerpoint/2010/main" val="2280117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612775" y="2560243"/>
            <a:ext cx="8101013" cy="3291840"/>
          </a:xfrm>
        </p:spPr>
        <p:txBody>
          <a:bodyPr/>
          <a:lstStyle/>
          <a:p>
            <a:pPr marL="0" indent="0">
              <a:lnSpc>
                <a:spcPts val="2400"/>
              </a:lnSpc>
              <a:spcBef>
                <a:spcPts val="1200"/>
              </a:spcBef>
              <a:buNone/>
            </a:pPr>
            <a:r>
              <a:rPr lang="en-US" dirty="0">
                <a:latin typeface="+mn-lt"/>
              </a:rPr>
              <a:t>QCS teams will visit each field team at least once every two weeks to:</a:t>
            </a:r>
          </a:p>
          <a:p>
            <a:pPr marL="225425" indent="-225425">
              <a:lnSpc>
                <a:spcPts val="2400"/>
              </a:lnSpc>
              <a:spcBef>
                <a:spcPts val="1200"/>
              </a:spcBef>
            </a:pPr>
            <a:r>
              <a:rPr lang="en-US" dirty="0">
                <a:latin typeface="+mn-lt"/>
              </a:rPr>
              <a:t>Ensure adherence to quality control procedures.</a:t>
            </a:r>
          </a:p>
          <a:p>
            <a:pPr marL="225425" indent="-225425">
              <a:lnSpc>
                <a:spcPts val="2400"/>
              </a:lnSpc>
              <a:spcBef>
                <a:spcPts val="1200"/>
              </a:spcBef>
            </a:pPr>
            <a:r>
              <a:rPr lang="en-US" dirty="0">
                <a:latin typeface="+mn-lt"/>
              </a:rPr>
              <a:t>Provide retraining to address challenges or revisions to procedures.</a:t>
            </a:r>
          </a:p>
          <a:p>
            <a:pPr marL="225425" indent="-225425">
              <a:lnSpc>
                <a:spcPts val="2400"/>
              </a:lnSpc>
              <a:spcBef>
                <a:spcPts val="1200"/>
              </a:spcBef>
            </a:pPr>
            <a:r>
              <a:rPr lang="en-US" dirty="0">
                <a:latin typeface="+mn-lt"/>
              </a:rPr>
              <a:t>Deliver supplies and replacement team members, if needed.</a:t>
            </a:r>
          </a:p>
          <a:p>
            <a:pPr marL="225425" indent="-225425">
              <a:lnSpc>
                <a:spcPts val="2400"/>
              </a:lnSpc>
              <a:spcBef>
                <a:spcPts val="1200"/>
              </a:spcBef>
            </a:pPr>
            <a:r>
              <a:rPr lang="en-US" dirty="0">
                <a:latin typeface="+mn-lt"/>
              </a:rPr>
              <a:t>Share field-check tables from the data manager.</a:t>
            </a:r>
          </a:p>
          <a:p>
            <a:pPr marL="225425" indent="-225425">
              <a:lnSpc>
                <a:spcPts val="2400"/>
              </a:lnSpc>
              <a:spcBef>
                <a:spcPts val="1200"/>
              </a:spcBef>
            </a:pPr>
            <a:r>
              <a:rPr lang="en-US" dirty="0">
                <a:latin typeface="+mn-lt"/>
              </a:rPr>
              <a:t>Collect paperwork for completed clusters.</a:t>
            </a:r>
          </a:p>
          <a:p>
            <a:pPr marL="225425" indent="-225425">
              <a:lnSpc>
                <a:spcPts val="2400"/>
              </a:lnSpc>
              <a:spcBef>
                <a:spcPts val="1200"/>
              </a:spcBef>
            </a:pPr>
            <a:r>
              <a:rPr lang="en-US" dirty="0">
                <a:latin typeface="+mn-lt"/>
              </a:rPr>
              <a:t>Observe and review field supervisor’s work.</a:t>
            </a:r>
          </a:p>
          <a:p>
            <a:pPr marL="225425" indent="-225425">
              <a:lnSpc>
                <a:spcPts val="2400"/>
              </a:lnSpc>
              <a:spcBef>
                <a:spcPts val="1200"/>
              </a:spcBef>
            </a:pPr>
            <a:r>
              <a:rPr lang="en-US" dirty="0">
                <a:latin typeface="+mn-lt"/>
              </a:rPr>
              <a:t>Answer questions, provide encouragement, and boost morale.</a:t>
            </a:r>
          </a:p>
          <a:p>
            <a:pPr>
              <a:spcBef>
                <a:spcPts val="1200"/>
              </a:spcBef>
            </a:pPr>
            <a:endParaRPr lang="en-US" dirty="0"/>
          </a:p>
        </p:txBody>
      </p:sp>
      <p:sp>
        <p:nvSpPr>
          <p:cNvPr id="5" name="Text Placeholder 4"/>
          <p:cNvSpPr>
            <a:spLocks noGrp="1"/>
          </p:cNvSpPr>
          <p:nvPr>
            <p:ph type="body" sz="quarter" idx="11"/>
          </p:nvPr>
        </p:nvSpPr>
        <p:spPr>
          <a:xfrm>
            <a:off x="516477" y="2074869"/>
            <a:ext cx="8153400" cy="452437"/>
          </a:xfrm>
        </p:spPr>
        <p:txBody>
          <a:bodyPr/>
          <a:lstStyle/>
          <a:p>
            <a:r>
              <a:rPr lang="en-US" sz="2200" dirty="0">
                <a:latin typeface="+mn-lt"/>
              </a:rPr>
              <a:t>QCS teams</a:t>
            </a:r>
          </a:p>
        </p:txBody>
      </p:sp>
      <p:sp>
        <p:nvSpPr>
          <p:cNvPr id="6" name="Title 1"/>
          <p:cNvSpPr>
            <a:spLocks noGrp="1"/>
          </p:cNvSpPr>
          <p:nvPr>
            <p:ph type="title"/>
          </p:nvPr>
        </p:nvSpPr>
        <p:spPr/>
        <p:txBody>
          <a:bodyPr/>
          <a:lstStyle/>
          <a:p>
            <a:pPr algn="ctr"/>
            <a:r>
              <a:rPr lang="en-US" sz="2800" b="0" cap="all" dirty="0">
                <a:solidFill>
                  <a:srgbClr val="D37D28"/>
                </a:solidFill>
                <a:latin typeface="+mn-lt"/>
                <a:cs typeface="Arial" panose="020B0604020202020204" pitchFamily="34" charset="0"/>
              </a:rPr>
              <a:t>Interacting with Central office and QCS Teams</a:t>
            </a:r>
          </a:p>
        </p:txBody>
      </p:sp>
    </p:spTree>
    <p:extLst>
      <p:ext uri="{BB962C8B-B14F-4D97-AF65-F5344CB8AC3E}">
        <p14:creationId xmlns:p14="http://schemas.microsoft.com/office/powerpoint/2010/main" val="15029088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54902" y="1196594"/>
            <a:ext cx="8101013" cy="3604005"/>
          </a:xfrm>
        </p:spPr>
        <p:txBody>
          <a:bodyPr/>
          <a:lstStyle/>
          <a:p>
            <a:pPr marL="0" indent="0">
              <a:buNone/>
            </a:pPr>
            <a:r>
              <a:rPr lang="en-US" sz="1600" b="1" dirty="0">
                <a:latin typeface="Gill Sans MT" panose="020B0502020104020203" pitchFamily="34" charset="0"/>
              </a:rPr>
              <a:t>Disclaimer:</a:t>
            </a:r>
          </a:p>
          <a:p>
            <a:pPr marL="0" indent="0">
              <a:buNone/>
            </a:pPr>
            <a:r>
              <a:rPr lang="en-US" sz="1600" dirty="0">
                <a:latin typeface="Gill Sans MT" panose="020B0502020104020203" pitchFamily="34" charset="0"/>
              </a:rPr>
              <a:t>This publication was prepared for review by the United States Agency for International Development. It was prepared for the Bureau for Food Security, United States Agency for International Development, USAID Contract Number GS-23F-8144H/AID-OAA-M-12-00006.</a:t>
            </a:r>
          </a:p>
          <a:p>
            <a:pPr marL="0" indent="0">
              <a:buNone/>
            </a:pPr>
            <a:r>
              <a:rPr lang="en-US" sz="1600" dirty="0">
                <a:latin typeface="Gill Sans MT" panose="020B0502020104020203" pitchFamily="34" charset="0"/>
              </a:rPr>
              <a:t>The authors’ views expressed in this publication do not necessarily reflect the views of the United States Agency for International Development or the United States government.</a:t>
            </a:r>
          </a:p>
          <a:p>
            <a:pPr marL="0" indent="0">
              <a:buNone/>
            </a:pPr>
            <a:endParaRPr lang="en-US" sz="1600" dirty="0">
              <a:latin typeface="Gill Sans MT" panose="020B0502020104020203" pitchFamily="34" charset="0"/>
            </a:endParaRPr>
          </a:p>
          <a:p>
            <a:pPr marL="0" indent="0">
              <a:buNone/>
            </a:pPr>
            <a:r>
              <a:rPr lang="en-US" sz="1600" b="1" dirty="0">
                <a:latin typeface="Gill Sans MT" panose="020B0502020104020203" pitchFamily="34" charset="0"/>
              </a:rPr>
              <a:t>Recommended Citation:</a:t>
            </a:r>
          </a:p>
          <a:p>
            <a:pPr marL="0" indent="0">
              <a:buNone/>
            </a:pPr>
            <a:r>
              <a:rPr lang="en-US" sz="1600" dirty="0" err="1">
                <a:latin typeface="Gill Sans MT" panose="020B0502020104020203" pitchFamily="34" charset="0"/>
              </a:rPr>
              <a:t>Jasbir</a:t>
            </a:r>
            <a:r>
              <a:rPr lang="en-US" sz="1600" dirty="0">
                <a:latin typeface="Gill Sans MT" panose="020B0502020104020203" pitchFamily="34" charset="0"/>
              </a:rPr>
              <a:t> Kaur, Kirsten </a:t>
            </a:r>
            <a:r>
              <a:rPr lang="en-US" sz="1600" dirty="0" err="1">
                <a:latin typeface="Gill Sans MT" panose="020B0502020104020203" pitchFamily="34" charset="0"/>
              </a:rPr>
              <a:t>Zalisk</a:t>
            </a:r>
            <a:r>
              <a:rPr lang="en-US" sz="1600" dirty="0">
                <a:latin typeface="Gill Sans MT" panose="020B0502020104020203" pitchFamily="34" charset="0"/>
              </a:rPr>
              <a:t>, and Kiersten B. Johnson. 2018. Feed the Future Survey Methods Guidance: Field Supervisor’s Training Slides. Washington, DC: Bureau for Food Security, U.S. Agency for International Development.</a:t>
            </a:r>
          </a:p>
          <a:p>
            <a:pPr marL="0" indent="0">
              <a:buNone/>
            </a:pPr>
            <a:endParaRPr lang="en-US" sz="1600" dirty="0">
              <a:latin typeface="Gill Sans MT" panose="020B0502020104020203" pitchFamily="34" charset="0"/>
            </a:endParaRPr>
          </a:p>
          <a:p>
            <a:pPr marL="0" indent="0">
              <a:buNone/>
            </a:pPr>
            <a:r>
              <a:rPr lang="en-US" sz="1600" b="1" dirty="0">
                <a:latin typeface="Gill Sans MT" panose="020B0502020104020203" pitchFamily="34" charset="0"/>
              </a:rPr>
              <a:t>Contact Information:</a:t>
            </a:r>
          </a:p>
          <a:p>
            <a:pPr marL="0" indent="0">
              <a:spcBef>
                <a:spcPts val="0"/>
              </a:spcBef>
              <a:buNone/>
            </a:pPr>
            <a:r>
              <a:rPr lang="en-US" sz="1600" dirty="0">
                <a:latin typeface="Gill Sans MT" panose="020B0502020104020203" pitchFamily="34" charset="0"/>
              </a:rPr>
              <a:t>Feed the Future</a:t>
            </a:r>
          </a:p>
          <a:p>
            <a:pPr marL="0" indent="0">
              <a:spcBef>
                <a:spcPts val="0"/>
              </a:spcBef>
              <a:buNone/>
            </a:pPr>
            <a:r>
              <a:rPr lang="en-US" sz="1600" dirty="0">
                <a:latin typeface="Gill Sans MT" panose="020B0502020104020203" pitchFamily="34" charset="0"/>
              </a:rPr>
              <a:t>1300 Pennsylvania Ave, NW</a:t>
            </a:r>
          </a:p>
          <a:p>
            <a:pPr marL="0" indent="0">
              <a:spcBef>
                <a:spcPts val="0"/>
              </a:spcBef>
              <a:buNone/>
            </a:pPr>
            <a:r>
              <a:rPr lang="en-US" sz="1600" dirty="0">
                <a:latin typeface="Gill Sans MT" panose="020B0502020104020203" pitchFamily="34" charset="0"/>
              </a:rPr>
              <a:t>Washington, DC 20004</a:t>
            </a:r>
          </a:p>
          <a:p>
            <a:pPr marL="0" indent="0">
              <a:spcBef>
                <a:spcPts val="0"/>
              </a:spcBef>
              <a:buNone/>
            </a:pPr>
            <a:r>
              <a:rPr lang="en-US" sz="1600" dirty="0">
                <a:latin typeface="Gill Sans MT" panose="020B0502020104020203" pitchFamily="34" charset="0"/>
              </a:rPr>
              <a:t>www.feedthefuture.gov</a:t>
            </a:r>
          </a:p>
          <a:p>
            <a:endParaRPr lang="en-US" sz="1600" dirty="0"/>
          </a:p>
        </p:txBody>
      </p:sp>
    </p:spTree>
    <p:extLst>
      <p:ext uri="{BB962C8B-B14F-4D97-AF65-F5344CB8AC3E}">
        <p14:creationId xmlns:p14="http://schemas.microsoft.com/office/powerpoint/2010/main" val="19646639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87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0" cap="all" dirty="0">
                <a:solidFill>
                  <a:srgbClr val="D37D28"/>
                </a:solidFill>
                <a:latin typeface="Gill Sans MT" panose="020B0502020104020203" pitchFamily="34" charset="0"/>
              </a:rPr>
              <a:t>Introduction</a:t>
            </a:r>
          </a:p>
        </p:txBody>
      </p:sp>
      <p:sp>
        <p:nvSpPr>
          <p:cNvPr id="4" name="Text Placeholder 3"/>
          <p:cNvSpPr>
            <a:spLocks noGrp="1"/>
          </p:cNvSpPr>
          <p:nvPr>
            <p:ph type="body" sz="quarter" idx="10"/>
          </p:nvPr>
        </p:nvSpPr>
        <p:spPr/>
        <p:txBody>
          <a:bodyPr/>
          <a:lstStyle/>
          <a:p>
            <a:pPr marL="225425" indent="-225425">
              <a:lnSpc>
                <a:spcPts val="2400"/>
              </a:lnSpc>
              <a:spcBef>
                <a:spcPts val="1800"/>
              </a:spcBef>
            </a:pPr>
            <a:r>
              <a:rPr lang="en-US" dirty="0">
                <a:latin typeface="Gill Sans MT" panose="020B0502020104020203" pitchFamily="34" charset="0"/>
              </a:rPr>
              <a:t>All data collected by interviewers will be confidential. </a:t>
            </a:r>
          </a:p>
          <a:p>
            <a:pPr marL="225425" indent="-225425">
              <a:lnSpc>
                <a:spcPts val="2400"/>
              </a:lnSpc>
              <a:spcBef>
                <a:spcPts val="1200"/>
              </a:spcBef>
            </a:pPr>
            <a:r>
              <a:rPr lang="en-US" dirty="0">
                <a:latin typeface="Gill Sans MT" panose="020B0502020104020203" pitchFamily="34" charset="0"/>
              </a:rPr>
              <a:t>Survey results will not include respondents’ names, and it will not be possible for anyone to identify respondents from the results.</a:t>
            </a:r>
          </a:p>
          <a:p>
            <a:pPr marL="225425" indent="-225425">
              <a:lnSpc>
                <a:spcPts val="2400"/>
              </a:lnSpc>
              <a:spcBef>
                <a:spcPts val="1200"/>
              </a:spcBef>
            </a:pPr>
            <a:r>
              <a:rPr lang="en-US" dirty="0">
                <a:latin typeface="Gill Sans MT" panose="020B0502020104020203" pitchFamily="34" charset="0"/>
              </a:rPr>
              <a:t>Household information will be discussed only by the 2-person interviewer team and their field supervisor.</a:t>
            </a:r>
          </a:p>
          <a:p>
            <a:pPr marL="225425" indent="-225425">
              <a:lnSpc>
                <a:spcPts val="2400"/>
              </a:lnSpc>
              <a:spcBef>
                <a:spcPts val="1200"/>
              </a:spcBef>
            </a:pPr>
            <a:r>
              <a:rPr lang="en-US" dirty="0">
                <a:latin typeface="Gill Sans MT" panose="020B0502020104020203" pitchFamily="34" charset="0"/>
              </a:rPr>
              <a:t>The day’s work will be discussed while maintaining respondent confidentiality in field team meetings.</a:t>
            </a:r>
          </a:p>
          <a:p>
            <a:pPr marL="225425" indent="-225425">
              <a:lnSpc>
                <a:spcPts val="2400"/>
              </a:lnSpc>
              <a:spcBef>
                <a:spcPts val="1200"/>
              </a:spcBef>
            </a:pPr>
            <a:r>
              <a:rPr lang="en-US" dirty="0">
                <a:latin typeface="Gill Sans MT" panose="020B0502020104020203" pitchFamily="34" charset="0"/>
              </a:rPr>
              <a:t>Interviewers are not allowed to interview anyone they know. </a:t>
            </a:r>
          </a:p>
          <a:p>
            <a:pPr marL="225425" indent="-225425">
              <a:lnSpc>
                <a:spcPts val="2400"/>
              </a:lnSpc>
              <a:spcBef>
                <a:spcPts val="1200"/>
              </a:spcBef>
            </a:pPr>
            <a:r>
              <a:rPr lang="en-US" dirty="0">
                <a:latin typeface="Gill Sans MT" panose="020B0502020104020203" pitchFamily="34" charset="0"/>
              </a:rPr>
              <a:t>Field supervisors will monitor the location of all tablets, to ensure that data are safe. </a:t>
            </a:r>
          </a:p>
          <a:p>
            <a:endParaRPr lang="en-US" sz="2000" dirty="0">
              <a:latin typeface="Gill Sans MT" panose="020B0502020104020203" pitchFamily="34" charset="0"/>
            </a:endParaRPr>
          </a:p>
        </p:txBody>
      </p:sp>
      <p:sp>
        <p:nvSpPr>
          <p:cNvPr id="5" name="Text Placeholder 4"/>
          <p:cNvSpPr>
            <a:spLocks noGrp="1"/>
          </p:cNvSpPr>
          <p:nvPr>
            <p:ph type="body" sz="quarter" idx="11"/>
          </p:nvPr>
        </p:nvSpPr>
        <p:spPr/>
        <p:txBody>
          <a:bodyPr/>
          <a:lstStyle/>
          <a:p>
            <a:r>
              <a:rPr lang="en-US" sz="2200" dirty="0">
                <a:latin typeface="Gill Sans MT" panose="020B0502020104020203" pitchFamily="34" charset="0"/>
              </a:rPr>
              <a:t>Confidentiality</a:t>
            </a:r>
          </a:p>
        </p:txBody>
      </p:sp>
    </p:spTree>
    <p:extLst>
      <p:ext uri="{BB962C8B-B14F-4D97-AF65-F5344CB8AC3E}">
        <p14:creationId xmlns:p14="http://schemas.microsoft.com/office/powerpoint/2010/main" val="2710708038"/>
      </p:ext>
    </p:extLst>
  </p:cSld>
  <p:clrMapOvr>
    <a:masterClrMapping/>
  </p:clrMapOvr>
</p:sld>
</file>

<file path=ppt/theme/theme1.xml><?xml version="1.0" encoding="utf-8"?>
<a:theme xmlns:a="http://schemas.openxmlformats.org/drawingml/2006/main" name="Title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Slides">
  <a:themeElements>
    <a:clrScheme name="FTF_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799B5"/>
      </a:accent5>
      <a:accent6>
        <a:srgbClr val="D37D28"/>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Feed the Future-only branded blank">
  <a:themeElements>
    <a:clrScheme name="FTF_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799B5"/>
      </a:accent5>
      <a:accent6>
        <a:srgbClr val="D37D28"/>
      </a:accent6>
      <a:hlink>
        <a:srgbClr val="0000FF"/>
      </a:hlink>
      <a:folHlink>
        <a:srgbClr val="800080"/>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Closing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FTF">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TF" id="{8BAAAE8E-9AF6-4C72-8754-4865EDAC171A}" vid="{593947F9-6C65-4440-83B8-2DECBDABE1EC}"/>
    </a:ext>
  </a:extLst>
</a:theme>
</file>

<file path=ppt/theme/theme6.xml><?xml version="1.0" encoding="utf-8"?>
<a:theme xmlns:a="http://schemas.openxmlformats.org/drawingml/2006/main" name="1_Content Slides">
  <a:themeElements>
    <a:clrScheme name="FTF_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799B5"/>
      </a:accent5>
      <a:accent6>
        <a:srgbClr val="D37D28"/>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1_Feed the Future-only branded blank">
  <a:themeElements>
    <a:clrScheme name="FTF_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799B5"/>
      </a:accent5>
      <a:accent6>
        <a:srgbClr val="D37D28"/>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1_Closing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1_FTF">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TF" id="{8BAAAE8E-9AF6-4C72-8754-4865EDAC171A}" vid="{593947F9-6C65-4440-83B8-2DECBDABE1E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1A3E5F9AA6593439116F79CA10376F1" ma:contentTypeVersion="22" ma:contentTypeDescription="Create a new document." ma:contentTypeScope="" ma:versionID="45fa2a71bb5685042c59d1fbaafccb6b">
  <xsd:schema xmlns:xsd="http://www.w3.org/2001/XMLSchema" xmlns:xs="http://www.w3.org/2001/XMLSchema" xmlns:p="http://schemas.microsoft.com/office/2006/metadata/properties" xmlns:ns2="0d58e8a2-dff7-4492-a987-8cd66a35f019" xmlns:ns3="a7a5a0b0-47c5-4056-9505-4cb74804ae11" xmlns:ns4="fa6a9aea-fb0f-4ddd-aff8-712634b7d5fe" targetNamespace="http://schemas.microsoft.com/office/2006/metadata/properties" ma:root="true" ma:fieldsID="3afdd82834536de8985540a519edf7e7" ns2:_="" ns3:_="" ns4:_="">
    <xsd:import namespace="0d58e8a2-dff7-4492-a987-8cd66a35f019"/>
    <xsd:import namespace="a7a5a0b0-47c5-4056-9505-4cb74804ae11"/>
    <xsd:import namespace="fa6a9aea-fb0f-4ddd-aff8-712634b7d5f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4:TaxCatchAll"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2:DLVStatus"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58e8a2-dff7-4492-a987-8cd66a35f0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6856f2ee-118d-42e8-91de-064c9a66b685" ma:termSetId="09814cd3-568e-fe90-9814-8d621ff8fb84" ma:anchorId="fba54fb3-c3e1-fe81-a776-ca4b69148c4d" ma:open="true" ma:isKeyword="false">
      <xsd:complexType>
        <xsd:sequence>
          <xsd:element ref="pc:Terms" minOccurs="0" maxOccurs="1"/>
        </xsd:sequence>
      </xsd:complexType>
    </xsd:element>
    <xsd:element name="DLVStatus" ma:index="21" nillable="true" ma:displayName="DLV Status" ma:format="Dropdown" ma:internalName="DLVStatus">
      <xsd:simpleType>
        <xsd:restriction base="dms:Choice">
          <xsd:enumeration value="Old Draft"/>
          <xsd:enumeration value="Working Draft"/>
          <xsd:enumeration value="Submitted"/>
          <xsd:enumeration value="USAID Comments"/>
          <xsd:enumeration value="USAID Approved"/>
        </xsd:restriction>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7a5a0b0-47c5-4056-9505-4cb74804ae1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6a9aea-fb0f-4ddd-aff8-712634b7d5f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47cdfd5d-0bb3-4f95-b84e-d82436353bd1}" ma:internalName="TaxCatchAll" ma:showField="CatchAllData" ma:web="a7a5a0b0-47c5-4056-9505-4cb74804ae1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fa6a9aea-fb0f-4ddd-aff8-712634b7d5fe" xsi:nil="true"/>
    <lcf76f155ced4ddcb4097134ff3c332f xmlns="0d58e8a2-dff7-4492-a987-8cd66a35f019">
      <Terms xmlns="http://schemas.microsoft.com/office/infopath/2007/PartnerControls"/>
    </lcf76f155ced4ddcb4097134ff3c332f>
    <DLVStatus xmlns="0d58e8a2-dff7-4492-a987-8cd66a35f019" xsi:nil="true"/>
  </documentManagement>
</p:properties>
</file>

<file path=customXml/itemProps1.xml><?xml version="1.0" encoding="utf-8"?>
<ds:datastoreItem xmlns:ds="http://schemas.openxmlformats.org/officeDocument/2006/customXml" ds:itemID="{FC7628E9-8C42-450D-991A-1A4277718D45}"/>
</file>

<file path=customXml/itemProps2.xml><?xml version="1.0" encoding="utf-8"?>
<ds:datastoreItem xmlns:ds="http://schemas.openxmlformats.org/officeDocument/2006/customXml" ds:itemID="{DD284276-00EC-4157-B3E9-EEB1F9D1E4B1}"/>
</file>

<file path=customXml/itemProps3.xml><?xml version="1.0" encoding="utf-8"?>
<ds:datastoreItem xmlns:ds="http://schemas.openxmlformats.org/officeDocument/2006/customXml" ds:itemID="{49DA41C9-7733-45E8-901D-76D7E03DCA64}"/>
</file>

<file path=docProps/app.xml><?xml version="1.0" encoding="utf-8"?>
<Properties xmlns="http://schemas.openxmlformats.org/officeDocument/2006/extended-properties" xmlns:vt="http://schemas.openxmlformats.org/officeDocument/2006/docPropsVTypes">
  <Template>Feed_the_Future_Assistance_Presentation_Template</Template>
  <TotalTime>19209</TotalTime>
  <Words>6280</Words>
  <Application>Microsoft Office PowerPoint</Application>
  <PresentationFormat>On-screen Show (4:3)</PresentationFormat>
  <Paragraphs>715</Paragraphs>
  <Slides>82</Slides>
  <Notes>12</Notes>
  <HiddenSlides>0</HiddenSlides>
  <MMClips>0</MMClips>
  <ScaleCrop>false</ScaleCrop>
  <HeadingPairs>
    <vt:vector size="6" baseType="variant">
      <vt:variant>
        <vt:lpstr>Fonts Used</vt:lpstr>
      </vt:variant>
      <vt:variant>
        <vt:i4>5</vt:i4>
      </vt:variant>
      <vt:variant>
        <vt:lpstr>Theme</vt:lpstr>
      </vt:variant>
      <vt:variant>
        <vt:i4>9</vt:i4>
      </vt:variant>
      <vt:variant>
        <vt:lpstr>Slide Titles</vt:lpstr>
      </vt:variant>
      <vt:variant>
        <vt:i4>82</vt:i4>
      </vt:variant>
    </vt:vector>
  </HeadingPairs>
  <TitlesOfParts>
    <vt:vector size="96" baseType="lpstr">
      <vt:lpstr>Arial</vt:lpstr>
      <vt:lpstr>Arial Narrow</vt:lpstr>
      <vt:lpstr>Calibri</vt:lpstr>
      <vt:lpstr>Century Gothic</vt:lpstr>
      <vt:lpstr>Gill Sans MT</vt:lpstr>
      <vt:lpstr>Title Slide</vt:lpstr>
      <vt:lpstr>Content Slides</vt:lpstr>
      <vt:lpstr>Feed the Future-only branded blank</vt:lpstr>
      <vt:lpstr>Closing Slides</vt:lpstr>
      <vt:lpstr>FTF</vt:lpstr>
      <vt:lpstr>1_Content Slides</vt:lpstr>
      <vt:lpstr>1_Feed the Future-only branded blank</vt:lpstr>
      <vt:lpstr>1_Closing Slides</vt:lpstr>
      <vt:lpstr>1_FTF</vt:lpstr>
      <vt:lpstr>Feed the Future Zone of Influence Survey</vt:lpstr>
      <vt:lpstr>Contents</vt:lpstr>
      <vt:lpstr>Contents</vt:lpstr>
      <vt:lpstr>Introduction</vt:lpstr>
      <vt:lpstr>Introduction</vt:lpstr>
      <vt:lpstr>Introduction</vt:lpstr>
      <vt:lpstr>Introduction</vt:lpstr>
      <vt:lpstr>Introduction</vt:lpstr>
      <vt:lpstr>Introduction</vt:lpstr>
      <vt:lpstr>Introduction</vt:lpstr>
      <vt:lpstr>Contents</vt:lpstr>
      <vt:lpstr>Roles and Responsibilities</vt:lpstr>
      <vt:lpstr>Roles and Responsibilities</vt:lpstr>
      <vt:lpstr>Roles and Responsibilities</vt:lpstr>
      <vt:lpstr>Roles and Responsibilities</vt:lpstr>
      <vt:lpstr>Roles and Responsibilities</vt:lpstr>
      <vt:lpstr>Contents</vt:lpstr>
      <vt:lpstr>Preparing for Fieldwork</vt:lpstr>
      <vt:lpstr>Preparing for fieldwork</vt:lpstr>
      <vt:lpstr>Preparing for fieldwork</vt:lpstr>
      <vt:lpstr>Preparing for fieldwork</vt:lpstr>
      <vt:lpstr>Preparing for fieldwork</vt:lpstr>
      <vt:lpstr>Preparing for fieldwork</vt:lpstr>
      <vt:lpstr>Preparing for fieldwork</vt:lpstr>
      <vt:lpstr>Contents</vt:lpstr>
      <vt:lpstr>Organizing &amp; supervising fieldwork</vt:lpstr>
      <vt:lpstr>Organizing &amp; supervising fieldwork</vt:lpstr>
      <vt:lpstr>Organizing &amp; supervising fieldwork</vt:lpstr>
      <vt:lpstr>Organizing &amp; supervising fieldwork</vt:lpstr>
      <vt:lpstr>Organizing &amp; supervising fieldwork</vt:lpstr>
      <vt:lpstr>Organizing &amp; supervising fieldwork</vt:lpstr>
      <vt:lpstr>Organizing &amp; supervising fieldwork</vt:lpstr>
      <vt:lpstr>Organizing &amp; supervising fieldwork</vt:lpstr>
      <vt:lpstr>Organizing &amp; supervising fieldwork</vt:lpstr>
      <vt:lpstr>Organizing &amp; supervising fieldwork</vt:lpstr>
      <vt:lpstr>Organizing &amp; supervising fieldwork</vt:lpstr>
      <vt:lpstr>Organizing &amp; supervising fieldwork</vt:lpstr>
      <vt:lpstr>Organizing &amp; supervising fieldwork</vt:lpstr>
      <vt:lpstr>Organizing &amp; supervising fieldwork</vt:lpstr>
      <vt:lpstr>Organizing &amp; supervising fieldwork</vt:lpstr>
      <vt:lpstr>Organizing &amp; supervising fieldwork</vt:lpstr>
      <vt:lpstr>Organizing &amp; supervising fieldwork</vt:lpstr>
      <vt:lpstr>Organizing &amp; supervising fieldwork</vt:lpstr>
      <vt:lpstr>Organizing &amp; supervising fieldwork</vt:lpstr>
      <vt:lpstr>Organizing &amp; supervising fieldwork</vt:lpstr>
      <vt:lpstr>Organizing &amp; supervising fieldwork</vt:lpstr>
      <vt:lpstr>Organizing &amp; supervising fieldwork</vt:lpstr>
      <vt:lpstr>Organizing &amp; supervising fieldwork</vt:lpstr>
      <vt:lpstr>Organizing &amp; supervising fieldwork</vt:lpstr>
      <vt:lpstr>Organizing &amp; supervising fieldwork</vt:lpstr>
      <vt:lpstr>Organizing &amp; supervising fieldwork</vt:lpstr>
      <vt:lpstr>Organizing &amp; supervising fieldwork</vt:lpstr>
      <vt:lpstr>Organizing &amp; supervising fieldwork</vt:lpstr>
      <vt:lpstr>Organizing &amp; supervising fieldwork</vt:lpstr>
      <vt:lpstr>Organizing &amp; supervising fieldwork</vt:lpstr>
      <vt:lpstr>Organizing &amp; supervising fieldwork</vt:lpstr>
      <vt:lpstr>Organizing &amp; supervising fieldwork</vt:lpstr>
      <vt:lpstr>Organizing &amp; supervising fieldwork</vt:lpstr>
      <vt:lpstr>Organizing &amp; supervising fieldwork</vt:lpstr>
      <vt:lpstr>Organizing &amp; supervising fieldwork</vt:lpstr>
      <vt:lpstr>Organizing &amp; supervising fieldwork</vt:lpstr>
      <vt:lpstr>Organizing &amp; supervising fieldwork</vt:lpstr>
      <vt:lpstr>Organizing &amp; supervising fieldwork</vt:lpstr>
      <vt:lpstr>Organizing &amp; supervising fieldwork</vt:lpstr>
      <vt:lpstr>Organizing &amp; supervising fieldwork</vt:lpstr>
      <vt:lpstr>Organizing &amp; supervising fieldwork</vt:lpstr>
      <vt:lpstr>Organizing &amp; supervising fieldwork</vt:lpstr>
      <vt:lpstr>Contents</vt:lpstr>
      <vt:lpstr>Assuring data quality &amp; managing data</vt:lpstr>
      <vt:lpstr>Assuring data quality &amp; managing data</vt:lpstr>
      <vt:lpstr>Assuring data quality &amp; managing data</vt:lpstr>
      <vt:lpstr>Assuring data quality &amp; managing data</vt:lpstr>
      <vt:lpstr>Assuring data quality &amp; managing data</vt:lpstr>
      <vt:lpstr>Assuring data quality &amp; managing data</vt:lpstr>
      <vt:lpstr>Assuring data quality &amp; managing data</vt:lpstr>
      <vt:lpstr>Assuring data quality &amp; managing data</vt:lpstr>
      <vt:lpstr>Contents</vt:lpstr>
      <vt:lpstr>Interacting with Central office and QCS Teams</vt:lpstr>
      <vt:lpstr>Interacting with Central office and QCS Teams</vt:lpstr>
      <vt:lpstr>Interacting with Central office and QCS Teams</vt:lpstr>
      <vt:lpstr>PowerPoint Presentation</vt:lpstr>
      <vt:lpstr>PowerPoint Presentation</vt:lpstr>
    </vt:vector>
  </TitlesOfParts>
  <Company>USAID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Feed the Future</dc:title>
  <dc:creator>USAID/BFS</dc:creator>
  <cp:lastModifiedBy>Kiersten Johnson</cp:lastModifiedBy>
  <cp:revision>1261</cp:revision>
  <cp:lastPrinted>2014-02-11T19:55:44Z</cp:lastPrinted>
  <dcterms:created xsi:type="dcterms:W3CDTF">2012-02-02T18:47:29Z</dcterms:created>
  <dcterms:modified xsi:type="dcterms:W3CDTF">2018-12-01T13:44:06Z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0x01010011A3E5F9AA6593439116F79CA10376F1</vt:lpwstr>
  </property>
</Properties>
</file>