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Masters/slideMaster3.xml" ContentType="application/vnd.openxmlformats-officedocument.presentationml.slideMaster+xml"/>
  <Override PartName="/ppt/notesSlides/notesSlide1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0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5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10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revisionInfo.xml" ContentType="application/vnd.ms-powerpoint.revisioninfo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  <p:sldMasterId id="2147485357" r:id="rId5"/>
    <p:sldMasterId id="2147485366" r:id="rId6"/>
    <p:sldMasterId id="2147485369" r:id="rId7"/>
    <p:sldMasterId id="2147485371" r:id="rId8"/>
    <p:sldMasterId id="2147485373" r:id="rId9"/>
    <p:sldMasterId id="2147485382" r:id="rId10"/>
    <p:sldMasterId id="2147485385" r:id="rId11"/>
    <p:sldMasterId id="2147485387" r:id="rId12"/>
    <p:sldMasterId id="2147485389" r:id="rId13"/>
    <p:sldMasterId id="2147485400" r:id="rId14"/>
    <p:sldMasterId id="2147485403" r:id="rId15"/>
    <p:sldMasterId id="2147485405" r:id="rId16"/>
  </p:sldMasterIdLst>
  <p:notesMasterIdLst>
    <p:notesMasterId r:id="rId39"/>
  </p:notesMasterIdLst>
  <p:handoutMasterIdLst>
    <p:handoutMasterId r:id="rId40"/>
  </p:handoutMasterIdLst>
  <p:sldIdLst>
    <p:sldId id="362" r:id="rId17"/>
    <p:sldId id="272" r:id="rId18"/>
    <p:sldId id="291" r:id="rId19"/>
    <p:sldId id="276" r:id="rId20"/>
    <p:sldId id="285" r:id="rId21"/>
    <p:sldId id="288" r:id="rId22"/>
    <p:sldId id="360" r:id="rId23"/>
    <p:sldId id="364" r:id="rId24"/>
    <p:sldId id="375" r:id="rId25"/>
    <p:sldId id="363" r:id="rId26"/>
    <p:sldId id="365" r:id="rId27"/>
    <p:sldId id="373" r:id="rId28"/>
    <p:sldId id="374" r:id="rId29"/>
    <p:sldId id="366" r:id="rId30"/>
    <p:sldId id="372" r:id="rId31"/>
    <p:sldId id="367" r:id="rId32"/>
    <p:sldId id="368" r:id="rId33"/>
    <p:sldId id="369" r:id="rId34"/>
    <p:sldId id="370" r:id="rId35"/>
    <p:sldId id="371" r:id="rId36"/>
    <p:sldId id="376" r:id="rId37"/>
    <p:sldId id="377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-Turner, Cindy" initials="Y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E6904"/>
    <a:srgbClr val="E10040"/>
    <a:srgbClr val="1E4ABD"/>
    <a:srgbClr val="DDDDDD"/>
    <a:srgbClr val="CCCCCC"/>
    <a:srgbClr val="003366"/>
    <a:srgbClr val="002A6C"/>
    <a:srgbClr val="C21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2914" autoAdjust="0"/>
  </p:normalViewPr>
  <p:slideViewPr>
    <p:cSldViewPr>
      <p:cViewPr>
        <p:scale>
          <a:sx n="100" d="100"/>
          <a:sy n="100" d="100"/>
        </p:scale>
        <p:origin x="-194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xmlns="" id="{E572CF2D-5D6A-4B6B-A6B3-FE872D963B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>
            <a:lvl1pPr defTabSz="911597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xmlns="" id="{D49D6006-DABE-4F36-BCC5-89CF0E0029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8113" y="0"/>
            <a:ext cx="30368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>
            <a:lvl1pPr algn="r" defTabSz="911597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xmlns="" id="{99B42A61-0B8B-41BD-8838-627C24156BE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68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b" anchorCtr="0" compatLnSpc="1">
            <a:prstTxWarp prst="textNoShape">
              <a:avLst/>
            </a:prstTxWarp>
          </a:bodyPr>
          <a:lstStyle>
            <a:lvl1pPr defTabSz="911597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xmlns="" id="{A29C1DA6-1280-4588-AC57-CBE79CC62F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8815388"/>
            <a:ext cx="30368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b" anchorCtr="0" compatLnSpc="1">
            <a:prstTxWarp prst="textNoShape">
              <a:avLst/>
            </a:prstTxWarp>
          </a:bodyPr>
          <a:lstStyle>
            <a:lvl1pPr algn="r" defTabSz="911597">
              <a:defRPr sz="1200"/>
            </a:lvl1pPr>
          </a:lstStyle>
          <a:p>
            <a:pPr>
              <a:defRPr/>
            </a:pPr>
            <a:fld id="{A2347509-544E-4E81-85FA-008D639F97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0586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xmlns="" id="{06321269-32B7-440C-BE93-167FA7E57D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>
            <a:lvl1pPr defTabSz="911597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xmlns="" id="{18BA1C72-3743-49A7-A485-FFD74E0E8D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48113" y="0"/>
            <a:ext cx="30368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>
            <a:lvl1pPr algn="r" defTabSz="911597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C8AA6B41-FCB3-4C1D-A69D-A458A15E3C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4213"/>
            <a:ext cx="4662487" cy="3497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xmlns="" id="{708032FC-5315-4F49-8F3B-18CA7C159C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08488"/>
            <a:ext cx="51625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xmlns="" id="{C1DB0D56-9D9E-47D0-B06C-3E0BE10915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68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b" anchorCtr="0" compatLnSpc="1">
            <a:prstTxWarp prst="textNoShape">
              <a:avLst/>
            </a:prstTxWarp>
          </a:bodyPr>
          <a:lstStyle>
            <a:lvl1pPr defTabSz="911597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xmlns="" id="{F3C8D2DD-300E-483C-8DF3-352EECD54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8113" y="8815388"/>
            <a:ext cx="30368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3" tIns="45567" rIns="91133" bIns="45567" numCol="1" anchor="b" anchorCtr="0" compatLnSpc="1">
            <a:prstTxWarp prst="textNoShape">
              <a:avLst/>
            </a:prstTxWarp>
          </a:bodyPr>
          <a:lstStyle>
            <a:lvl1pPr algn="r" defTabSz="911597">
              <a:defRPr sz="1200"/>
            </a:lvl1pPr>
          </a:lstStyle>
          <a:p>
            <a:pPr>
              <a:defRPr/>
            </a:pPr>
            <a:fld id="{52ADB7BC-7149-437E-B143-A8227BD0F2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368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0C5F01C-6C1D-4E3B-B35E-4B006E552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912608-E743-4FDB-B500-482B1612CF87}" type="slidenum">
              <a:rPr lang="en-US" altLang="en-US" sz="1200" smtClean="0"/>
              <a:pPr/>
              <a:t>1</a:t>
            </a:fld>
            <a:endParaRPr lang="en-US" altLang="en-US" sz="1200" dirty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2F771273-5561-4858-83E0-896EB60BC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8472A880-128D-4CB7-B8B8-897BEA8EF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Importance of paper/content first, CAPI second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Testing programs, learning the flow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Preparation – setting up CAPI system to control for interviewers, sample cluster and household identification (done by [CONTRACTOR] Data Manager)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Central Office – led by In-Country Data Manager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3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1382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73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Requires hands-on training!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55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Requires hands-on training!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750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823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Requires hands-on training!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55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1074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6251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6446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19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3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0C5F01C-6C1D-4E3B-B35E-4B006E552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912608-E743-4FDB-B500-482B1612CF87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2F771273-5561-4858-83E0-896EB60BC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8472A880-128D-4CB7-B8B8-897BEA8EF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Importance of paper/content first, CAPI second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Testing programs, learning the flow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Preparation – setting up CAPI system to control for interviewers, sample cluster and household identification (done by [CONTRACTOR] Data Manager)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Central Office – led by In-Country Data Manager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51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20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12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21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7475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22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589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xmlns="" id="{C8F86559-465A-4E06-B7BD-7A04E53BE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xmlns="" id="{A7DF0E8F-EBAD-4059-A2EB-923880D9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Central Office (CAPI) is led by the in-country Data Manager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All red and black arrows indicate transfer of data and/or updates to systems. For arrows between supervisor and interviewers (and between interviewers), Bluetooth is used. For all other arrows, internet transfer is used.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For module sharing, updates, transferring data, all is WITHIN teams (teams don’t share outside of themselves) 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xmlns="" id="{7B19A2C6-5503-4B3A-84E2-995F5ECB2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BB6CC73-DBFB-40AB-9451-87C7902D8C81}" type="slidenum">
              <a:rPr lang="en-US" altLang="en-US" sz="1200" smtClean="0"/>
              <a:pPr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214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xmlns="" id="{5AEE0101-A298-4ABA-893F-D62AD02B0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xmlns="" id="{1B34B44B-E102-44FC-A960-2D5D1E4F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xmlns="" id="{5CADCF32-534F-4FD9-9E06-F7DCA79EB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1124C0-BDDE-4D64-96C3-01599AA0BB02}" type="slidenum">
              <a:rPr lang="en-US" altLang="en-US" sz="1200" smtClean="0"/>
              <a:pPr/>
              <a:t>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326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xmlns="" id="{F1F1875C-F6CB-4C27-8662-7B36A4676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xmlns="" id="{E97D4F98-C463-4F52-A7C5-B355973F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xmlns="" id="{07876477-FCEF-4444-BFA8-63BFA434A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0467700-7E23-418B-9901-1C2D63D4EF0B}" type="slidenum">
              <a:rPr lang="en-US" altLang="en-US" sz="1200" smtClean="0"/>
              <a:pPr/>
              <a:t>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894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836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xmlns="" id="{EE30FFFA-DE26-41CB-87A1-8CF172DC4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xmlns="" id="{5639FDC6-D5C7-4470-807E-697B41A8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Data processing and finalization at the central office is done at the cluster level 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xmlns="" id="{68E12E78-E621-4716-884F-AE12EA7D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4F00EC-FAC4-48A3-B51D-93A6551B624F}" type="slidenum">
              <a:rPr lang="en-US" altLang="en-US" sz="1200" smtClean="0"/>
              <a:pPr/>
              <a:t>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452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993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2833455B-AD04-4A05-88A7-06CA9A5C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51240B77-19EF-4FC2-A46B-79CF6C5D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FCAE3214-B807-4B7B-BBE7-E5886F23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2F2A29-DF88-4A76-A7F6-9AE66F375A33}" type="slidenum">
              <a:rPr lang="en-US" altLang="en-US" sz="1200" smtClean="0"/>
              <a:pPr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27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46E755-1251-45D5-8D46-2D37398384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D26B115-6B14-4BCC-AE6B-A027AD609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94029C6-4AAC-459D-BC17-3D4DC7F38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3C578-CAAC-43BB-96C3-570CA3E770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152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4FA875-AE23-4511-AD41-C7878CF10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017DA12-D3FF-45E2-AE3F-D66FDD8DE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E5FEC0F-EB74-4135-9870-E849A0FC6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8BB27-33FC-4186-B75B-4316B81350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172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B9C5778-D7A2-4268-A38C-DA9693102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4988BDD-DE1C-4CE0-85CC-C93520863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78E47A8-D000-4876-A379-64D5C357E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5C6D9-0848-4794-9DA4-9C020DAFB3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577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55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6607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6418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87869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2807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500899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141479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77AE0B03-5E01-4578-BAE4-8E8929F030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752600"/>
            <a:ext cx="89916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E043069C-9D91-4AA1-9F6E-40E12C4C7D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526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5E1078B1-2679-4C79-BA95-570F47E1BF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05000"/>
            <a:ext cx="152400" cy="4953000"/>
          </a:xfrm>
          <a:prstGeom prst="rect">
            <a:avLst/>
          </a:prstGeom>
          <a:solidFill>
            <a:srgbClr val="002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xmlns="" id="{A8110828-947C-4340-88CD-CB44D31F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455613" y="455613"/>
            <a:ext cx="3005137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CE988384-4710-4A4D-8A92-CD4C70580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60B6B948-DEE5-4629-A94A-CD6B244FE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49421249-2CDF-4DEB-8AC7-B3126C44B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74CF0-FD47-497C-AF10-27EBE9AB450D}" type="slidenum">
              <a:rPr lang="en-US" altLang="en-US"/>
              <a:pPr>
                <a:defRPr/>
              </a:pPr>
              <a:t>‹#›</a:t>
            </a:fld>
            <a:r>
              <a:rPr lang="en-US" alt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932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AD3FAA1-BCE4-4808-B3D4-69C8CF0DB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3C5AF4F-E246-461D-B820-56811F683C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87E48C8-8580-4071-B864-55953C056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BF2ED-48AD-45C2-824E-2006C630A6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2218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1089056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788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81975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46E755-1251-45D5-8D46-2D37398384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D26B115-6B14-4BCC-AE6B-A027AD609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94029C6-4AAC-459D-BC17-3D4DC7F38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3C578-CAAC-43BB-96C3-570CA3E770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8330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733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F847C20-F1E8-4F91-8884-C59B1D364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4CFADB0-1BED-4A7B-AB1E-5516A5780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B10DCDC-309B-4E1E-9B3C-0C91EA386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9E8EB-C6BA-4680-967D-6B4E444DB9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8492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379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9397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2246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136799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115A8EC-6B2C-4606-A53F-CBE8AF7A2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E6779A7-9EF6-4F53-9750-B1B9EA1DA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6E18364-9E86-4A71-932D-C2BDB579F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BE432-6195-4FE5-8DF0-7D42041197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448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93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852568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070919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77AE0B03-5E01-4578-BAE4-8E8929F030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752600"/>
            <a:ext cx="89916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E043069C-9D91-4AA1-9F6E-40E12C4C7D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526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5E1078B1-2679-4C79-BA95-570F47E1BF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05000"/>
            <a:ext cx="152400" cy="4953000"/>
          </a:xfrm>
          <a:prstGeom prst="rect">
            <a:avLst/>
          </a:prstGeom>
          <a:solidFill>
            <a:srgbClr val="002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xmlns="" id="{A8110828-947C-4340-88CD-CB44D31F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455613" y="455613"/>
            <a:ext cx="3005137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CE988384-4710-4A4D-8A92-CD4C70580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60B6B948-DEE5-4629-A94A-CD6B244FE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49421249-2CDF-4DEB-8AC7-B3126C44B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74CF0-FD47-497C-AF10-27EBE9AB450D}" type="slidenum">
              <a:rPr lang="en-US" altLang="en-US"/>
              <a:pPr>
                <a:defRPr/>
              </a:pPr>
              <a:t>‹#›</a:t>
            </a:fld>
            <a:r>
              <a:rPr lang="en-US" alt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25292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264156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279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9747268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3720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7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5608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E1AA14-1C1D-4EBD-A2BE-7447F2BFFE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DEFA93A-842D-44BA-AC50-487F0840D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D9DC8BC-9B24-4677-A59D-DC726D24B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E4AAE-64FE-4275-9751-13EA954B23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10875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0680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337895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62830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8631483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653450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F847C20-F1E8-4F91-8884-C59B1D364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4CFADB0-1BED-4A7B-AB1E-5516A5780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B10DCDC-309B-4E1E-9B3C-0C91EA386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9E8EB-C6BA-4680-967D-6B4E444DB9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37844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7F38FD1-18EA-49D1-B31C-694CD5F935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A18AE3E1-D7E7-45AF-AD1A-AF73A0535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50472778-C1BB-4294-8584-D487CC0A0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397F3-16DE-4617-98B0-45E93C31F9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84317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7FD4110-5B2A-4C4F-AF30-D55609FDF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1B737FE7-84F6-4CA5-AA50-01CD2705C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7AFF5E9D-50F0-4E4E-9AC6-F28F09E1E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6CEDF-6DCC-493D-B968-F8C99A2334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18116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11665096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18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ABC6D67-9463-4B32-A951-4EEC8C189A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F1A65DE-31EC-471F-A4B6-0E14F5254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CD4EEAD2-E8EA-4E3B-9C29-D6AF0AB5CF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FEAD-222C-42CD-94DD-E6171604E7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97873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8139258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6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D2B5D27-AB0B-4A33-9687-558097CC6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8210C2C-8E03-4B36-9D58-3F3DD9235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406CFFA-3579-4554-902B-6F65DBD8F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A5ED4-8626-4CF3-9B7F-DD1EFE2B5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1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9E5C9B57-2308-4419-AE84-C12421BB8D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3CA87D4E-FA46-4831-A8AD-04DA2D35E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CCBFC0F2-6584-40A7-8F19-FD571769B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034B7-2C8E-4B6D-96E4-CACBD57F41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345087-CDA4-413C-9DE8-C10B6062A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D2BED15-1E45-45A6-9ACB-36B13C8D9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4334376-0777-430D-AF76-F3CAE9C67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C86D1-2262-4F70-9F8A-3D783135AC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57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40DE5C-02F3-4E1B-B8C4-E5E0C73CBB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E9705B5-B478-4157-8047-1B91C0997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54292F-A19A-4120-8F59-5D3D313A4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F503-862A-40DD-8104-85FB499BB9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919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emf"/><Relationship Id="rId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5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emf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.emf"/><Relationship Id="rId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B180A7CC-83A8-4956-9EED-A598BF617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AFB3EA39-CE8F-47DC-AFB2-8B2CE62AD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xmlns="" id="{8952E5E8-12D0-4474-BD14-0B49C56AB3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xmlns="" id="{825EE60D-C727-47AE-A5CE-86E8DBA3F1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xmlns="" id="{D1E66F00-C68E-4865-ABAE-0305B3511C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4A60FAE-FA4F-4918-8CB9-1D12F1F283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1" r:id="rId1"/>
    <p:sldLayoutId id="2147485332" r:id="rId2"/>
    <p:sldLayoutId id="2147485333" r:id="rId3"/>
    <p:sldLayoutId id="2147485334" r:id="rId4"/>
    <p:sldLayoutId id="2147485335" r:id="rId5"/>
    <p:sldLayoutId id="2147485336" r:id="rId6"/>
    <p:sldLayoutId id="2147485337" r:id="rId7"/>
    <p:sldLayoutId id="2147485338" r:id="rId8"/>
    <p:sldLayoutId id="2147485339" r:id="rId9"/>
    <p:sldLayoutId id="2147485340" r:id="rId10"/>
    <p:sldLayoutId id="21474853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17999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0" r:id="rId1"/>
    <p:sldLayoutId id="2147485391" r:id="rId2"/>
    <p:sldLayoutId id="2147485392" r:id="rId3"/>
    <p:sldLayoutId id="2147485393" r:id="rId4"/>
    <p:sldLayoutId id="2147485394" r:id="rId5"/>
    <p:sldLayoutId id="2147485395" r:id="rId6"/>
    <p:sldLayoutId id="2147485396" r:id="rId7"/>
    <p:sldLayoutId id="2147485397" r:id="rId8"/>
    <p:sldLayoutId id="2147485398" r:id="rId9"/>
    <p:sldLayoutId id="214748539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1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2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23977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871580D4-CB20-4A01-86F5-22E8117D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668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0E8AE49D-F15D-43C2-90F4-1B7E0E784F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219200"/>
            <a:ext cx="152400" cy="5638800"/>
          </a:xfrm>
          <a:prstGeom prst="rect">
            <a:avLst/>
          </a:prstGeom>
          <a:solidFill>
            <a:srgbClr val="002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endParaRPr lang="en-US" altLang="en-US" dirty="0">
              <a:solidFill>
                <a:srgbClr val="002A6C"/>
              </a:solidFill>
            </a:endParaRPr>
          </a:p>
        </p:txBody>
      </p:sp>
      <p:pic>
        <p:nvPicPr>
          <p:cNvPr id="9" name="Picture 20">
            <a:extLst>
              <a:ext uri="{FF2B5EF4-FFF2-40B4-BE49-F238E27FC236}">
                <a16:creationId xmlns:a16="http://schemas.microsoft.com/office/drawing/2014/main" xmlns="" id="{53083F66-E85B-4B90-B9A0-D286486D0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227013" y="228600"/>
            <a:ext cx="2422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4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8" r:id="rId1"/>
    <p:sldLayoutId id="2147485359" r:id="rId2"/>
    <p:sldLayoutId id="2147485360" r:id="rId3"/>
    <p:sldLayoutId id="2147485361" r:id="rId4"/>
    <p:sldLayoutId id="2147485362" r:id="rId5"/>
    <p:sldLayoutId id="2147485363" r:id="rId6"/>
    <p:sldLayoutId id="2147485364" r:id="rId7"/>
    <p:sldLayoutId id="21474853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7" r:id="rId1"/>
    <p:sldLayoutId id="214748536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8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0" r:id="rId1"/>
    <p:sldLayoutId id="214748540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56663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2" r:id="rId1"/>
    <p:sldLayoutId id="214748540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221B66F8-CE4A-4C5E-A0E4-9FEB714C95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668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2DB14814-51DB-449D-9ABC-21CFC7F3D5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219200"/>
            <a:ext cx="152400" cy="5638800"/>
          </a:xfrm>
          <a:prstGeom prst="rect">
            <a:avLst/>
          </a:prstGeom>
          <a:solidFill>
            <a:srgbClr val="002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endParaRPr lang="en-US" altLang="en-US" dirty="0">
              <a:solidFill>
                <a:srgbClr val="002A6C"/>
              </a:solidFill>
            </a:endParaRPr>
          </a:p>
        </p:txBody>
      </p:sp>
      <p:pic>
        <p:nvPicPr>
          <p:cNvPr id="9" name="Picture 20">
            <a:extLst>
              <a:ext uri="{FF2B5EF4-FFF2-40B4-BE49-F238E27FC236}">
                <a16:creationId xmlns:a16="http://schemas.microsoft.com/office/drawing/2014/main" xmlns="" id="{7BDFF25D-AEF4-406A-8D69-0965E5AEA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227013" y="228600"/>
            <a:ext cx="2422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4" r:id="rId1"/>
    <p:sldLayoutId id="2147485375" r:id="rId2"/>
    <p:sldLayoutId id="2147485376" r:id="rId3"/>
    <p:sldLayoutId id="2147485377" r:id="rId4"/>
    <p:sldLayoutId id="2147485378" r:id="rId5"/>
    <p:sldLayoutId id="2147485379" r:id="rId6"/>
    <p:sldLayoutId id="2147485380" r:id="rId7"/>
    <p:sldLayoutId id="2147485381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3" r:id="rId1"/>
    <p:sldLayoutId id="214748538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2591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72E50224-9FB7-48ED-BC77-FDB1A8E28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en-US" sz="4400" dirty="0"/>
              <a:t>In-Country Data Manager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dirty="0"/>
              <a:t>Central Office Data Processing Training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16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9906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Receive Questionnaires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xmlns="" id="{5F52AEA9-B49E-4E4D-9332-FF281D3B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04" y="2266770"/>
            <a:ext cx="3036887" cy="857250"/>
          </a:xfrm>
          <a:prstGeom prst="rect">
            <a:avLst/>
          </a:prstGeom>
          <a:noFill/>
          <a:ln w="28575">
            <a:solidFill>
              <a:srgbClr val="E10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Cluster is closed in the field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xmlns="" id="{EAD7D569-B496-4F48-8D8F-5B9284B2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83" y="3250880"/>
            <a:ext cx="3048000" cy="83896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Receive questionnaires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9D85640C-DDF5-42D3-BCB2-AFC2756F68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849455"/>
            <a:ext cx="7924800" cy="92332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As clusters are closed in the field, ICDM will be alerted to new clusters to download from Dropbox when opening the menu.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Option 1 downloads the data automatically from Dropbox.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EB41F8B-E500-43D4-86F5-C526ADEED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t="33211" r="69031" b="38322"/>
          <a:stretch/>
        </p:blipFill>
        <p:spPr>
          <a:xfrm>
            <a:off x="4648200" y="1676400"/>
            <a:ext cx="4386943" cy="3020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DEC6B4-D474-4490-B4AE-9AC9997AD30C}"/>
              </a:ext>
            </a:extLst>
          </p:cNvPr>
          <p:cNvSpPr/>
          <p:nvPr/>
        </p:nvSpPr>
        <p:spPr>
          <a:xfrm>
            <a:off x="4876800" y="2414830"/>
            <a:ext cx="3124200" cy="22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3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10668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Household Structure Check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9D85640C-DDF5-42D3-BCB2-AFC2756F68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599" y="5410200"/>
            <a:ext cx="8740675" cy="38992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If there are any issues, immediately contact field teams!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20EFA84-9BA6-4B3A-9650-390DC37F59E8}"/>
              </a:ext>
            </a:extLst>
          </p:cNvPr>
          <p:cNvGrpSpPr/>
          <p:nvPr/>
        </p:nvGrpSpPr>
        <p:grpSpPr>
          <a:xfrm>
            <a:off x="4582332" y="2133600"/>
            <a:ext cx="4386943" cy="3020518"/>
            <a:chOff x="4582332" y="1600200"/>
            <a:chExt cx="4386943" cy="302051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EB41F8B-E500-43D4-86F5-C526ADEED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08" t="33211" r="69031" b="38322"/>
            <a:stretch/>
          </p:blipFill>
          <p:spPr>
            <a:xfrm>
              <a:off x="4582332" y="1600200"/>
              <a:ext cx="4386943" cy="302051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7DEC6B4-D474-4490-B4AE-9AC9997AD30C}"/>
                </a:ext>
              </a:extLst>
            </p:cNvPr>
            <p:cNvSpPr/>
            <p:nvPr/>
          </p:nvSpPr>
          <p:spPr>
            <a:xfrm>
              <a:off x="4800600" y="2521090"/>
              <a:ext cx="3124200" cy="222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0149219C-D8ED-45F5-9C36-31F8765B7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57" y="1964777"/>
            <a:ext cx="3048000" cy="1122216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kern="0" dirty="0">
                <a:solidFill>
                  <a:schemeClr val="tx1"/>
                </a:solidFill>
              </a:rPr>
              <a:t>Check structure of data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94DA18BD-74B9-47B9-8B8B-8E894BA67BA2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3390669"/>
            <a:ext cx="4267200" cy="1943331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200" dirty="0"/>
              <a:t>Ensure that all applicable survey modules were completed in all households and that all were properly transferred.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200" dirty="0"/>
              <a:t>Option 2 runs a structure check report at the cluster level.</a:t>
            </a:r>
          </a:p>
        </p:txBody>
      </p:sp>
    </p:spTree>
    <p:extLst>
      <p:ext uri="{BB962C8B-B14F-4D97-AF65-F5344CB8AC3E}">
        <p14:creationId xmlns:p14="http://schemas.microsoft.com/office/powerpoint/2010/main" val="64070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10668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Household Structure Check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B6BD9DD8-22B2-4963-8AAD-FFC3951DA08B}"/>
              </a:ext>
            </a:extLst>
          </p:cNvPr>
          <p:cNvSpPr txBox="1">
            <a:spLocks noChangeArrowheads="1"/>
          </p:cNvSpPr>
          <p:nvPr/>
        </p:nvSpPr>
        <p:spPr>
          <a:xfrm>
            <a:off x="428144" y="4267200"/>
            <a:ext cx="8305800" cy="1524000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sz="3600" dirty="0"/>
              <a:t>While rare, all outstanding issues MUST be resolved. </a:t>
            </a:r>
          </a:p>
          <a:p>
            <a:pPr marL="0" indent="0" algn="ctr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sz="3600" dirty="0"/>
              <a:t>(See guidance in the ICDM manual.)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51510EE-E8C3-4874-8948-AF6CC2E1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9" y="1828800"/>
            <a:ext cx="8668711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925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9906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Household Structure Check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B6BD9DD8-22B2-4963-8AAD-FFC3951DA08B}"/>
              </a:ext>
            </a:extLst>
          </p:cNvPr>
          <p:cNvSpPr txBox="1">
            <a:spLocks noChangeArrowheads="1"/>
          </p:cNvSpPr>
          <p:nvPr/>
        </p:nvSpPr>
        <p:spPr>
          <a:xfrm>
            <a:off x="4523563" y="2971800"/>
            <a:ext cx="4391837" cy="2097140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sz="3600" dirty="0"/>
              <a:t>If clean, a list of households and modules will appear.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3C5B10-32FC-4FD4-856E-BFC9FD2D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4040185" cy="4261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05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9906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Secondary Editing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9D85640C-DDF5-42D3-BCB2-AFC2756F68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8454" y="3048000"/>
            <a:ext cx="4077346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Secondary editing is the most time-consuming activity for ICDM.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Option 3 produces a listing of </a:t>
            </a:r>
            <a:r>
              <a:rPr lang="en-US" altLang="en-US" sz="2400" i="1" dirty="0"/>
              <a:t>potential</a:t>
            </a:r>
            <a:r>
              <a:rPr lang="en-US" altLang="en-US" sz="2400" dirty="0"/>
              <a:t> inconsistencies or errors in household data that could not easily be checked or resolved in the field.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EB41F8B-E500-43D4-86F5-C526ADEED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t="33211" r="69031" b="38322"/>
          <a:stretch/>
        </p:blipFill>
        <p:spPr>
          <a:xfrm>
            <a:off x="4515814" y="2185107"/>
            <a:ext cx="4386943" cy="3020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DEC6B4-D474-4490-B4AE-9AC9997AD30C}"/>
              </a:ext>
            </a:extLst>
          </p:cNvPr>
          <p:cNvSpPr/>
          <p:nvPr/>
        </p:nvSpPr>
        <p:spPr>
          <a:xfrm>
            <a:off x="4724400" y="3276600"/>
            <a:ext cx="3124200" cy="22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3A7FD956-4CE3-4A54-B245-B0BF43271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2" y="1752600"/>
            <a:ext cx="3067050" cy="865015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Conduct secondary editing</a:t>
            </a:r>
          </a:p>
        </p:txBody>
      </p:sp>
    </p:spTree>
    <p:extLst>
      <p:ext uri="{BB962C8B-B14F-4D97-AF65-F5344CB8AC3E}">
        <p14:creationId xmlns:p14="http://schemas.microsoft.com/office/powerpoint/2010/main" val="399770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10668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Secondary Editing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46F984-F6A4-43E7-84C6-ABE951598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"/>
          <a:stretch/>
        </p:blipFill>
        <p:spPr>
          <a:xfrm>
            <a:off x="477214" y="1819563"/>
            <a:ext cx="4038600" cy="4047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B6BD9DD8-22B2-4963-8AAD-FFC3951DA08B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0" y="1828800"/>
            <a:ext cx="3886200" cy="2743200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800" dirty="0"/>
              <a:t>Use secondary editing manual to determine whether data should be edited or whether the message should be marked “ok.”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endParaRPr lang="en-US" altLang="en-US" sz="2800" dirty="0"/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800" dirty="0"/>
              <a:t>Must run listing at least once, and not all errors require an edit to the data!</a:t>
            </a:r>
          </a:p>
        </p:txBody>
      </p:sp>
    </p:spTree>
    <p:extLst>
      <p:ext uri="{BB962C8B-B14F-4D97-AF65-F5344CB8AC3E}">
        <p14:creationId xmlns:p14="http://schemas.microsoft.com/office/powerpoint/2010/main" val="124477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143000"/>
            <a:ext cx="7848600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View/Modify Questionnaires, Notes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9D85640C-DDF5-42D3-BCB2-AFC2756F68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1752" y="5020277"/>
            <a:ext cx="8305800" cy="92332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Option 8 displays all notes recorded by field teams during data collection</a:t>
            </a:r>
            <a:r>
              <a:rPr lang="en-US" altLang="en-US" sz="2800" dirty="0">
                <a:latin typeface="Century Gothic" panose="020B0502020202020204" pitchFamily="34" charset="0"/>
              </a:rPr>
              <a:t>—</a:t>
            </a:r>
            <a:r>
              <a:rPr lang="en-US" altLang="en-US" sz="2800" dirty="0"/>
              <a:t>must be reviewed.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5A1DCBE5-DE51-4420-A9B7-7FDB949FD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22" y="1905001"/>
            <a:ext cx="3036888" cy="121919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View/modify questionnaires, review field notes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3F8F7F1-C72D-4270-AD47-015C73204B36}"/>
              </a:ext>
            </a:extLst>
          </p:cNvPr>
          <p:cNvGrpSpPr/>
          <p:nvPr/>
        </p:nvGrpSpPr>
        <p:grpSpPr>
          <a:xfrm>
            <a:off x="4648200" y="1856282"/>
            <a:ext cx="4386943" cy="3020518"/>
            <a:chOff x="4648200" y="1676400"/>
            <a:chExt cx="4386943" cy="302051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EB41F8B-E500-43D4-86F5-C526ADEED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08" t="33211" r="69031" b="38322"/>
            <a:stretch/>
          </p:blipFill>
          <p:spPr>
            <a:xfrm>
              <a:off x="4648200" y="1676400"/>
              <a:ext cx="4386943" cy="302051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7DEC6B4-D474-4490-B4AE-9AC9997AD30C}"/>
                </a:ext>
              </a:extLst>
            </p:cNvPr>
            <p:cNvSpPr/>
            <p:nvPr/>
          </p:nvSpPr>
          <p:spPr>
            <a:xfrm>
              <a:off x="4876800" y="2978290"/>
              <a:ext cx="3124200" cy="222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2C575D0-C5E7-4449-82FD-0E1883B02998}"/>
                </a:ext>
              </a:extLst>
            </p:cNvPr>
            <p:cNvSpPr/>
            <p:nvPr/>
          </p:nvSpPr>
          <p:spPr>
            <a:xfrm>
              <a:off x="4844512" y="3714832"/>
              <a:ext cx="3124200" cy="222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7FF28A2-DF9C-4051-92BA-8106956487E0}"/>
              </a:ext>
            </a:extLst>
          </p:cNvPr>
          <p:cNvSpPr txBox="1">
            <a:spLocks noChangeArrowheads="1"/>
          </p:cNvSpPr>
          <p:nvPr/>
        </p:nvSpPr>
        <p:spPr>
          <a:xfrm>
            <a:off x="221752" y="3364225"/>
            <a:ext cx="4426448" cy="923323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800" dirty="0"/>
              <a:t>Option 4 enters the questionnaires for review and modification from secondary editing reports.</a:t>
            </a:r>
          </a:p>
        </p:txBody>
      </p:sp>
    </p:spTree>
    <p:extLst>
      <p:ext uri="{BB962C8B-B14F-4D97-AF65-F5344CB8AC3E}">
        <p14:creationId xmlns:p14="http://schemas.microsoft.com/office/powerpoint/2010/main" val="34841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9906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Close Cluster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9D85640C-DDF5-42D3-BCB2-AFC2756F68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19648" y="4849455"/>
            <a:ext cx="8382000" cy="92332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Option 7 closes the cluster, indicating that all data processing is complete.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2EAFD4E-DB5E-4630-9DCC-171C5C752BA8}"/>
              </a:ext>
            </a:extLst>
          </p:cNvPr>
          <p:cNvGrpSpPr/>
          <p:nvPr/>
        </p:nvGrpSpPr>
        <p:grpSpPr>
          <a:xfrm>
            <a:off x="4648200" y="1752600"/>
            <a:ext cx="4386943" cy="3020518"/>
            <a:chOff x="4648200" y="1676400"/>
            <a:chExt cx="4386943" cy="302051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EB41F8B-E500-43D4-86F5-C526ADEED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08" t="33211" r="69031" b="38322"/>
            <a:stretch/>
          </p:blipFill>
          <p:spPr>
            <a:xfrm>
              <a:off x="4648200" y="1676400"/>
              <a:ext cx="4386943" cy="302051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7DEC6B4-D474-4490-B4AE-9AC9997AD30C}"/>
                </a:ext>
              </a:extLst>
            </p:cNvPr>
            <p:cNvSpPr/>
            <p:nvPr/>
          </p:nvSpPr>
          <p:spPr>
            <a:xfrm>
              <a:off x="4876800" y="3511690"/>
              <a:ext cx="3124200" cy="222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B41873B6-21CC-42BD-8F22-9362A9E26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83081"/>
            <a:ext cx="3055937" cy="637667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kern="0" dirty="0">
                <a:solidFill>
                  <a:schemeClr val="tx1"/>
                </a:solidFill>
              </a:rPr>
              <a:t>Close cluster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81602373-EFB6-4DC1-B946-39DF4C6188DD}"/>
              </a:ext>
            </a:extLst>
          </p:cNvPr>
          <p:cNvSpPr txBox="1">
            <a:spLocks noChangeArrowheads="1"/>
          </p:cNvSpPr>
          <p:nvPr/>
        </p:nvSpPr>
        <p:spPr>
          <a:xfrm>
            <a:off x="319648" y="2593533"/>
            <a:ext cx="4179376" cy="923323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800" dirty="0"/>
              <a:t>After all secondary editing messages have been reviewed and edits made only where necessary, the cluster must be closed. </a:t>
            </a:r>
          </a:p>
        </p:txBody>
      </p:sp>
    </p:spTree>
    <p:extLst>
      <p:ext uri="{BB962C8B-B14F-4D97-AF65-F5344CB8AC3E}">
        <p14:creationId xmlns:p14="http://schemas.microsoft.com/office/powerpoint/2010/main" val="380078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9906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Field Check Tables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9D85640C-DDF5-42D3-BCB2-AFC2756F68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5335" y="4849455"/>
            <a:ext cx="8610600" cy="92332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Must be run and reviewed at least once a week and sent to survey management and the [CONTRACTOR] Data Manager.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A90A84A-1C90-445E-AD82-36DB1BEEEE48}"/>
              </a:ext>
            </a:extLst>
          </p:cNvPr>
          <p:cNvGrpSpPr/>
          <p:nvPr/>
        </p:nvGrpSpPr>
        <p:grpSpPr>
          <a:xfrm>
            <a:off x="4648200" y="1676400"/>
            <a:ext cx="4386943" cy="3020518"/>
            <a:chOff x="4648200" y="1676400"/>
            <a:chExt cx="4386943" cy="302051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EB41F8B-E500-43D4-86F5-C526ADEED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08" t="33211" r="69031" b="38322"/>
            <a:stretch/>
          </p:blipFill>
          <p:spPr>
            <a:xfrm>
              <a:off x="4648200" y="1676400"/>
              <a:ext cx="4386943" cy="302051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7DEC6B4-D474-4490-B4AE-9AC9997AD30C}"/>
                </a:ext>
              </a:extLst>
            </p:cNvPr>
            <p:cNvSpPr/>
            <p:nvPr/>
          </p:nvSpPr>
          <p:spPr>
            <a:xfrm>
              <a:off x="4876800" y="3130690"/>
              <a:ext cx="3124200" cy="222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100203E9-5E01-426C-A898-8876AA123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08688"/>
            <a:ext cx="3429000" cy="1034512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kern="0" dirty="0">
                <a:solidFill>
                  <a:schemeClr val="tx1"/>
                </a:solidFill>
              </a:rPr>
              <a:t>Produce field check tables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32B12107-E46D-4DA0-9371-7F40E6B3646B}"/>
              </a:ext>
            </a:extLst>
          </p:cNvPr>
          <p:cNvSpPr txBox="1">
            <a:spLocks noChangeArrowheads="1"/>
          </p:cNvSpPr>
          <p:nvPr/>
        </p:nvSpPr>
        <p:spPr>
          <a:xfrm>
            <a:off x="105335" y="2878872"/>
            <a:ext cx="4343400" cy="1758710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800" dirty="0"/>
              <a:t>Option 5 produces a set of field check tables for all clusters that have passed the household structure check.</a:t>
            </a:r>
          </a:p>
        </p:txBody>
      </p:sp>
    </p:spTree>
    <p:extLst>
      <p:ext uri="{BB962C8B-B14F-4D97-AF65-F5344CB8AC3E}">
        <p14:creationId xmlns:p14="http://schemas.microsoft.com/office/powerpoint/2010/main" val="190906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9906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Cluster Status Report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9D85640C-DDF5-42D3-BCB2-AFC2756F68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8614" y="4849455"/>
            <a:ext cx="7924800" cy="92332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Must be run and sent to the [CONTRACTOR] Data Manager at least once a week.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EB41F8B-E500-43D4-86F5-C526ADEED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t="33211" r="69031" b="38322"/>
          <a:stretch/>
        </p:blipFill>
        <p:spPr>
          <a:xfrm>
            <a:off x="4648200" y="1676400"/>
            <a:ext cx="4386943" cy="3020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DEC6B4-D474-4490-B4AE-9AC9997AD30C}"/>
              </a:ext>
            </a:extLst>
          </p:cNvPr>
          <p:cNvSpPr/>
          <p:nvPr/>
        </p:nvSpPr>
        <p:spPr>
          <a:xfrm>
            <a:off x="4876800" y="3359290"/>
            <a:ext cx="3124200" cy="22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3FDD72EB-D187-4E91-B3F5-B56F9041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4645"/>
            <a:ext cx="3657600" cy="93461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kern="0" dirty="0">
                <a:solidFill>
                  <a:schemeClr val="tx1"/>
                </a:solidFill>
              </a:rPr>
              <a:t>Produce cluster status report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64DD62AB-7F0B-4850-89B6-3A2D0E3676E7}"/>
              </a:ext>
            </a:extLst>
          </p:cNvPr>
          <p:cNvSpPr txBox="1">
            <a:spLocks noChangeArrowheads="1"/>
          </p:cNvSpPr>
          <p:nvPr/>
        </p:nvSpPr>
        <p:spPr>
          <a:xfrm>
            <a:off x="248614" y="2962877"/>
            <a:ext cx="4267200" cy="923323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800" dirty="0"/>
              <a:t>The report tracks the status of clusters through Central Office data processing and finalization.</a:t>
            </a:r>
          </a:p>
        </p:txBody>
      </p:sp>
    </p:spTree>
    <p:extLst>
      <p:ext uri="{BB962C8B-B14F-4D97-AF65-F5344CB8AC3E}">
        <p14:creationId xmlns:p14="http://schemas.microsoft.com/office/powerpoint/2010/main" val="369050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72E50224-9FB7-48ED-BC77-FDB1A8E28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991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Computer-assisted personal interview (CAPI)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A system to help interviewers, supervisors, quality control teams, and the Central Office collect, supervise, and monitor the fieldwork operation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Written in CSPro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Four systems in CAPI operations:</a:t>
            </a:r>
            <a:endParaRPr lang="en-US" altLang="en-US" sz="105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Preparation</a:t>
            </a:r>
            <a:r>
              <a:rPr lang="en-US" altLang="en-US" sz="2000" dirty="0">
                <a:latin typeface="Century Gothic" panose="020B0502020202020204" pitchFamily="34" charset="0"/>
              </a:rPr>
              <a:t>: </a:t>
            </a:r>
            <a:r>
              <a:rPr lang="en-US" altLang="en-US" sz="2000" dirty="0"/>
              <a:t>field teams, clusters, households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Interviewers: data collection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Supervisor</a:t>
            </a:r>
            <a:r>
              <a:rPr lang="en-US" altLang="en-US" sz="2000" dirty="0">
                <a:latin typeface="Century Gothic" panose="020B0502020202020204" pitchFamily="34" charset="0"/>
              </a:rPr>
              <a:t>: </a:t>
            </a:r>
            <a:r>
              <a:rPr lang="en-US" altLang="en-US" sz="2000" dirty="0"/>
              <a:t>track fieldwork progress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Central Office/Quality Control &amp; Support Teams</a:t>
            </a:r>
            <a:r>
              <a:rPr lang="en-US" altLang="en-US" sz="2000" dirty="0">
                <a:latin typeface="Century Gothic" panose="020B0502020202020204" pitchFamily="34" charset="0"/>
              </a:rPr>
              <a:t>: </a:t>
            </a:r>
            <a:r>
              <a:rPr lang="en-US" altLang="en-US" sz="2000" dirty="0"/>
              <a:t>monitor fieldwork quality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A0CD761-043C-4C33-9E7F-A78D6A29D16F}"/>
              </a:ext>
            </a:extLst>
          </p:cNvPr>
          <p:cNvSpPr/>
          <p:nvPr/>
        </p:nvSpPr>
        <p:spPr>
          <a:xfrm>
            <a:off x="2798110" y="1044714"/>
            <a:ext cx="334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accent6"/>
                </a:solidFill>
                <a:latin typeface="+mj-lt"/>
              </a:rPr>
              <a:t> FTF CAPI System</a:t>
            </a:r>
            <a:endParaRPr lang="en-US" sz="3600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10668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Cluster Status 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D4FBA30-1DA2-4772-9B86-16D34E3F7D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4014" y="1777087"/>
            <a:ext cx="5943600" cy="4166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9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143000"/>
            <a:ext cx="4114800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08F2F2-FB44-489C-8935-F3A93F47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1143001"/>
            <a:ext cx="4695897" cy="495300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B7BFA02-6AA1-42A0-B8E3-9F3173693A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133600"/>
            <a:ext cx="4001146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Do not hesitate to reach out to the [CONTRACTOR] Data Manager with any questions.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See the ICDM manual for further detail.</a:t>
            </a:r>
          </a:p>
        </p:txBody>
      </p:sp>
    </p:spTree>
    <p:extLst>
      <p:ext uri="{BB962C8B-B14F-4D97-AF65-F5344CB8AC3E}">
        <p14:creationId xmlns:p14="http://schemas.microsoft.com/office/powerpoint/2010/main" val="2117294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38C3E1-3F6D-4D3E-8E33-6CDC4A9C19F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001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Disclaimer:</a:t>
            </a:r>
          </a:p>
          <a:p>
            <a:pPr marL="0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publication was prepared for review by the United States Agency for International Development. </a:t>
            </a:r>
            <a:r>
              <a:rPr lang="en-US" sz="1600" dirty="0" smtClean="0"/>
              <a:t>It </a:t>
            </a:r>
            <a:r>
              <a:rPr lang="en-US" sz="1600" dirty="0"/>
              <a:t>was prepared for the Bureau for Food Security, United States Agency for International Development, USAID Contract Number GS-23F-8144H/AID-OAA-M-12-00006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The authors’ views expressed in this publication do not necessarily reflect the views of the United States Agency for International Development or the United States government.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600" b="1" dirty="0"/>
              <a:t>Recommended Citation: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600" dirty="0" smtClean="0"/>
              <a:t>Dupuis, Genevieve. 2018. Feed </a:t>
            </a:r>
            <a:r>
              <a:rPr lang="en-US" sz="1600" dirty="0"/>
              <a:t>the Future </a:t>
            </a:r>
            <a:r>
              <a:rPr lang="en-US" sz="1600" dirty="0" smtClean="0"/>
              <a:t>Survey </a:t>
            </a:r>
            <a:r>
              <a:rPr lang="en-US" sz="1600" dirty="0"/>
              <a:t>Methods </a:t>
            </a:r>
            <a:r>
              <a:rPr lang="en-US" sz="1600" dirty="0" smtClean="0"/>
              <a:t>Guidance: </a:t>
            </a:r>
            <a:r>
              <a:rPr lang="en-US" sz="1600" dirty="0"/>
              <a:t>In-Country Data </a:t>
            </a:r>
            <a:r>
              <a:rPr lang="en-US" sz="1600" dirty="0" smtClean="0"/>
              <a:t>Manager - Central </a:t>
            </a:r>
            <a:r>
              <a:rPr lang="en-US" sz="1600" dirty="0"/>
              <a:t>Office Data Processing </a:t>
            </a:r>
            <a:r>
              <a:rPr lang="en-US" sz="1600" dirty="0" smtClean="0"/>
              <a:t>Training Slides. Washington</a:t>
            </a:r>
            <a:r>
              <a:rPr lang="en-US" sz="1600" dirty="0"/>
              <a:t>, DC: Bureau for Food Security, </a:t>
            </a:r>
            <a:r>
              <a:rPr lang="en-US" sz="1600" dirty="0" smtClean="0"/>
              <a:t>U.S. Agency for International Development.</a:t>
            </a:r>
            <a:endParaRPr lang="en-US" sz="1600" dirty="0"/>
          </a:p>
          <a:p>
            <a:pPr marL="0" indent="0" fontAlgn="auto">
              <a:spcAft>
                <a:spcPts val="0"/>
              </a:spcAft>
              <a:buNone/>
            </a:pPr>
            <a:endParaRPr lang="en-US" sz="16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600" b="1" dirty="0"/>
              <a:t>Contact </a:t>
            </a:r>
            <a:r>
              <a:rPr lang="en-US" sz="1600" b="1" dirty="0" smtClean="0"/>
              <a:t>Information:</a:t>
            </a:r>
            <a:endParaRPr lang="en-US" sz="1600" b="1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Feed </a:t>
            </a:r>
            <a:r>
              <a:rPr lang="en-US" sz="1600" dirty="0"/>
              <a:t>the Future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1300 Pennsylvania Ave, NW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Washington, DC 20004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www.feedthefuture.gov</a:t>
            </a:r>
            <a:endParaRPr lang="en-US" sz="16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FE722DC2-7C3E-4F56-A9E3-1813732A8BC8}"/>
              </a:ext>
            </a:extLst>
          </p:cNvPr>
          <p:cNvSpPr txBox="1">
            <a:spLocks/>
          </p:cNvSpPr>
          <p:nvPr/>
        </p:nvSpPr>
        <p:spPr>
          <a:xfrm>
            <a:off x="914400" y="3352799"/>
            <a:ext cx="7086600" cy="2669381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fontAlgn="auto">
              <a:spcAft>
                <a:spcPts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61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6">
            <a:extLst>
              <a:ext uri="{FF2B5EF4-FFF2-40B4-BE49-F238E27FC236}">
                <a16:creationId xmlns:a16="http://schemas.microsoft.com/office/drawing/2014/main" xmlns="" id="{2C5A8469-A2BB-4175-979D-4FDFE34D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60550"/>
            <a:ext cx="457200" cy="1416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7" name="Line 17">
            <a:extLst>
              <a:ext uri="{FF2B5EF4-FFF2-40B4-BE49-F238E27FC236}">
                <a16:creationId xmlns:a16="http://schemas.microsoft.com/office/drawing/2014/main" xmlns="" id="{EB87E2C4-FC42-40BE-B236-67635CC283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1930400"/>
            <a:ext cx="187325" cy="134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" name="Line 22">
            <a:extLst>
              <a:ext uri="{FF2B5EF4-FFF2-40B4-BE49-F238E27FC236}">
                <a16:creationId xmlns:a16="http://schemas.microsoft.com/office/drawing/2014/main" xmlns="" id="{C549ECB8-F91F-4B7E-BE14-9A851D7B5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434" y="1930400"/>
            <a:ext cx="320365" cy="127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9" name="Line 23">
            <a:extLst>
              <a:ext uri="{FF2B5EF4-FFF2-40B4-BE49-F238E27FC236}">
                <a16:creationId xmlns:a16="http://schemas.microsoft.com/office/drawing/2014/main" xmlns="" id="{1BA8BEFD-54A7-4D63-990D-89E575364E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1930400"/>
            <a:ext cx="457200" cy="127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70" name="Line 28">
            <a:extLst>
              <a:ext uri="{FF2B5EF4-FFF2-40B4-BE49-F238E27FC236}">
                <a16:creationId xmlns:a16="http://schemas.microsoft.com/office/drawing/2014/main" xmlns="" id="{2F4695BD-F721-4B34-9105-67FE3526A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3340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71" name="Line 29">
            <a:extLst>
              <a:ext uri="{FF2B5EF4-FFF2-40B4-BE49-F238E27FC236}">
                <a16:creationId xmlns:a16="http://schemas.microsoft.com/office/drawing/2014/main" xmlns="" id="{D0B6D460-3645-4056-8666-7E548FAB65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376863"/>
            <a:ext cx="438150" cy="479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72" name="Line 30">
            <a:extLst>
              <a:ext uri="{FF2B5EF4-FFF2-40B4-BE49-F238E27FC236}">
                <a16:creationId xmlns:a16="http://schemas.microsoft.com/office/drawing/2014/main" xmlns="" id="{4A9339B1-02E3-424E-97FE-277004D152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5510213"/>
            <a:ext cx="571500" cy="495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73" name="Line 32">
            <a:extLst>
              <a:ext uri="{FF2B5EF4-FFF2-40B4-BE49-F238E27FC236}">
                <a16:creationId xmlns:a16="http://schemas.microsoft.com/office/drawing/2014/main" xmlns="" id="{774C5293-F8BE-4A64-8B58-490817EEA3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824488"/>
            <a:ext cx="457200" cy="1452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74" name="Line 34">
            <a:extLst>
              <a:ext uri="{FF2B5EF4-FFF2-40B4-BE49-F238E27FC236}">
                <a16:creationId xmlns:a16="http://schemas.microsoft.com/office/drawing/2014/main" xmlns="" id="{422E9D98-72D3-4298-802A-89723F9C9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2450" y="5500688"/>
            <a:ext cx="490538" cy="519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75" name="Line 35">
            <a:extLst>
              <a:ext uri="{FF2B5EF4-FFF2-40B4-BE49-F238E27FC236}">
                <a16:creationId xmlns:a16="http://schemas.microsoft.com/office/drawing/2014/main" xmlns="" id="{8EC71FC2-5DB0-433A-86F5-3BED4C5A6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0700" y="4343400"/>
            <a:ext cx="419100" cy="419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76" name="Text Box 36">
            <a:extLst>
              <a:ext uri="{FF2B5EF4-FFF2-40B4-BE49-F238E27FC236}">
                <a16:creationId xmlns:a16="http://schemas.microsoft.com/office/drawing/2014/main" xmlns="" id="{7CF5E58C-699F-4DDC-AA54-9D231797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947" y="1557269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Interviewer System</a:t>
            </a:r>
          </a:p>
        </p:txBody>
      </p:sp>
      <p:sp>
        <p:nvSpPr>
          <p:cNvPr id="11277" name="Text Box 37">
            <a:extLst>
              <a:ext uri="{FF2B5EF4-FFF2-40B4-BE49-F238E27FC236}">
                <a16:creationId xmlns:a16="http://schemas.microsoft.com/office/drawing/2014/main" xmlns="" id="{B48C92AD-C2D8-4AE8-9E97-C947127D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557" y="3519488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Supervisor System</a:t>
            </a:r>
          </a:p>
        </p:txBody>
      </p:sp>
      <p:sp>
        <p:nvSpPr>
          <p:cNvPr id="11280" name="Text Box 46">
            <a:extLst>
              <a:ext uri="{FF2B5EF4-FFF2-40B4-BE49-F238E27FC236}">
                <a16:creationId xmlns:a16="http://schemas.microsoft.com/office/drawing/2014/main" xmlns="" id="{5D7AEE50-FB58-4C67-BD08-4198A464B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/>
              <a:t>Supervisor</a:t>
            </a:r>
          </a:p>
        </p:txBody>
      </p:sp>
      <p:sp>
        <p:nvSpPr>
          <p:cNvPr id="11281" name="Text Box 47">
            <a:extLst>
              <a:ext uri="{FF2B5EF4-FFF2-40B4-BE49-F238E27FC236}">
                <a16:creationId xmlns:a16="http://schemas.microsoft.com/office/drawing/2014/main" xmlns="" id="{FD392431-0E6F-44FE-A3D6-80A076DE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14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/>
              <a:t>Supervisor</a:t>
            </a:r>
          </a:p>
        </p:txBody>
      </p:sp>
      <p:sp>
        <p:nvSpPr>
          <p:cNvPr id="11282" name="Line 52">
            <a:extLst>
              <a:ext uri="{FF2B5EF4-FFF2-40B4-BE49-F238E27FC236}">
                <a16:creationId xmlns:a16="http://schemas.microsoft.com/office/drawing/2014/main" xmlns="" id="{C33DE3BB-A52A-4950-A1D1-84C695B5F3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25" y="615632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83" name="Line 55">
            <a:extLst>
              <a:ext uri="{FF2B5EF4-FFF2-40B4-BE49-F238E27FC236}">
                <a16:creationId xmlns:a16="http://schemas.microsoft.com/office/drawing/2014/main" xmlns="" id="{AA0A1A09-5134-4D2E-BE44-72323157E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84" name="Text Box 56">
            <a:extLst>
              <a:ext uri="{FF2B5EF4-FFF2-40B4-BE49-F238E27FC236}">
                <a16:creationId xmlns:a16="http://schemas.microsoft.com/office/drawing/2014/main" xmlns="" id="{3C336687-94ED-405A-A3E7-99513D5EA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407025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Central Office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System</a:t>
            </a:r>
          </a:p>
        </p:txBody>
      </p:sp>
      <p:sp>
        <p:nvSpPr>
          <p:cNvPr id="11285" name="Line 57">
            <a:extLst>
              <a:ext uri="{FF2B5EF4-FFF2-40B4-BE49-F238E27FC236}">
                <a16:creationId xmlns:a16="http://schemas.microsoft.com/office/drawing/2014/main" xmlns="" id="{4AEB7D9F-D4DF-4F1C-97C7-5E2A0A730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43200"/>
            <a:ext cx="9296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86" name="Text Box 53">
            <a:extLst>
              <a:ext uri="{FF2B5EF4-FFF2-40B4-BE49-F238E27FC236}">
                <a16:creationId xmlns:a16="http://schemas.microsoft.com/office/drawing/2014/main" xmlns="" id="{8527705D-3362-4E21-856D-212B083F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30872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/>
              <a:t>Reports</a:t>
            </a:r>
          </a:p>
        </p:txBody>
      </p:sp>
      <p:pic>
        <p:nvPicPr>
          <p:cNvPr id="11287" name="Picture 68" descr="MCj02374280000[1]">
            <a:extLst>
              <a:ext uri="{FF2B5EF4-FFF2-40B4-BE49-F238E27FC236}">
                <a16:creationId xmlns:a16="http://schemas.microsoft.com/office/drawing/2014/main" xmlns="" id="{55DAEA91-E263-4790-9002-5E1DCEDE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85" y="5753100"/>
            <a:ext cx="603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8" name="Text Box 48">
            <a:extLst>
              <a:ext uri="{FF2B5EF4-FFF2-40B4-BE49-F238E27FC236}">
                <a16:creationId xmlns:a16="http://schemas.microsoft.com/office/drawing/2014/main" xmlns="" id="{9706E45F-A7BE-4D43-98F2-08DCC82A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550025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/>
              <a:t>Central Office (ICDM)</a:t>
            </a:r>
          </a:p>
        </p:txBody>
      </p:sp>
      <p:sp>
        <p:nvSpPr>
          <p:cNvPr id="11289" name="Line 84">
            <a:extLst>
              <a:ext uri="{FF2B5EF4-FFF2-40B4-BE49-F238E27FC236}">
                <a16:creationId xmlns:a16="http://schemas.microsoft.com/office/drawing/2014/main" xmlns="" id="{5CB30B78-E445-408E-9683-BA096C0B1E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4464050"/>
            <a:ext cx="381000" cy="342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90" name="Line 85">
            <a:extLst>
              <a:ext uri="{FF2B5EF4-FFF2-40B4-BE49-F238E27FC236}">
                <a16:creationId xmlns:a16="http://schemas.microsoft.com/office/drawing/2014/main" xmlns="" id="{E8A51CBA-0C70-40C2-B3C8-1CE120571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1860550"/>
            <a:ext cx="187325" cy="1339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91" name="Line 88">
            <a:extLst>
              <a:ext uri="{FF2B5EF4-FFF2-40B4-BE49-F238E27FC236}">
                <a16:creationId xmlns:a16="http://schemas.microsoft.com/office/drawing/2014/main" xmlns="" id="{EABA7F62-C906-44FD-8544-29D898797D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1930400"/>
            <a:ext cx="304800" cy="127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92" name="Line 89">
            <a:extLst>
              <a:ext uri="{FF2B5EF4-FFF2-40B4-BE49-F238E27FC236}">
                <a16:creationId xmlns:a16="http://schemas.microsoft.com/office/drawing/2014/main" xmlns="" id="{4C0B90C6-4356-44C5-8716-A27FEA8B3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930400"/>
            <a:ext cx="457200" cy="127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93" name="Text Box 91">
            <a:extLst>
              <a:ext uri="{FF2B5EF4-FFF2-40B4-BE49-F238E27FC236}">
                <a16:creationId xmlns:a16="http://schemas.microsoft.com/office/drawing/2014/main" xmlns="" id="{547376E8-AFB5-4193-B388-F2A81F34B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7" y="1784350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Updates, module sharing,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transfer data to supervisor</a:t>
            </a:r>
          </a:p>
        </p:txBody>
      </p:sp>
      <p:sp>
        <p:nvSpPr>
          <p:cNvPr id="11294" name="Line 28">
            <a:extLst>
              <a:ext uri="{FF2B5EF4-FFF2-40B4-BE49-F238E27FC236}">
                <a16:creationId xmlns:a16="http://schemas.microsoft.com/office/drawing/2014/main" xmlns="" id="{842437ED-4CA0-4889-A91B-89D19B2D5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5456" y="4364037"/>
            <a:ext cx="342900" cy="354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95" name="Line 29">
            <a:extLst>
              <a:ext uri="{FF2B5EF4-FFF2-40B4-BE49-F238E27FC236}">
                <a16:creationId xmlns:a16="http://schemas.microsoft.com/office/drawing/2014/main" xmlns="" id="{1D74A23B-D0CD-4DC5-A300-D11A953AA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19600"/>
            <a:ext cx="40005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296" name="Picture 2" descr="http://aux4.iconpedia.net/uploads/909512227.png">
            <a:extLst>
              <a:ext uri="{FF2B5EF4-FFF2-40B4-BE49-F238E27FC236}">
                <a16:creationId xmlns:a16="http://schemas.microsoft.com/office/drawing/2014/main" xmlns="" id="{7DCE1A97-B498-4128-BABB-9D423FFB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55800"/>
            <a:ext cx="4429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7" name="Picture 2" descr="http://aux4.iconpedia.net/uploads/909512227.png">
            <a:extLst>
              <a:ext uri="{FF2B5EF4-FFF2-40B4-BE49-F238E27FC236}">
                <a16:creationId xmlns:a16="http://schemas.microsoft.com/office/drawing/2014/main" xmlns="" id="{E1B64317-AA3E-4229-958F-AB77919D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930400"/>
            <a:ext cx="4429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8" name="Picture 1">
            <a:extLst>
              <a:ext uri="{FF2B5EF4-FFF2-40B4-BE49-F238E27FC236}">
                <a16:creationId xmlns:a16="http://schemas.microsoft.com/office/drawing/2014/main" xmlns="" id="{E32EE09B-C75D-4596-B835-D76F9611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04" y="3256412"/>
            <a:ext cx="914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9" name="Picture 61">
            <a:extLst>
              <a:ext uri="{FF2B5EF4-FFF2-40B4-BE49-F238E27FC236}">
                <a16:creationId xmlns:a16="http://schemas.microsoft.com/office/drawing/2014/main" xmlns="" id="{89F06F59-ED52-4AA4-BFAE-73EA45AB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98626"/>
            <a:ext cx="919693" cy="8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0" name="Picture 2">
            <a:extLst>
              <a:ext uri="{FF2B5EF4-FFF2-40B4-BE49-F238E27FC236}">
                <a16:creationId xmlns:a16="http://schemas.microsoft.com/office/drawing/2014/main" xmlns="" id="{B820AAEE-090A-4187-9025-3303B27B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55" y="4929602"/>
            <a:ext cx="616215" cy="53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2" name="Picture 3">
            <a:extLst>
              <a:ext uri="{FF2B5EF4-FFF2-40B4-BE49-F238E27FC236}">
                <a16:creationId xmlns:a16="http://schemas.microsoft.com/office/drawing/2014/main" xmlns="" id="{7BF8C4D4-B8AC-442C-951B-AECA73C3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247" y="5725250"/>
            <a:ext cx="77135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3" name="Picture 4">
            <a:extLst>
              <a:ext uri="{FF2B5EF4-FFF2-40B4-BE49-F238E27FC236}">
                <a16:creationId xmlns:a16="http://schemas.microsoft.com/office/drawing/2014/main" xmlns="" id="{39433D06-0EAD-4D45-A46B-1449FC59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126519"/>
            <a:ext cx="8921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4" name="Picture 64">
            <a:extLst>
              <a:ext uri="{FF2B5EF4-FFF2-40B4-BE49-F238E27FC236}">
                <a16:creationId xmlns:a16="http://schemas.microsoft.com/office/drawing/2014/main" xmlns="" id="{5CEBC7FF-A602-4D40-9880-7CD1FDED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4" y="1115737"/>
            <a:ext cx="89058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5" name="Picture 65">
            <a:extLst>
              <a:ext uri="{FF2B5EF4-FFF2-40B4-BE49-F238E27FC236}">
                <a16:creationId xmlns:a16="http://schemas.microsoft.com/office/drawing/2014/main" xmlns="" id="{B1E9A268-B5FA-4D6B-BBD5-87CD3D45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06" y="1127437"/>
            <a:ext cx="8905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6" name="Picture 66">
            <a:extLst>
              <a:ext uri="{FF2B5EF4-FFF2-40B4-BE49-F238E27FC236}">
                <a16:creationId xmlns:a16="http://schemas.microsoft.com/office/drawing/2014/main" xmlns="" id="{D6AFD8E2-74AD-41DB-9EDD-0F3ECA95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06" y="1119050"/>
            <a:ext cx="8905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3AEB86A4-3343-4295-B715-ACEE4794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94" y="4921839"/>
            <a:ext cx="616215" cy="53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A449E4-E6F4-484B-8BB7-D2AA00E6A6E1}"/>
              </a:ext>
            </a:extLst>
          </p:cNvPr>
          <p:cNvSpPr/>
          <p:nvPr/>
        </p:nvSpPr>
        <p:spPr>
          <a:xfrm>
            <a:off x="238649" y="4908345"/>
            <a:ext cx="8763000" cy="1914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DB8B42A3-613D-4851-8262-1DC6DA642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043127"/>
            <a:ext cx="7010400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Interviewer System Components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8A065D2E-C532-4DBB-9784-2A048B8B5B70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224658" y="1660167"/>
            <a:ext cx="5414683" cy="451203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Menu application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Household interview </a:t>
            </a:r>
          </a:p>
          <a:p>
            <a:pPr>
              <a:spcBef>
                <a:spcPts val="0"/>
              </a:spcBef>
            </a:pPr>
            <a:r>
              <a:rPr lang="en-US" altLang="en-US" sz="2600" dirty="0"/>
              <a:t>Identify required modules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Module sharing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Module interviews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Enter anthropometry data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Identify eligible women, children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Backup to flash memory devices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Transfer data to supervisors/share data with the team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600" dirty="0"/>
              <a:t>Get updates from supervisor</a:t>
            </a:r>
          </a:p>
        </p:txBody>
      </p:sp>
      <p:sp>
        <p:nvSpPr>
          <p:cNvPr id="13316" name="Text Box 19">
            <a:extLst>
              <a:ext uri="{FF2B5EF4-FFF2-40B4-BE49-F238E27FC236}">
                <a16:creationId xmlns:a16="http://schemas.microsoft.com/office/drawing/2014/main" xmlns="" id="{A7F21923-4398-431B-8F77-96F92752F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1276"/>
            <a:ext cx="47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Int1</a:t>
            </a:r>
          </a:p>
        </p:txBody>
      </p:sp>
      <p:sp>
        <p:nvSpPr>
          <p:cNvPr id="13317" name="Text Box 20">
            <a:extLst>
              <a:ext uri="{FF2B5EF4-FFF2-40B4-BE49-F238E27FC236}">
                <a16:creationId xmlns:a16="http://schemas.microsoft.com/office/drawing/2014/main" xmlns="" id="{D4311E1B-0A11-4DD8-AC3B-76C48825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1276"/>
            <a:ext cx="47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Int2</a:t>
            </a:r>
          </a:p>
        </p:txBody>
      </p:sp>
      <p:sp>
        <p:nvSpPr>
          <p:cNvPr id="13318" name="Text Box 21">
            <a:extLst>
              <a:ext uri="{FF2B5EF4-FFF2-40B4-BE49-F238E27FC236}">
                <a16:creationId xmlns:a16="http://schemas.microsoft.com/office/drawing/2014/main" xmlns="" id="{984AF76C-BFB9-41F8-9733-DA1FA554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11276"/>
            <a:ext cx="47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Int5</a:t>
            </a:r>
          </a:p>
        </p:txBody>
      </p:sp>
      <p:sp>
        <p:nvSpPr>
          <p:cNvPr id="13319" name="Line 33">
            <a:extLst>
              <a:ext uri="{FF2B5EF4-FFF2-40B4-BE49-F238E27FC236}">
                <a16:creationId xmlns:a16="http://schemas.microsoft.com/office/drawing/2014/main" xmlns="" id="{AE97600A-40E9-4ED4-8667-D742640CC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462831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20" name="Line 35">
            <a:extLst>
              <a:ext uri="{FF2B5EF4-FFF2-40B4-BE49-F238E27FC236}">
                <a16:creationId xmlns:a16="http://schemas.microsoft.com/office/drawing/2014/main" xmlns="" id="{F0961289-66E9-48D7-B539-9DE0EE520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85310"/>
            <a:ext cx="403412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21" name="Line 36">
            <a:extLst>
              <a:ext uri="{FF2B5EF4-FFF2-40B4-BE49-F238E27FC236}">
                <a16:creationId xmlns:a16="http://schemas.microsoft.com/office/drawing/2014/main" xmlns="" id="{0E2A254C-45A8-4B21-97FF-082C74AFD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485310"/>
            <a:ext cx="47064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22" name="Text Box 41">
            <a:extLst>
              <a:ext uri="{FF2B5EF4-FFF2-40B4-BE49-F238E27FC236}">
                <a16:creationId xmlns:a16="http://schemas.microsoft.com/office/drawing/2014/main" xmlns="" id="{F324151A-6572-4A40-9906-1BA1F7D5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1813524"/>
            <a:ext cx="10267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Backup memory cards</a:t>
            </a:r>
          </a:p>
        </p:txBody>
      </p:sp>
      <p:sp>
        <p:nvSpPr>
          <p:cNvPr id="13323" name="Line 42">
            <a:extLst>
              <a:ext uri="{FF2B5EF4-FFF2-40B4-BE49-F238E27FC236}">
                <a16:creationId xmlns:a16="http://schemas.microsoft.com/office/drawing/2014/main" xmlns="" id="{636A9CF6-4440-40CC-B394-82B7A1E9C1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487706"/>
            <a:ext cx="0" cy="247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24" name="Line 43">
            <a:extLst>
              <a:ext uri="{FF2B5EF4-FFF2-40B4-BE49-F238E27FC236}">
                <a16:creationId xmlns:a16="http://schemas.microsoft.com/office/drawing/2014/main" xmlns="" id="{E194A925-20BE-4462-B087-E08A79ECC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487706"/>
            <a:ext cx="0" cy="247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25" name="Text Box 45">
            <a:extLst>
              <a:ext uri="{FF2B5EF4-FFF2-40B4-BE49-F238E27FC236}">
                <a16:creationId xmlns:a16="http://schemas.microsoft.com/office/drawing/2014/main" xmlns="" id="{30B47E40-DECA-43B0-A803-865D340A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157" y="5287633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Supervisor</a:t>
            </a:r>
          </a:p>
        </p:txBody>
      </p:sp>
      <p:sp>
        <p:nvSpPr>
          <p:cNvPr id="13326" name="Line 51">
            <a:extLst>
              <a:ext uri="{FF2B5EF4-FFF2-40B4-BE49-F238E27FC236}">
                <a16:creationId xmlns:a16="http://schemas.microsoft.com/office/drawing/2014/main" xmlns="" id="{0E5161F2-9539-457A-A589-7DE9CED0F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3485310"/>
            <a:ext cx="403412" cy="342900"/>
          </a:xfrm>
          <a:prstGeom prst="line">
            <a:avLst/>
          </a:prstGeom>
          <a:noFill/>
          <a:ln w="952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27" name="Line 53">
            <a:extLst>
              <a:ext uri="{FF2B5EF4-FFF2-40B4-BE49-F238E27FC236}">
                <a16:creationId xmlns:a16="http://schemas.microsoft.com/office/drawing/2014/main" xmlns="" id="{D81EF506-E787-466E-BAF9-61678E4AC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485310"/>
            <a:ext cx="470647" cy="342900"/>
          </a:xfrm>
          <a:prstGeom prst="line">
            <a:avLst/>
          </a:prstGeom>
          <a:noFill/>
          <a:ln w="952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28" name="Line 54">
            <a:extLst>
              <a:ext uri="{FF2B5EF4-FFF2-40B4-BE49-F238E27FC236}">
                <a16:creationId xmlns:a16="http://schemas.microsoft.com/office/drawing/2014/main" xmlns="" id="{93555970-90B4-46D6-BA56-B41DCA476D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35750" y="4628310"/>
            <a:ext cx="0" cy="266700"/>
          </a:xfrm>
          <a:prstGeom prst="line">
            <a:avLst/>
          </a:prstGeom>
          <a:noFill/>
          <a:ln w="952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29" name="Text Box 58">
            <a:extLst>
              <a:ext uri="{FF2B5EF4-FFF2-40B4-BE49-F238E27FC236}">
                <a16:creationId xmlns:a16="http://schemas.microsoft.com/office/drawing/2014/main" xmlns="" id="{7425CE63-3EA6-4945-887D-4422BA7FD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49" y="4018677"/>
            <a:ext cx="15637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Data/update transfer</a:t>
            </a:r>
          </a:p>
        </p:txBody>
      </p:sp>
      <p:pic>
        <p:nvPicPr>
          <p:cNvPr id="35" name="Picture 2" descr="http://aux4.iconpedia.net/uploads/909512227.png">
            <a:extLst>
              <a:ext uri="{FF2B5EF4-FFF2-40B4-BE49-F238E27FC236}">
                <a16:creationId xmlns:a16="http://schemas.microsoft.com/office/drawing/2014/main" xmlns="" id="{B504EFD5-55C9-4E6B-9CA0-4E2ED80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1" y="3976128"/>
            <a:ext cx="312364" cy="53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26">
            <a:extLst>
              <a:ext uri="{FF2B5EF4-FFF2-40B4-BE49-F238E27FC236}">
                <a16:creationId xmlns:a16="http://schemas.microsoft.com/office/drawing/2014/main" xmlns="" id="{73EFEBAA-DFAD-442C-BCD3-BC99DBABF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21" y="4895010"/>
            <a:ext cx="1199029" cy="112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3">
            <a:extLst>
              <a:ext uri="{FF2B5EF4-FFF2-40B4-BE49-F238E27FC236}">
                <a16:creationId xmlns:a16="http://schemas.microsoft.com/office/drawing/2014/main" xmlns="" id="{EE5D2BF5-6191-45AB-90BC-F0476057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43554"/>
            <a:ext cx="417419" cy="53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Picture 35">
            <a:extLst>
              <a:ext uri="{FF2B5EF4-FFF2-40B4-BE49-F238E27FC236}">
                <a16:creationId xmlns:a16="http://schemas.microsoft.com/office/drawing/2014/main" xmlns="" id="{7691DCF7-E17B-4D5F-BE97-A3151A75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1846729"/>
            <a:ext cx="416019" cy="53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36">
            <a:extLst>
              <a:ext uri="{FF2B5EF4-FFF2-40B4-BE49-F238E27FC236}">
                <a16:creationId xmlns:a16="http://schemas.microsoft.com/office/drawing/2014/main" xmlns="" id="{FE2CD10D-560C-4204-8AF1-BB45699D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2758889"/>
            <a:ext cx="785812" cy="61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37">
            <a:extLst>
              <a:ext uri="{FF2B5EF4-FFF2-40B4-BE49-F238E27FC236}">
                <a16:creationId xmlns:a16="http://schemas.microsoft.com/office/drawing/2014/main" xmlns="" id="{EEA994B6-119C-4629-8176-FAF01B309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2758889"/>
            <a:ext cx="785812" cy="61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D4B7B5C2-157C-42F0-9B49-46AE3355F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13068"/>
            <a:ext cx="7772400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Supervisor System Components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329766F8-7E6D-4AE5-96F0-A656EC0EE0EB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3797882" y="1729077"/>
            <a:ext cx="5328340" cy="413832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Menu application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Assign households to interviewers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Receive data from interviewers daily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Keep track of status for every household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Check data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Report overall summaries for the cluster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Send to Central Office using Dropbox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Receive and distribute system updates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Backup data to flash memory devices</a:t>
            </a:r>
          </a:p>
        </p:txBody>
      </p:sp>
      <p:sp>
        <p:nvSpPr>
          <p:cNvPr id="23556" name="Line 17">
            <a:extLst>
              <a:ext uri="{FF2B5EF4-FFF2-40B4-BE49-F238E27FC236}">
                <a16:creationId xmlns:a16="http://schemas.microsoft.com/office/drawing/2014/main" xmlns="" id="{DEC00607-2396-4D39-A45B-46EFAE2A4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7352" y="366061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557" name="Text Box 18">
            <a:extLst>
              <a:ext uri="{FF2B5EF4-FFF2-40B4-BE49-F238E27FC236}">
                <a16:creationId xmlns:a16="http://schemas.microsoft.com/office/drawing/2014/main" xmlns="" id="{7287479D-410D-4C7F-B8EA-1A6E573B4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10" y="4024387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23558" name="Line 19">
            <a:extLst>
              <a:ext uri="{FF2B5EF4-FFF2-40B4-BE49-F238E27FC236}">
                <a16:creationId xmlns:a16="http://schemas.microsoft.com/office/drawing/2014/main" xmlns="" id="{EA094196-FD4A-4277-AFDA-E0E628229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2730" y="2355996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559" name="Line 20">
            <a:extLst>
              <a:ext uri="{FF2B5EF4-FFF2-40B4-BE49-F238E27FC236}">
                <a16:creationId xmlns:a16="http://schemas.microsoft.com/office/drawing/2014/main" xmlns="" id="{3BAA69A6-33B3-4820-AE94-E878831858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9930" y="2355996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560" name="Text Box 23">
            <a:extLst>
              <a:ext uri="{FF2B5EF4-FFF2-40B4-BE49-F238E27FC236}">
                <a16:creationId xmlns:a16="http://schemas.microsoft.com/office/drawing/2014/main" xmlns="" id="{A4C41686-CE3D-4C08-85C3-FE1021F5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50" y="5288390"/>
            <a:ext cx="1392680" cy="53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Central Office (ICDM)</a:t>
            </a:r>
          </a:p>
        </p:txBody>
      </p:sp>
      <p:sp>
        <p:nvSpPr>
          <p:cNvPr id="23561" name="Line 26">
            <a:extLst>
              <a:ext uri="{FF2B5EF4-FFF2-40B4-BE49-F238E27FC236}">
                <a16:creationId xmlns:a16="http://schemas.microsoft.com/office/drawing/2014/main" xmlns="" id="{4F28107F-A11F-485C-8715-F6148FB0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11133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562" name="Line 27">
            <a:extLst>
              <a:ext uri="{FF2B5EF4-FFF2-40B4-BE49-F238E27FC236}">
                <a16:creationId xmlns:a16="http://schemas.microsoft.com/office/drawing/2014/main" xmlns="" id="{1963E27A-E3E5-454F-B7F2-FF3E40AB8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211133"/>
            <a:ext cx="0" cy="990600"/>
          </a:xfrm>
          <a:prstGeom prst="line">
            <a:avLst/>
          </a:prstGeom>
          <a:noFill/>
          <a:ln w="2857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563" name="Line 27">
            <a:extLst>
              <a:ext uri="{FF2B5EF4-FFF2-40B4-BE49-F238E27FC236}">
                <a16:creationId xmlns:a16="http://schemas.microsoft.com/office/drawing/2014/main" xmlns="" id="{8359DC0E-BC99-4F27-A8FB-EAD55A972C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6530" y="2355996"/>
            <a:ext cx="381000" cy="762000"/>
          </a:xfrm>
          <a:prstGeom prst="line">
            <a:avLst/>
          </a:prstGeom>
          <a:noFill/>
          <a:ln w="2857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564" name="Line 27">
            <a:extLst>
              <a:ext uri="{FF2B5EF4-FFF2-40B4-BE49-F238E27FC236}">
                <a16:creationId xmlns:a16="http://schemas.microsoft.com/office/drawing/2014/main" xmlns="" id="{3925BB14-FCCA-48B9-B60A-87B561D5B1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6130" y="2387746"/>
            <a:ext cx="381000" cy="730250"/>
          </a:xfrm>
          <a:prstGeom prst="line">
            <a:avLst/>
          </a:prstGeom>
          <a:noFill/>
          <a:ln w="2857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3565" name="Picture 2" descr="http://aux4.iconpedia.net/uploads/909512227.png">
            <a:extLst>
              <a:ext uri="{FF2B5EF4-FFF2-40B4-BE49-F238E27FC236}">
                <a16:creationId xmlns:a16="http://schemas.microsoft.com/office/drawing/2014/main" xmlns="" id="{25F3C372-FB6D-4A52-808C-2E61BF92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18" y="2379809"/>
            <a:ext cx="3714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 Box 46">
            <a:extLst>
              <a:ext uri="{FF2B5EF4-FFF2-40B4-BE49-F238E27FC236}">
                <a16:creationId xmlns:a16="http://schemas.microsoft.com/office/drawing/2014/main" xmlns="" id="{7BDCAA3A-C13E-493B-8181-C3E2DDC49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752" y="3942844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Supervisor</a:t>
            </a:r>
          </a:p>
        </p:txBody>
      </p:sp>
      <p:pic>
        <p:nvPicPr>
          <p:cNvPr id="23567" name="Picture 1">
            <a:extLst>
              <a:ext uri="{FF2B5EF4-FFF2-40B4-BE49-F238E27FC236}">
                <a16:creationId xmlns:a16="http://schemas.microsoft.com/office/drawing/2014/main" xmlns="" id="{0F897329-F97C-471B-913D-0787B7EE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5" y="3142856"/>
            <a:ext cx="861787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36">
            <a:extLst>
              <a:ext uri="{FF2B5EF4-FFF2-40B4-BE49-F238E27FC236}">
                <a16:creationId xmlns:a16="http://schemas.microsoft.com/office/drawing/2014/main" xmlns="" id="{27B55DF2-90CF-43D0-A780-14EA8EC7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3" y="1752600"/>
            <a:ext cx="672350" cy="5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36">
            <a:extLst>
              <a:ext uri="{FF2B5EF4-FFF2-40B4-BE49-F238E27FC236}">
                <a16:creationId xmlns:a16="http://schemas.microsoft.com/office/drawing/2014/main" xmlns="" id="{B4829999-5577-4CA7-8C50-80435746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90" y="1773796"/>
            <a:ext cx="662725" cy="5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Text Box 58">
            <a:extLst>
              <a:ext uri="{FF2B5EF4-FFF2-40B4-BE49-F238E27FC236}">
                <a16:creationId xmlns:a16="http://schemas.microsoft.com/office/drawing/2014/main" xmlns="" id="{49EB4F9E-42E8-44B1-86E1-591C75F2A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0" y="2594121"/>
            <a:ext cx="131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Data/update transfer</a:t>
            </a:r>
          </a:p>
        </p:txBody>
      </p:sp>
      <p:pic>
        <p:nvPicPr>
          <p:cNvPr id="23571" name="Picture 3">
            <a:extLst>
              <a:ext uri="{FF2B5EF4-FFF2-40B4-BE49-F238E27FC236}">
                <a16:creationId xmlns:a16="http://schemas.microsoft.com/office/drawing/2014/main" xmlns="" id="{E9AE9460-A0EA-4972-948C-AE24D576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40483">
            <a:off x="2870361" y="3411609"/>
            <a:ext cx="922569" cy="4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Picture 2">
            <a:extLst>
              <a:ext uri="{FF2B5EF4-FFF2-40B4-BE49-F238E27FC236}">
                <a16:creationId xmlns:a16="http://schemas.microsoft.com/office/drawing/2014/main" xmlns="" id="{1BD864C1-9BA5-4ACD-943F-E876F40D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26" y="4504821"/>
            <a:ext cx="572733" cy="500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3" name="Picture 3">
            <a:extLst>
              <a:ext uri="{FF2B5EF4-FFF2-40B4-BE49-F238E27FC236}">
                <a16:creationId xmlns:a16="http://schemas.microsoft.com/office/drawing/2014/main" xmlns="" id="{F5E51BC7-2E3B-4127-9123-F96B8D4E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85077"/>
            <a:ext cx="649159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025183"/>
            <a:ext cx="8686800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Central Office System Components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660CCDB1-DE75-4756-A0EB-F62078D842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0751" y="1600200"/>
            <a:ext cx="4821896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/>
              <a:t>	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Menu application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Receive clusters from supervisors via Dropbox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Reports and structure checking by cluster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Run secondary editing programs by cluster and modify errors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Run field check tables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Monitor fieldwork operation by cluster or team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Review interviewer notes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</a:pPr>
            <a:endParaRPr lang="en-US" altLang="en-US" sz="1200" dirty="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xmlns="" id="{9DBE29DD-5463-4E7C-A0B7-9189ADBF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dirty="0"/>
          </a:p>
        </p:txBody>
      </p:sp>
      <p:sp>
        <p:nvSpPr>
          <p:cNvPr id="25605" name="Text Box 10">
            <a:extLst>
              <a:ext uri="{FF2B5EF4-FFF2-40B4-BE49-F238E27FC236}">
                <a16:creationId xmlns:a16="http://schemas.microsoft.com/office/drawing/2014/main" xmlns="" id="{4972137B-0B5A-4443-8470-A6365D05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09679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Supervisor 1</a:t>
            </a:r>
          </a:p>
        </p:txBody>
      </p:sp>
      <p:sp>
        <p:nvSpPr>
          <p:cNvPr id="25606" name="Text Box 11">
            <a:extLst>
              <a:ext uri="{FF2B5EF4-FFF2-40B4-BE49-F238E27FC236}">
                <a16:creationId xmlns:a16="http://schemas.microsoft.com/office/drawing/2014/main" xmlns="" id="{BDDD3069-3033-4F3B-ADBB-F7D271E47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09679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Supervisor 2</a:t>
            </a:r>
          </a:p>
        </p:txBody>
      </p:sp>
      <p:sp>
        <p:nvSpPr>
          <p:cNvPr id="25607" name="Text Box 12">
            <a:extLst>
              <a:ext uri="{FF2B5EF4-FFF2-40B4-BE49-F238E27FC236}">
                <a16:creationId xmlns:a16="http://schemas.microsoft.com/office/drawing/2014/main" xmlns="" id="{F7807C43-41B0-480B-84F1-5F96E426B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09679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Arial" panose="020B0604020202020204" pitchFamily="34" charset="0"/>
              </a:rPr>
              <a:t>Supervisor n</a:t>
            </a:r>
          </a:p>
        </p:txBody>
      </p:sp>
      <p:sp>
        <p:nvSpPr>
          <p:cNvPr id="25608" name="Line 13">
            <a:extLst>
              <a:ext uri="{FF2B5EF4-FFF2-40B4-BE49-F238E27FC236}">
                <a16:creationId xmlns:a16="http://schemas.microsoft.com/office/drawing/2014/main" xmlns="" id="{B098EED3-5497-4390-A244-DA28E4499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639" y="3033921"/>
            <a:ext cx="587149" cy="1023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9" name="Line 14">
            <a:extLst>
              <a:ext uri="{FF2B5EF4-FFF2-40B4-BE49-F238E27FC236}">
                <a16:creationId xmlns:a16="http://schemas.microsoft.com/office/drawing/2014/main" xmlns="" id="{69ADCFCD-02B9-4F39-BEB1-86F26EC5D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914479"/>
            <a:ext cx="521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10" name="Line 15">
            <a:extLst>
              <a:ext uri="{FF2B5EF4-FFF2-40B4-BE49-F238E27FC236}">
                <a16:creationId xmlns:a16="http://schemas.microsoft.com/office/drawing/2014/main" xmlns="" id="{2155D516-C18F-4FBC-8148-47F10C876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2812" y="3028779"/>
            <a:ext cx="680588" cy="110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11" name="Line 18">
            <a:extLst>
              <a:ext uri="{FF2B5EF4-FFF2-40B4-BE49-F238E27FC236}">
                <a16:creationId xmlns:a16="http://schemas.microsoft.com/office/drawing/2014/main" xmlns="" id="{A512FD44-3FA9-43EA-BC19-9C4787341F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9409" y="2838279"/>
            <a:ext cx="14289" cy="1295400"/>
          </a:xfrm>
          <a:prstGeom prst="line">
            <a:avLst/>
          </a:prstGeom>
          <a:noFill/>
          <a:ln w="19050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5614" name="Picture 1">
            <a:extLst>
              <a:ext uri="{FF2B5EF4-FFF2-40B4-BE49-F238E27FC236}">
                <a16:creationId xmlns:a16="http://schemas.microsoft.com/office/drawing/2014/main" xmlns="" id="{B98B2DF8-2062-4D2D-9B63-8FEF51479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506" y="1923879"/>
            <a:ext cx="73829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5" name="Text Box 23">
            <a:extLst>
              <a:ext uri="{FF2B5EF4-FFF2-40B4-BE49-F238E27FC236}">
                <a16:creationId xmlns:a16="http://schemas.microsoft.com/office/drawing/2014/main" xmlns="" id="{A6484E10-C79C-4B5C-8856-5351F06A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794" y="5527675"/>
            <a:ext cx="23606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Central Office (ICDM)</a:t>
            </a:r>
          </a:p>
        </p:txBody>
      </p:sp>
      <p:pic>
        <p:nvPicPr>
          <p:cNvPr id="25616" name="Picture 3">
            <a:extLst>
              <a:ext uri="{FF2B5EF4-FFF2-40B4-BE49-F238E27FC236}">
                <a16:creationId xmlns:a16="http://schemas.microsoft.com/office/drawing/2014/main" xmlns="" id="{FACCB560-986D-4681-B316-43F779F07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93" y="4173746"/>
            <a:ext cx="1267840" cy="137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2">
            <a:extLst>
              <a:ext uri="{FF2B5EF4-FFF2-40B4-BE49-F238E27FC236}">
                <a16:creationId xmlns:a16="http://schemas.microsoft.com/office/drawing/2014/main" xmlns="" id="{89B46F27-1A3D-496B-AA38-F34A47C4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50" y="3060529"/>
            <a:ext cx="927100" cy="811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xmlns="" id="{4B9E786E-FA3E-4156-A913-C15B3F721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18" y="1917529"/>
            <a:ext cx="73829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">
            <a:extLst>
              <a:ext uri="{FF2B5EF4-FFF2-40B4-BE49-F238E27FC236}">
                <a16:creationId xmlns:a16="http://schemas.microsoft.com/office/drawing/2014/main" xmlns="" id="{F76FFB04-E34A-4781-AE5F-2721E93E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613" y="1909108"/>
            <a:ext cx="73829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8">
            <a:extLst>
              <a:ext uri="{FF2B5EF4-FFF2-40B4-BE49-F238E27FC236}">
                <a16:creationId xmlns:a16="http://schemas.microsoft.com/office/drawing/2014/main" xmlns="" id="{D7213661-1DE4-4758-9A33-B752B0BFC3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8185" y="2941467"/>
            <a:ext cx="650215" cy="1116012"/>
          </a:xfrm>
          <a:prstGeom prst="line">
            <a:avLst/>
          </a:prstGeom>
          <a:noFill/>
          <a:ln w="19050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xmlns="" id="{D61E1D7F-87FF-4D8F-879D-17676589F9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8276" y="3060529"/>
            <a:ext cx="651325" cy="1073150"/>
          </a:xfrm>
          <a:prstGeom prst="line">
            <a:avLst/>
          </a:prstGeom>
          <a:noFill/>
          <a:ln w="19050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46681D3C-A244-49C4-AC52-42825834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3569" y="1028311"/>
            <a:ext cx="7044799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Central Office Flow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8D6D280-B981-4AD9-885A-2D1ACC9C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1801050"/>
            <a:ext cx="3036887" cy="857250"/>
          </a:xfrm>
          <a:prstGeom prst="rect">
            <a:avLst/>
          </a:prstGeom>
          <a:noFill/>
          <a:ln w="28575">
            <a:solidFill>
              <a:srgbClr val="E10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Cluster is closed in the field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DD48200-DE2C-47A2-A21F-33395E1C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9" y="2858032"/>
            <a:ext cx="3048000" cy="83896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Receive questionnaires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FE0D411-FC6C-4896-B9DD-A519924E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3876366"/>
            <a:ext cx="3048000" cy="1122216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Check structure of data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92F471B-1C9E-47F1-A35C-0C00F344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5159373"/>
            <a:ext cx="3067050" cy="8382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Conduct secondary editing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A1489BAC-1459-4F3F-B336-EBBB567D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1" y="1801050"/>
            <a:ext cx="3036888" cy="121919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View/modify questionnaires, review field notes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706316F1-083A-48DE-9DA0-E71B45A0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3276600"/>
            <a:ext cx="3055937" cy="706888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Close cluster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604882B1-9C84-4F53-8039-2C040270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4239840"/>
            <a:ext cx="3055937" cy="723704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Produce field check tables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1D40EB47-18A1-4A2E-A52D-475823FA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219896"/>
            <a:ext cx="3044825" cy="77767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Produce cluster status report</a:t>
            </a:r>
          </a:p>
        </p:txBody>
      </p:sp>
      <p:cxnSp>
        <p:nvCxnSpPr>
          <p:cNvPr id="27659" name="Straight Arrow Connector 19">
            <a:extLst>
              <a:ext uri="{FF2B5EF4-FFF2-40B4-BE49-F238E27FC236}">
                <a16:creationId xmlns:a16="http://schemas.microsoft.com/office/drawing/2014/main" xmlns="" id="{A6EA4C35-9187-4AEE-966C-14E59544D7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Arrow Connector 22">
            <a:extLst>
              <a:ext uri="{FF2B5EF4-FFF2-40B4-BE49-F238E27FC236}">
                <a16:creationId xmlns:a16="http://schemas.microsoft.com/office/drawing/2014/main" xmlns="" id="{15605B41-3FB1-478D-9718-36579719D5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3">
            <a:extLst>
              <a:ext uri="{FF2B5EF4-FFF2-40B4-BE49-F238E27FC236}">
                <a16:creationId xmlns:a16="http://schemas.microsoft.com/office/drawing/2014/main" xmlns="" id="{9473615B-E0E6-427F-A5F1-9A6D828CC8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1801050"/>
            <a:ext cx="1227139" cy="419652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17" y="1066800"/>
            <a:ext cx="5722594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Central Office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C22B78-DC41-4E06-8258-8D409E98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t="33211" r="69031" b="38322"/>
          <a:stretch/>
        </p:blipFill>
        <p:spPr>
          <a:xfrm>
            <a:off x="1662111" y="1932482"/>
            <a:ext cx="5715000" cy="39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2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A3220D-2C6B-41F9-86E6-FFE761B6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7317" y="990600"/>
            <a:ext cx="6422683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6"/>
                </a:solidFill>
              </a:rPr>
              <a:t> Overall Data Processing Flow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EA8B2B4-B812-4104-AC06-207731B4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00200"/>
            <a:ext cx="6147579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90713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2_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3E5F9AA6593439116F79CA10376F1" ma:contentTypeVersion="22" ma:contentTypeDescription="Create a new document." ma:contentTypeScope="" ma:versionID="45fa2a71bb5685042c59d1fbaafccb6b">
  <xsd:schema xmlns:xsd="http://www.w3.org/2001/XMLSchema" xmlns:xs="http://www.w3.org/2001/XMLSchema" xmlns:p="http://schemas.microsoft.com/office/2006/metadata/properties" xmlns:ns2="0d58e8a2-dff7-4492-a987-8cd66a35f019" xmlns:ns3="a7a5a0b0-47c5-4056-9505-4cb74804ae11" xmlns:ns4="fa6a9aea-fb0f-4ddd-aff8-712634b7d5fe" targetNamespace="http://schemas.microsoft.com/office/2006/metadata/properties" ma:root="true" ma:fieldsID="3afdd82834536de8985540a519edf7e7" ns2:_="" ns3:_="" ns4:_="">
    <xsd:import namespace="0d58e8a2-dff7-4492-a987-8cd66a35f019"/>
    <xsd:import namespace="a7a5a0b0-47c5-4056-9505-4cb74804ae11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2:DLVStatu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8e8a2-dff7-4492-a987-8cd66a35f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LVStatus" ma:index="21" nillable="true" ma:displayName="DLV Status" ma:format="Dropdown" ma:internalName="DLVStatus">
      <xsd:simpleType>
        <xsd:restriction base="dms:Choice">
          <xsd:enumeration value="Old Draft"/>
          <xsd:enumeration value="Working Draft"/>
          <xsd:enumeration value="Submitted"/>
          <xsd:enumeration value="USAID Comments"/>
          <xsd:enumeration value="USAID Approved"/>
        </xsd:restriction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5a0b0-47c5-4056-9505-4cb74804a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cdfd5d-0bb3-4f95-b84e-d82436353bd1}" ma:internalName="TaxCatchAll" ma:showField="CatchAllData" ma:web="a7a5a0b0-47c5-4056-9505-4cb74804ae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lcf76f155ced4ddcb4097134ff3c332f xmlns="0d58e8a2-dff7-4492-a987-8cd66a35f019">
      <Terms xmlns="http://schemas.microsoft.com/office/infopath/2007/PartnerControls"/>
    </lcf76f155ced4ddcb4097134ff3c332f>
    <DLVStatus xmlns="0d58e8a2-dff7-4492-a987-8cd66a35f01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D82888-2D14-407B-958D-F186F1D1B09B}"/>
</file>

<file path=customXml/itemProps2.xml><?xml version="1.0" encoding="utf-8"?>
<ds:datastoreItem xmlns:ds="http://schemas.openxmlformats.org/officeDocument/2006/customXml" ds:itemID="{100B9EB1-F033-425B-B36A-A3BCABFD2103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F35A928-FA4A-4D04-B466-F3C25D2FDC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9749</TotalTime>
  <Words>1018</Words>
  <Application>Microsoft Office PowerPoint</Application>
  <PresentationFormat>On-screen Show (4:3)</PresentationFormat>
  <Paragraphs>171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Custom Design</vt:lpstr>
      <vt:lpstr>Content Slides</vt:lpstr>
      <vt:lpstr>Title Slide</vt:lpstr>
      <vt:lpstr>Feed the Future-only branded blank</vt:lpstr>
      <vt:lpstr>Closing Slides</vt:lpstr>
      <vt:lpstr>1_Content Slides</vt:lpstr>
      <vt:lpstr>1_Title Slide</vt:lpstr>
      <vt:lpstr>1_Feed the Future-only branded blank</vt:lpstr>
      <vt:lpstr>1_Closing Slides</vt:lpstr>
      <vt:lpstr>2_Content Slides</vt:lpstr>
      <vt:lpstr>2_Title Slide</vt:lpstr>
      <vt:lpstr>2_Feed the Future-only branded blank</vt:lpstr>
      <vt:lpstr>2_Closing Slides</vt:lpstr>
      <vt:lpstr>PowerPoint Presentation</vt:lpstr>
      <vt:lpstr>PowerPoint Presentation</vt:lpstr>
      <vt:lpstr>PowerPoint Presentation</vt:lpstr>
      <vt:lpstr>Interviewer System Components</vt:lpstr>
      <vt:lpstr>Supervisor System Components</vt:lpstr>
      <vt:lpstr> Central Office System Components</vt:lpstr>
      <vt:lpstr>Central Office Flow</vt:lpstr>
      <vt:lpstr>Central Office Menu</vt:lpstr>
      <vt:lpstr> Overall Data Processing Flow</vt:lpstr>
      <vt:lpstr> Receive Questionnaires</vt:lpstr>
      <vt:lpstr> Household Structure Check</vt:lpstr>
      <vt:lpstr>Household Structure Check</vt:lpstr>
      <vt:lpstr>Household Structure Check</vt:lpstr>
      <vt:lpstr> Secondary Editing</vt:lpstr>
      <vt:lpstr> Secondary Editing</vt:lpstr>
      <vt:lpstr> View/Modify Questionnaires, Notes</vt:lpstr>
      <vt:lpstr> Close Cluster</vt:lpstr>
      <vt:lpstr> Field Check Tables</vt:lpstr>
      <vt:lpstr> Cluster Status Report</vt:lpstr>
      <vt:lpstr> Cluster Status Report</vt:lpstr>
      <vt:lpstr>Communication</vt:lpstr>
      <vt:lpstr>PowerPoint Presentation</vt:lpstr>
    </vt:vector>
  </TitlesOfParts>
  <Company>JDG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USAID/BFS</dc:creator>
  <cp:lastModifiedBy>Johnson, Kiersten (BFS/SPPM)</cp:lastModifiedBy>
  <cp:revision>555</cp:revision>
  <cp:lastPrinted>2016-05-18T15:45:40Z</cp:lastPrinted>
  <dcterms:created xsi:type="dcterms:W3CDTF">2004-09-17T20:07:42Z</dcterms:created>
  <dcterms:modified xsi:type="dcterms:W3CDTF">2018-07-25T17:17:14Z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0x01010011A3E5F9AA6593439116F79CA10376F1</vt:lpwstr>
  </property>
</Properties>
</file>