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slides/slide47.xml" ContentType="application/vnd.openxmlformats-officedocument.presentationml.slide+xml"/>
  <Override PartName="/ppt/diagrams/data3.xml" ContentType="application/vnd.openxmlformats-officedocument.drawingml.diagramData+xml"/>
  <Override PartName="/ppt/diagrams/data2.xml" ContentType="application/vnd.openxmlformats-officedocument.drawingml.diagramData+xml"/>
  <Override PartName="/ppt/diagrams/data1.xml" ContentType="application/vnd.openxmlformats-officedocument.drawingml.diagramData+xml"/>
  <Override PartName="/ppt/presentation.xml" ContentType="application/vnd.openxmlformats-officedocument.presentationml.presentation.main+xml"/>
  <Override PartName="/ppt/slides/slide4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4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43.xml" ContentType="application/vnd.openxmlformats-officedocument.presentationml.slide+xml"/>
  <Override PartName="/ppt/slides/slide11.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42.xml" ContentType="application/vnd.openxmlformats-officedocument.presentationml.slide+xml"/>
  <Override PartName="/ppt/slides/slide1.xml" ContentType="application/vnd.openxmlformats-officedocument.presentationml.slide+xml"/>
  <Override PartName="/ppt/slideMasters/slideMaster3.xml" ContentType="application/vnd.openxmlformats-officedocument.presentationml.slideMaster+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30.xml" ContentType="application/vnd.openxmlformats-officedocument.presentationml.slideLayout+xml"/>
  <Override PartName="/ppt/notesSlides/notesSlide2.xml" ContentType="application/vnd.openxmlformats-officedocument.presentationml.notesSlid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notesSlides/notesSlide1.xml" ContentType="application/vnd.openxmlformats-officedocument.presentationml.notesSlide+xml"/>
  <Override PartName="/ppt/slideLayouts/slideLayout28.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2.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theme/theme7.xml" ContentType="application/vnd.openxmlformats-officedocument.theme+xml"/>
  <Override PartName="/ppt/theme/theme6.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diagrams/quickStyle2.xml" ContentType="application/vnd.openxmlformats-officedocument.drawingml.diagramStyle+xml"/>
  <Override PartName="/ppt/diagrams/layout2.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colors3.xml" ContentType="application/vnd.openxmlformats-officedocument.drawingml.diagramColors+xml"/>
  <Override PartName="/ppt/diagrams/layout3.xml" ContentType="application/vnd.openxmlformats-officedocument.drawingml.diagramLayout+xml"/>
  <Override PartName="/ppt/diagrams/drawing3.xml" ContentType="application/vnd.ms-office.drawingml.diagramDrawing+xml"/>
  <Override PartName="/ppt/diagrams/quickStyle3.xml" ContentType="application/vnd.openxmlformats-officedocument.drawingml.diagram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77" r:id="rId2"/>
    <p:sldMasterId id="2147483685" r:id="rId3"/>
    <p:sldMasterId id="2147483687" r:id="rId4"/>
    <p:sldMasterId id="2147483689" r:id="rId5"/>
    <p:sldMasterId id="2147483694" r:id="rId6"/>
    <p:sldMasterId id="2147483702" r:id="rId7"/>
    <p:sldMasterId id="2147483704" r:id="rId8"/>
  </p:sldMasterIdLst>
  <p:notesMasterIdLst>
    <p:notesMasterId r:id="rId56"/>
  </p:notesMasterIdLst>
  <p:handoutMasterIdLst>
    <p:handoutMasterId r:id="rId57"/>
  </p:handoutMasterIdLst>
  <p:sldIdLst>
    <p:sldId id="257" r:id="rId9"/>
    <p:sldId id="458" r:id="rId10"/>
    <p:sldId id="537" r:id="rId11"/>
    <p:sldId id="528" r:id="rId12"/>
    <p:sldId id="465" r:id="rId13"/>
    <p:sldId id="536" r:id="rId14"/>
    <p:sldId id="539" r:id="rId15"/>
    <p:sldId id="375" r:id="rId16"/>
    <p:sldId id="526" r:id="rId17"/>
    <p:sldId id="547" r:id="rId18"/>
    <p:sldId id="548" r:id="rId19"/>
    <p:sldId id="544" r:id="rId20"/>
    <p:sldId id="549" r:id="rId21"/>
    <p:sldId id="550" r:id="rId22"/>
    <p:sldId id="545" r:id="rId23"/>
    <p:sldId id="551" r:id="rId24"/>
    <p:sldId id="552" r:id="rId25"/>
    <p:sldId id="553" r:id="rId26"/>
    <p:sldId id="555" r:id="rId27"/>
    <p:sldId id="556" r:id="rId28"/>
    <p:sldId id="557" r:id="rId29"/>
    <p:sldId id="559" r:id="rId30"/>
    <p:sldId id="546" r:id="rId31"/>
    <p:sldId id="560" r:id="rId32"/>
    <p:sldId id="541" r:id="rId33"/>
    <p:sldId id="561" r:id="rId34"/>
    <p:sldId id="562" r:id="rId35"/>
    <p:sldId id="542" r:id="rId36"/>
    <p:sldId id="563" r:id="rId37"/>
    <p:sldId id="564" r:id="rId38"/>
    <p:sldId id="565" r:id="rId39"/>
    <p:sldId id="576" r:id="rId40"/>
    <p:sldId id="566" r:id="rId41"/>
    <p:sldId id="573" r:id="rId42"/>
    <p:sldId id="574" r:id="rId43"/>
    <p:sldId id="577" r:id="rId44"/>
    <p:sldId id="579" r:id="rId45"/>
    <p:sldId id="575" r:id="rId46"/>
    <p:sldId id="572" r:id="rId47"/>
    <p:sldId id="580" r:id="rId48"/>
    <p:sldId id="581" r:id="rId49"/>
    <p:sldId id="569" r:id="rId50"/>
    <p:sldId id="570" r:id="rId51"/>
    <p:sldId id="571" r:id="rId52"/>
    <p:sldId id="582" r:id="rId53"/>
    <p:sldId id="508" r:id="rId54"/>
    <p:sldId id="529" r:id="rId5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urie Starr" initials="L" lastIdx="5" clrIdx="0"/>
  <p:cmAuthor id="1" name="Kiersten Johnson" initials="KJ" lastIdx="8" clrIdx="1"/>
  <p:cmAuthor id="2" name="Carlos Suarez" initials="CS" lastIdx="1" clrIdx="2"/>
  <p:cmAuthor id="3" name="*" initials="*" lastIdx="2" clrIdx="3">
    <p:extLst/>
  </p:cmAuthor>
  <p:cmAuthor id="4" name="Zalisk, Kirsten" initials="ZK" lastIdx="13" clrIdx="4">
    <p:extLst>
      <p:ext uri="{19B8F6BF-5375-455C-9EA6-DF929625EA0E}">
        <p15:presenceInfo xmlns:p15="http://schemas.microsoft.com/office/powerpoint/2012/main" userId="S-1-5-21-2338163137-2684688362-157462135-92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C0000"/>
    <a:srgbClr val="50AEC8"/>
    <a:srgbClr val="4F89A3"/>
    <a:srgbClr val="3CA2BE"/>
    <a:srgbClr val="8AC9DA"/>
    <a:srgbClr val="F4F3EC"/>
    <a:srgbClr val="389EBE"/>
    <a:srgbClr val="2590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2" autoAdjust="0"/>
    <p:restoredTop sz="94524" autoAdjust="0"/>
  </p:normalViewPr>
  <p:slideViewPr>
    <p:cSldViewPr snapToGrid="0">
      <p:cViewPr varScale="1">
        <p:scale>
          <a:sx n="99" d="100"/>
          <a:sy n="99" d="100"/>
        </p:scale>
        <p:origin x="998" y="77"/>
      </p:cViewPr>
      <p:guideLst>
        <p:guide orient="horz" pos="2136"/>
        <p:guide pos="2880"/>
      </p:guideLst>
    </p:cSldViewPr>
  </p:slideViewPr>
  <p:outlineViewPr>
    <p:cViewPr>
      <p:scale>
        <a:sx n="33" d="100"/>
        <a:sy n="33" d="100"/>
      </p:scale>
      <p:origin x="48" y="60402"/>
    </p:cViewPr>
  </p:outlineViewPr>
  <p:notesTextViewPr>
    <p:cViewPr>
      <p:scale>
        <a:sx n="125" d="100"/>
        <a:sy n="125" d="100"/>
      </p:scale>
      <p:origin x="0" y="0"/>
    </p:cViewPr>
  </p:notesTextViewPr>
  <p:sorterViewPr>
    <p:cViewPr>
      <p:scale>
        <a:sx n="50" d="100"/>
        <a:sy n="50" d="100"/>
      </p:scale>
      <p:origin x="0" y="0"/>
    </p:cViewPr>
  </p:sorterViewPr>
  <p:notesViewPr>
    <p:cSldViewPr snapToGrid="0">
      <p:cViewPr>
        <p:scale>
          <a:sx n="100" d="100"/>
          <a:sy n="100" d="100"/>
        </p:scale>
        <p:origin x="-2544" y="174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customXml" Target="../customXml/item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commentAuthors" Target="commentAuthors.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notesMaster" Target="notesMasters/notesMaster1.xml"/><Relationship Id="rId64" Type="http://schemas.openxmlformats.org/officeDocument/2006/relationships/customXml" Target="../customXml/item2.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handoutMaster" Target="handoutMasters/handoutMaster1.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B9CAA-3749-4959-971A-67D89A6E5FA2}" type="doc">
      <dgm:prSet loTypeId="urn:microsoft.com/office/officeart/2005/8/layout/matrix2" loCatId="matrix" qsTypeId="urn:microsoft.com/office/officeart/2005/8/quickstyle/simple1" qsCatId="simple" csTypeId="urn:microsoft.com/office/officeart/2005/8/colors/colorful2" csCatId="colorful" phldr="1"/>
      <dgm:spPr/>
      <dgm:t>
        <a:bodyPr/>
        <a:lstStyle/>
        <a:p>
          <a:endParaRPr lang="en-US"/>
        </a:p>
      </dgm:t>
    </dgm:pt>
    <dgm:pt modelId="{BCF1CA57-09A9-4706-85EC-6968FFDDAC4B}">
      <dgm:prSet phldrT="[Text]"/>
      <dgm:spPr/>
      <dgm:t>
        <a:bodyPr/>
        <a:lstStyle/>
        <a:p>
          <a:r>
            <a:rPr lang="en-GB" b="1" dirty="0">
              <a:latin typeface="Gill Sans MT" panose="020B0502020104020203" pitchFamily="34" charset="0"/>
            </a:rPr>
            <a:t>Follow up on automated quality control reports</a:t>
          </a:r>
          <a:endParaRPr lang="en-US" b="1" dirty="0"/>
        </a:p>
      </dgm:t>
    </dgm:pt>
    <dgm:pt modelId="{922EDD47-DDA4-400A-B4CA-7E8A36F49542}" type="parTrans" cxnId="{123B0A15-666F-4BE6-8422-EDC81334630B}">
      <dgm:prSet/>
      <dgm:spPr/>
      <dgm:t>
        <a:bodyPr/>
        <a:lstStyle/>
        <a:p>
          <a:endParaRPr lang="en-US" b="1"/>
        </a:p>
      </dgm:t>
    </dgm:pt>
    <dgm:pt modelId="{AFE4EC66-7A36-47DC-A589-E1FDA59F20B4}" type="sibTrans" cxnId="{123B0A15-666F-4BE6-8422-EDC81334630B}">
      <dgm:prSet/>
      <dgm:spPr/>
      <dgm:t>
        <a:bodyPr/>
        <a:lstStyle/>
        <a:p>
          <a:endParaRPr lang="en-US" b="1"/>
        </a:p>
      </dgm:t>
    </dgm:pt>
    <dgm:pt modelId="{D35C8E0A-A881-43B3-8271-4EDE906E2E39}">
      <dgm:prSet phldrT="[Text]"/>
      <dgm:spPr/>
      <dgm:t>
        <a:bodyPr/>
        <a:lstStyle/>
        <a:p>
          <a:r>
            <a:rPr lang="en-GB" b="1" dirty="0">
              <a:latin typeface="Gill Sans MT" panose="020B0502020104020203" pitchFamily="34" charset="0"/>
            </a:rPr>
            <a:t>Observe interviews</a:t>
          </a:r>
          <a:endParaRPr lang="en-US" b="1" dirty="0"/>
        </a:p>
      </dgm:t>
    </dgm:pt>
    <dgm:pt modelId="{58B54F66-7719-4614-B96B-2C5E7A3B91EA}" type="parTrans" cxnId="{F2037D63-4136-4721-B993-C5CE14034A58}">
      <dgm:prSet/>
      <dgm:spPr/>
      <dgm:t>
        <a:bodyPr/>
        <a:lstStyle/>
        <a:p>
          <a:endParaRPr lang="en-US" b="1"/>
        </a:p>
      </dgm:t>
    </dgm:pt>
    <dgm:pt modelId="{5F41EA8C-0711-4B1E-86EB-538C4B24377A}" type="sibTrans" cxnId="{F2037D63-4136-4721-B993-C5CE14034A58}">
      <dgm:prSet/>
      <dgm:spPr/>
      <dgm:t>
        <a:bodyPr/>
        <a:lstStyle/>
        <a:p>
          <a:endParaRPr lang="en-US" b="1"/>
        </a:p>
      </dgm:t>
    </dgm:pt>
    <dgm:pt modelId="{AEC2E65E-90C9-452C-BE10-7F4A79A106C4}">
      <dgm:prSet phldrT="[Text]" phldr="1"/>
      <dgm:spPr/>
      <dgm:t>
        <a:bodyPr/>
        <a:lstStyle/>
        <a:p>
          <a:endParaRPr lang="en-US" b="1" dirty="0"/>
        </a:p>
      </dgm:t>
    </dgm:pt>
    <dgm:pt modelId="{7E043144-E19D-4FD7-960F-3268D1D0BBC9}" type="parTrans" cxnId="{4948F6AF-0D3D-40B4-A9B3-CCA3B6B41CD5}">
      <dgm:prSet/>
      <dgm:spPr/>
      <dgm:t>
        <a:bodyPr/>
        <a:lstStyle/>
        <a:p>
          <a:endParaRPr lang="en-US" b="1"/>
        </a:p>
      </dgm:t>
    </dgm:pt>
    <dgm:pt modelId="{79E40245-5C48-40F3-8133-B8E8A8791A21}" type="sibTrans" cxnId="{4948F6AF-0D3D-40B4-A9B3-CCA3B6B41CD5}">
      <dgm:prSet/>
      <dgm:spPr/>
      <dgm:t>
        <a:bodyPr/>
        <a:lstStyle/>
        <a:p>
          <a:endParaRPr lang="en-US" b="1"/>
        </a:p>
      </dgm:t>
    </dgm:pt>
    <dgm:pt modelId="{D80641DB-9492-49DC-AA4B-360688DE24BF}">
      <dgm:prSet phldrT="[Text]" phldr="1"/>
      <dgm:spPr/>
      <dgm:t>
        <a:bodyPr/>
        <a:lstStyle/>
        <a:p>
          <a:endParaRPr lang="en-US" b="1"/>
        </a:p>
      </dgm:t>
    </dgm:pt>
    <dgm:pt modelId="{68A10B6F-A9EF-471E-8881-94FEA67AEEBE}" type="parTrans" cxnId="{99F1946C-1DD2-4BB8-AE95-5CC81AAE497C}">
      <dgm:prSet/>
      <dgm:spPr/>
      <dgm:t>
        <a:bodyPr/>
        <a:lstStyle/>
        <a:p>
          <a:endParaRPr lang="en-US" b="1"/>
        </a:p>
      </dgm:t>
    </dgm:pt>
    <dgm:pt modelId="{25852A96-CC21-4D2C-BC59-993B54E0939E}" type="sibTrans" cxnId="{99F1946C-1DD2-4BB8-AE95-5CC81AAE497C}">
      <dgm:prSet/>
      <dgm:spPr/>
      <dgm:t>
        <a:bodyPr/>
        <a:lstStyle/>
        <a:p>
          <a:endParaRPr lang="en-US" b="1"/>
        </a:p>
      </dgm:t>
    </dgm:pt>
    <dgm:pt modelId="{DF63BE0F-0709-4E76-89BC-03FE3119805A}">
      <dgm:prSet/>
      <dgm:spPr/>
      <dgm:t>
        <a:bodyPr/>
        <a:lstStyle/>
        <a:p>
          <a:r>
            <a:rPr lang="en-GB" b="1" dirty="0">
              <a:latin typeface="Gill Sans MT" panose="020B0502020104020203" pitchFamily="34" charset="0"/>
            </a:rPr>
            <a:t>Review field supervisor activities</a:t>
          </a:r>
        </a:p>
      </dgm:t>
    </dgm:pt>
    <dgm:pt modelId="{144CEC62-A45F-4935-BEF9-9496B097CCE5}" type="parTrans" cxnId="{FB1FBF3F-E031-4E83-A268-D0923973F8BB}">
      <dgm:prSet/>
      <dgm:spPr/>
      <dgm:t>
        <a:bodyPr/>
        <a:lstStyle/>
        <a:p>
          <a:endParaRPr lang="en-US" b="1"/>
        </a:p>
      </dgm:t>
    </dgm:pt>
    <dgm:pt modelId="{FFE30B94-29FB-468F-BA70-A082D08DFBEC}" type="sibTrans" cxnId="{FB1FBF3F-E031-4E83-A268-D0923973F8BB}">
      <dgm:prSet/>
      <dgm:spPr/>
      <dgm:t>
        <a:bodyPr/>
        <a:lstStyle/>
        <a:p>
          <a:endParaRPr lang="en-US" b="1"/>
        </a:p>
      </dgm:t>
    </dgm:pt>
    <dgm:pt modelId="{AF786108-EFA6-43ED-A911-62239052BDF4}">
      <dgm:prSet/>
      <dgm:spPr/>
      <dgm:t>
        <a:bodyPr/>
        <a:lstStyle/>
        <a:p>
          <a:r>
            <a:rPr lang="en-GB" b="1" dirty="0">
              <a:latin typeface="Gill Sans MT" panose="020B0502020104020203" pitchFamily="34" charset="0"/>
            </a:rPr>
            <a:t>Debrief field team</a:t>
          </a:r>
        </a:p>
      </dgm:t>
    </dgm:pt>
    <dgm:pt modelId="{B90B7EF8-A2EB-4899-A874-CD710483E814}" type="parTrans" cxnId="{FEA4AB81-A860-44C1-B692-E3335D4CD161}">
      <dgm:prSet/>
      <dgm:spPr/>
      <dgm:t>
        <a:bodyPr/>
        <a:lstStyle/>
        <a:p>
          <a:endParaRPr lang="en-US" b="1"/>
        </a:p>
      </dgm:t>
    </dgm:pt>
    <dgm:pt modelId="{4EB39630-9459-46DD-9AE0-FA91D1676AB8}" type="sibTrans" cxnId="{FEA4AB81-A860-44C1-B692-E3335D4CD161}">
      <dgm:prSet/>
      <dgm:spPr/>
      <dgm:t>
        <a:bodyPr/>
        <a:lstStyle/>
        <a:p>
          <a:endParaRPr lang="en-US" b="1"/>
        </a:p>
      </dgm:t>
    </dgm:pt>
    <dgm:pt modelId="{85E790A8-868F-48E4-8360-107E88BB389E}" type="pres">
      <dgm:prSet presAssocID="{DB8B9CAA-3749-4959-971A-67D89A6E5FA2}" presName="matrix" presStyleCnt="0">
        <dgm:presLayoutVars>
          <dgm:chMax val="1"/>
          <dgm:dir/>
          <dgm:resizeHandles val="exact"/>
        </dgm:presLayoutVars>
      </dgm:prSet>
      <dgm:spPr/>
    </dgm:pt>
    <dgm:pt modelId="{2C6AD22B-BFEF-4FD6-A3B1-22BB530274B4}" type="pres">
      <dgm:prSet presAssocID="{DB8B9CAA-3749-4959-971A-67D89A6E5FA2}" presName="axisShape" presStyleLbl="bgShp" presStyleIdx="0" presStyleCnt="1"/>
      <dgm:spPr/>
    </dgm:pt>
    <dgm:pt modelId="{F30979A3-6535-4B6F-8378-01B411690BCA}" type="pres">
      <dgm:prSet presAssocID="{DB8B9CAA-3749-4959-971A-67D89A6E5FA2}" presName="rect1" presStyleLbl="node1" presStyleIdx="0" presStyleCnt="4">
        <dgm:presLayoutVars>
          <dgm:chMax val="0"/>
          <dgm:chPref val="0"/>
          <dgm:bulletEnabled val="1"/>
        </dgm:presLayoutVars>
      </dgm:prSet>
      <dgm:spPr/>
    </dgm:pt>
    <dgm:pt modelId="{C1981C93-7ED0-4B06-8459-2B656DD03C74}" type="pres">
      <dgm:prSet presAssocID="{DB8B9CAA-3749-4959-971A-67D89A6E5FA2}" presName="rect2" presStyleLbl="node1" presStyleIdx="1" presStyleCnt="4">
        <dgm:presLayoutVars>
          <dgm:chMax val="0"/>
          <dgm:chPref val="0"/>
          <dgm:bulletEnabled val="1"/>
        </dgm:presLayoutVars>
      </dgm:prSet>
      <dgm:spPr/>
    </dgm:pt>
    <dgm:pt modelId="{874BE9E1-208B-4A9E-9DA2-2670D4CE20F8}" type="pres">
      <dgm:prSet presAssocID="{DB8B9CAA-3749-4959-971A-67D89A6E5FA2}" presName="rect3" presStyleLbl="node1" presStyleIdx="2" presStyleCnt="4">
        <dgm:presLayoutVars>
          <dgm:chMax val="0"/>
          <dgm:chPref val="0"/>
          <dgm:bulletEnabled val="1"/>
        </dgm:presLayoutVars>
      </dgm:prSet>
      <dgm:spPr/>
    </dgm:pt>
    <dgm:pt modelId="{03468D22-D626-4169-B1A1-4C8E9B42BB12}" type="pres">
      <dgm:prSet presAssocID="{DB8B9CAA-3749-4959-971A-67D89A6E5FA2}" presName="rect4" presStyleLbl="node1" presStyleIdx="3" presStyleCnt="4">
        <dgm:presLayoutVars>
          <dgm:chMax val="0"/>
          <dgm:chPref val="0"/>
          <dgm:bulletEnabled val="1"/>
        </dgm:presLayoutVars>
      </dgm:prSet>
      <dgm:spPr/>
    </dgm:pt>
  </dgm:ptLst>
  <dgm:cxnLst>
    <dgm:cxn modelId="{123B0A15-666F-4BE6-8422-EDC81334630B}" srcId="{DB8B9CAA-3749-4959-971A-67D89A6E5FA2}" destId="{BCF1CA57-09A9-4706-85EC-6968FFDDAC4B}" srcOrd="0" destOrd="0" parTransId="{922EDD47-DDA4-400A-B4CA-7E8A36F49542}" sibTransId="{AFE4EC66-7A36-47DC-A589-E1FDA59F20B4}"/>
    <dgm:cxn modelId="{EA888B1B-4256-48B0-809B-612717287585}" type="presOf" srcId="{D35C8E0A-A881-43B3-8271-4EDE906E2E39}" destId="{C1981C93-7ED0-4B06-8459-2B656DD03C74}" srcOrd="0" destOrd="0" presId="urn:microsoft.com/office/officeart/2005/8/layout/matrix2"/>
    <dgm:cxn modelId="{FB1FBF3F-E031-4E83-A268-D0923973F8BB}" srcId="{DB8B9CAA-3749-4959-971A-67D89A6E5FA2}" destId="{DF63BE0F-0709-4E76-89BC-03FE3119805A}" srcOrd="2" destOrd="0" parTransId="{144CEC62-A45F-4935-BEF9-9496B097CCE5}" sibTransId="{FFE30B94-29FB-468F-BA70-A082D08DFBEC}"/>
    <dgm:cxn modelId="{F2037D63-4136-4721-B993-C5CE14034A58}" srcId="{DB8B9CAA-3749-4959-971A-67D89A6E5FA2}" destId="{D35C8E0A-A881-43B3-8271-4EDE906E2E39}" srcOrd="1" destOrd="0" parTransId="{58B54F66-7719-4614-B96B-2C5E7A3B91EA}" sibTransId="{5F41EA8C-0711-4B1E-86EB-538C4B24377A}"/>
    <dgm:cxn modelId="{CC262C6B-A3FE-476E-9D89-A28D2DD7EE34}" type="presOf" srcId="{BCF1CA57-09A9-4706-85EC-6968FFDDAC4B}" destId="{F30979A3-6535-4B6F-8378-01B411690BCA}" srcOrd="0" destOrd="0" presId="urn:microsoft.com/office/officeart/2005/8/layout/matrix2"/>
    <dgm:cxn modelId="{99F1946C-1DD2-4BB8-AE95-5CC81AAE497C}" srcId="{DB8B9CAA-3749-4959-971A-67D89A6E5FA2}" destId="{D80641DB-9492-49DC-AA4B-360688DE24BF}" srcOrd="5" destOrd="0" parTransId="{68A10B6F-A9EF-471E-8881-94FEA67AEEBE}" sibTransId="{25852A96-CC21-4D2C-BC59-993B54E0939E}"/>
    <dgm:cxn modelId="{FEA4AB81-A860-44C1-B692-E3335D4CD161}" srcId="{DB8B9CAA-3749-4959-971A-67D89A6E5FA2}" destId="{AF786108-EFA6-43ED-A911-62239052BDF4}" srcOrd="3" destOrd="0" parTransId="{B90B7EF8-A2EB-4899-A874-CD710483E814}" sibTransId="{4EB39630-9459-46DD-9AE0-FA91D1676AB8}"/>
    <dgm:cxn modelId="{3260B98C-7816-448B-9884-AB05FA84ED62}" type="presOf" srcId="{AF786108-EFA6-43ED-A911-62239052BDF4}" destId="{03468D22-D626-4169-B1A1-4C8E9B42BB12}" srcOrd="0" destOrd="0" presId="urn:microsoft.com/office/officeart/2005/8/layout/matrix2"/>
    <dgm:cxn modelId="{4948F6AF-0D3D-40B4-A9B3-CCA3B6B41CD5}" srcId="{DB8B9CAA-3749-4959-971A-67D89A6E5FA2}" destId="{AEC2E65E-90C9-452C-BE10-7F4A79A106C4}" srcOrd="4" destOrd="0" parTransId="{7E043144-E19D-4FD7-960F-3268D1D0BBC9}" sibTransId="{79E40245-5C48-40F3-8133-B8E8A8791A21}"/>
    <dgm:cxn modelId="{503AB5EC-3102-4449-AB4D-3C9F4352BE23}" type="presOf" srcId="{DF63BE0F-0709-4E76-89BC-03FE3119805A}" destId="{874BE9E1-208B-4A9E-9DA2-2670D4CE20F8}" srcOrd="0" destOrd="0" presId="urn:microsoft.com/office/officeart/2005/8/layout/matrix2"/>
    <dgm:cxn modelId="{91927BF7-F2FB-46C0-AFE0-45CCE77E4672}" type="presOf" srcId="{DB8B9CAA-3749-4959-971A-67D89A6E5FA2}" destId="{85E790A8-868F-48E4-8360-107E88BB389E}" srcOrd="0" destOrd="0" presId="urn:microsoft.com/office/officeart/2005/8/layout/matrix2"/>
    <dgm:cxn modelId="{582D8A66-8B8F-44DF-A6A8-F6165A502FA8}" type="presParOf" srcId="{85E790A8-868F-48E4-8360-107E88BB389E}" destId="{2C6AD22B-BFEF-4FD6-A3B1-22BB530274B4}" srcOrd="0" destOrd="0" presId="urn:microsoft.com/office/officeart/2005/8/layout/matrix2"/>
    <dgm:cxn modelId="{6B6EE2DA-FF23-415A-B33C-7CE24BD00FF8}" type="presParOf" srcId="{85E790A8-868F-48E4-8360-107E88BB389E}" destId="{F30979A3-6535-4B6F-8378-01B411690BCA}" srcOrd="1" destOrd="0" presId="urn:microsoft.com/office/officeart/2005/8/layout/matrix2"/>
    <dgm:cxn modelId="{0A996A76-27F5-48B4-BC29-846DE7324D0D}" type="presParOf" srcId="{85E790A8-868F-48E4-8360-107E88BB389E}" destId="{C1981C93-7ED0-4B06-8459-2B656DD03C74}" srcOrd="2" destOrd="0" presId="urn:microsoft.com/office/officeart/2005/8/layout/matrix2"/>
    <dgm:cxn modelId="{864121D1-6BB4-4898-9CF5-8C84F16AD2DD}" type="presParOf" srcId="{85E790A8-868F-48E4-8360-107E88BB389E}" destId="{874BE9E1-208B-4A9E-9DA2-2670D4CE20F8}" srcOrd="3" destOrd="0" presId="urn:microsoft.com/office/officeart/2005/8/layout/matrix2"/>
    <dgm:cxn modelId="{FC97E8AD-8422-42EA-95D5-328034CDA591}" type="presParOf" srcId="{85E790A8-868F-48E4-8360-107E88BB389E}" destId="{03468D22-D626-4169-B1A1-4C8E9B42BB12}"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96E7D2-753A-4153-8A63-81F86AE5D573}" type="doc">
      <dgm:prSet loTypeId="urn:microsoft.com/office/officeart/2005/8/layout/chart3" loCatId="relationship" qsTypeId="urn:microsoft.com/office/officeart/2005/8/quickstyle/simple1" qsCatId="simple" csTypeId="urn:microsoft.com/office/officeart/2005/8/colors/colorful2" csCatId="colorful" phldr="1"/>
      <dgm:spPr/>
    </dgm:pt>
    <dgm:pt modelId="{B3DE941C-0F29-468D-BA58-6085592A8259}">
      <dgm:prSet phldrT="[Text]"/>
      <dgm:spPr/>
      <dgm:t>
        <a:bodyPr/>
        <a:lstStyle/>
        <a:p>
          <a:r>
            <a:rPr lang="en-GB" dirty="0">
              <a:latin typeface="Gill Sans MT" panose="020B0502020104020203" pitchFamily="34" charset="0"/>
            </a:rPr>
            <a:t>Constructive criticism</a:t>
          </a:r>
          <a:endParaRPr lang="en-US" dirty="0"/>
        </a:p>
      </dgm:t>
    </dgm:pt>
    <dgm:pt modelId="{25966DAB-1936-47B1-B526-0E7438AE7593}" type="parTrans" cxnId="{E61F7F2F-8DFE-4E87-87F4-D699B92E8A24}">
      <dgm:prSet/>
      <dgm:spPr/>
      <dgm:t>
        <a:bodyPr/>
        <a:lstStyle/>
        <a:p>
          <a:endParaRPr lang="en-US"/>
        </a:p>
      </dgm:t>
    </dgm:pt>
    <dgm:pt modelId="{E5F6AF46-271B-4A5C-84E4-633F05F79728}" type="sibTrans" cxnId="{E61F7F2F-8DFE-4E87-87F4-D699B92E8A24}">
      <dgm:prSet/>
      <dgm:spPr/>
      <dgm:t>
        <a:bodyPr/>
        <a:lstStyle/>
        <a:p>
          <a:endParaRPr lang="en-US"/>
        </a:p>
      </dgm:t>
    </dgm:pt>
    <dgm:pt modelId="{2ACBDB58-C451-4BAE-94B4-1F95B78803A0}">
      <dgm:prSet phldrT="[Text]"/>
      <dgm:spPr/>
      <dgm:t>
        <a:bodyPr/>
        <a:lstStyle/>
        <a:p>
          <a:r>
            <a:rPr lang="en-GB" dirty="0">
              <a:latin typeface="Gill Sans MT" panose="020B0502020104020203" pitchFamily="34" charset="0"/>
            </a:rPr>
            <a:t>Guidance</a:t>
          </a:r>
          <a:endParaRPr lang="en-US" dirty="0"/>
        </a:p>
      </dgm:t>
    </dgm:pt>
    <dgm:pt modelId="{5A573A51-49BB-405E-81EB-57277540AD71}" type="parTrans" cxnId="{382466B1-1CAA-4A1E-9EFB-B4D6D1074C76}">
      <dgm:prSet/>
      <dgm:spPr/>
      <dgm:t>
        <a:bodyPr/>
        <a:lstStyle/>
        <a:p>
          <a:endParaRPr lang="en-US"/>
        </a:p>
      </dgm:t>
    </dgm:pt>
    <dgm:pt modelId="{F2C4ACC7-2FE4-4F66-ADF2-652C37B6AB45}" type="sibTrans" cxnId="{382466B1-1CAA-4A1E-9EFB-B4D6D1074C76}">
      <dgm:prSet/>
      <dgm:spPr/>
      <dgm:t>
        <a:bodyPr/>
        <a:lstStyle/>
        <a:p>
          <a:endParaRPr lang="en-US"/>
        </a:p>
      </dgm:t>
    </dgm:pt>
    <dgm:pt modelId="{49EA5DEE-E158-46C0-BC56-3DCF75CF6C06}">
      <dgm:prSet phldrT="[Text]"/>
      <dgm:spPr/>
      <dgm:t>
        <a:bodyPr/>
        <a:lstStyle/>
        <a:p>
          <a:r>
            <a:rPr lang="en-GB" dirty="0">
              <a:latin typeface="Gill Sans MT" panose="020B0502020104020203" pitchFamily="34" charset="0"/>
            </a:rPr>
            <a:t>Positive feedback</a:t>
          </a:r>
          <a:endParaRPr lang="en-US" dirty="0"/>
        </a:p>
      </dgm:t>
    </dgm:pt>
    <dgm:pt modelId="{83167CA3-BB47-42FF-84ED-A35579F0B641}" type="parTrans" cxnId="{F3E4FBEB-86F7-40A1-959E-C72FDD299B18}">
      <dgm:prSet/>
      <dgm:spPr/>
      <dgm:t>
        <a:bodyPr/>
        <a:lstStyle/>
        <a:p>
          <a:endParaRPr lang="en-US"/>
        </a:p>
      </dgm:t>
    </dgm:pt>
    <dgm:pt modelId="{33CAC942-2ADD-424C-ABE8-DD404BF8C365}" type="sibTrans" cxnId="{F3E4FBEB-86F7-40A1-959E-C72FDD299B18}">
      <dgm:prSet/>
      <dgm:spPr/>
      <dgm:t>
        <a:bodyPr/>
        <a:lstStyle/>
        <a:p>
          <a:endParaRPr lang="en-US"/>
        </a:p>
      </dgm:t>
    </dgm:pt>
    <dgm:pt modelId="{7B16E004-DCAC-4167-ABEF-60208F4ED748}" type="pres">
      <dgm:prSet presAssocID="{CB96E7D2-753A-4153-8A63-81F86AE5D573}" presName="compositeShape" presStyleCnt="0">
        <dgm:presLayoutVars>
          <dgm:chMax val="7"/>
          <dgm:dir/>
          <dgm:resizeHandles val="exact"/>
        </dgm:presLayoutVars>
      </dgm:prSet>
      <dgm:spPr/>
    </dgm:pt>
    <dgm:pt modelId="{2BA329DD-C54E-4771-B469-70F999652B29}" type="pres">
      <dgm:prSet presAssocID="{CB96E7D2-753A-4153-8A63-81F86AE5D573}" presName="wedge1" presStyleLbl="node1" presStyleIdx="0" presStyleCnt="3" custLinFactNeighborX="-4783" custLinFactNeighborY="2870"/>
      <dgm:spPr/>
    </dgm:pt>
    <dgm:pt modelId="{0892F608-74FC-4077-B017-6A3AA3402F9F}" type="pres">
      <dgm:prSet presAssocID="{CB96E7D2-753A-4153-8A63-81F86AE5D573}" presName="wedge1Tx" presStyleLbl="node1" presStyleIdx="0" presStyleCnt="3">
        <dgm:presLayoutVars>
          <dgm:chMax val="0"/>
          <dgm:chPref val="0"/>
          <dgm:bulletEnabled val="1"/>
        </dgm:presLayoutVars>
      </dgm:prSet>
      <dgm:spPr/>
    </dgm:pt>
    <dgm:pt modelId="{14B963F1-2FD5-4B27-968D-7D01CD0855CD}" type="pres">
      <dgm:prSet presAssocID="{CB96E7D2-753A-4153-8A63-81F86AE5D573}" presName="wedge2" presStyleLbl="node1" presStyleIdx="1" presStyleCnt="3"/>
      <dgm:spPr/>
    </dgm:pt>
    <dgm:pt modelId="{EE25D4B6-2C80-40CC-AE43-7868D1E42B46}" type="pres">
      <dgm:prSet presAssocID="{CB96E7D2-753A-4153-8A63-81F86AE5D573}" presName="wedge2Tx" presStyleLbl="node1" presStyleIdx="1" presStyleCnt="3">
        <dgm:presLayoutVars>
          <dgm:chMax val="0"/>
          <dgm:chPref val="0"/>
          <dgm:bulletEnabled val="1"/>
        </dgm:presLayoutVars>
      </dgm:prSet>
      <dgm:spPr/>
    </dgm:pt>
    <dgm:pt modelId="{60B099B1-E38F-4DF9-97F3-27A9BDEA57C6}" type="pres">
      <dgm:prSet presAssocID="{CB96E7D2-753A-4153-8A63-81F86AE5D573}" presName="wedge3" presStyleLbl="node1" presStyleIdx="2" presStyleCnt="3"/>
      <dgm:spPr/>
    </dgm:pt>
    <dgm:pt modelId="{745C385D-CE01-464B-B11A-B599C4D9AC69}" type="pres">
      <dgm:prSet presAssocID="{CB96E7D2-753A-4153-8A63-81F86AE5D573}" presName="wedge3Tx" presStyleLbl="node1" presStyleIdx="2" presStyleCnt="3">
        <dgm:presLayoutVars>
          <dgm:chMax val="0"/>
          <dgm:chPref val="0"/>
          <dgm:bulletEnabled val="1"/>
        </dgm:presLayoutVars>
      </dgm:prSet>
      <dgm:spPr/>
    </dgm:pt>
  </dgm:ptLst>
  <dgm:cxnLst>
    <dgm:cxn modelId="{E61F7F2F-8DFE-4E87-87F4-D699B92E8A24}" srcId="{CB96E7D2-753A-4153-8A63-81F86AE5D573}" destId="{B3DE941C-0F29-468D-BA58-6085592A8259}" srcOrd="0" destOrd="0" parTransId="{25966DAB-1936-47B1-B526-0E7438AE7593}" sibTransId="{E5F6AF46-271B-4A5C-84E4-633F05F79728}"/>
    <dgm:cxn modelId="{6D2D4E46-1EAB-485A-BC9E-CB67DEF8750C}" type="presOf" srcId="{49EA5DEE-E158-46C0-BC56-3DCF75CF6C06}" destId="{60B099B1-E38F-4DF9-97F3-27A9BDEA57C6}" srcOrd="0" destOrd="0" presId="urn:microsoft.com/office/officeart/2005/8/layout/chart3"/>
    <dgm:cxn modelId="{EA19D774-D9E2-4DDF-A8B6-824576149FD9}" type="presOf" srcId="{49EA5DEE-E158-46C0-BC56-3DCF75CF6C06}" destId="{745C385D-CE01-464B-B11A-B599C4D9AC69}" srcOrd="1" destOrd="0" presId="urn:microsoft.com/office/officeart/2005/8/layout/chart3"/>
    <dgm:cxn modelId="{F5CAA878-E78D-4E2B-8B23-D8695E4A06C1}" type="presOf" srcId="{CB96E7D2-753A-4153-8A63-81F86AE5D573}" destId="{7B16E004-DCAC-4167-ABEF-60208F4ED748}" srcOrd="0" destOrd="0" presId="urn:microsoft.com/office/officeart/2005/8/layout/chart3"/>
    <dgm:cxn modelId="{382466B1-1CAA-4A1E-9EFB-B4D6D1074C76}" srcId="{CB96E7D2-753A-4153-8A63-81F86AE5D573}" destId="{2ACBDB58-C451-4BAE-94B4-1F95B78803A0}" srcOrd="1" destOrd="0" parTransId="{5A573A51-49BB-405E-81EB-57277540AD71}" sibTransId="{F2C4ACC7-2FE4-4F66-ADF2-652C37B6AB45}"/>
    <dgm:cxn modelId="{3DDE08BA-7034-459A-A8DD-AE4F123C0154}" type="presOf" srcId="{2ACBDB58-C451-4BAE-94B4-1F95B78803A0}" destId="{EE25D4B6-2C80-40CC-AE43-7868D1E42B46}" srcOrd="1" destOrd="0" presId="urn:microsoft.com/office/officeart/2005/8/layout/chart3"/>
    <dgm:cxn modelId="{9B8E44C6-009B-4288-94E9-3E25DF542303}" type="presOf" srcId="{2ACBDB58-C451-4BAE-94B4-1F95B78803A0}" destId="{14B963F1-2FD5-4B27-968D-7D01CD0855CD}" srcOrd="0" destOrd="0" presId="urn:microsoft.com/office/officeart/2005/8/layout/chart3"/>
    <dgm:cxn modelId="{F3E4FBEB-86F7-40A1-959E-C72FDD299B18}" srcId="{CB96E7D2-753A-4153-8A63-81F86AE5D573}" destId="{49EA5DEE-E158-46C0-BC56-3DCF75CF6C06}" srcOrd="2" destOrd="0" parTransId="{83167CA3-BB47-42FF-84ED-A35579F0B641}" sibTransId="{33CAC942-2ADD-424C-ABE8-DD404BF8C365}"/>
    <dgm:cxn modelId="{9CEF9BF1-68E0-4C5F-9D36-54ECA199472F}" type="presOf" srcId="{B3DE941C-0F29-468D-BA58-6085592A8259}" destId="{0892F608-74FC-4077-B017-6A3AA3402F9F}" srcOrd="1" destOrd="0" presId="urn:microsoft.com/office/officeart/2005/8/layout/chart3"/>
    <dgm:cxn modelId="{64D058FB-EEFE-42D8-94FB-B22F35CA4090}" type="presOf" srcId="{B3DE941C-0F29-468D-BA58-6085592A8259}" destId="{2BA329DD-C54E-4771-B469-70F999652B29}" srcOrd="0" destOrd="0" presId="urn:microsoft.com/office/officeart/2005/8/layout/chart3"/>
    <dgm:cxn modelId="{CD43698E-68AB-4CFE-9DFB-FB2289C50BF7}" type="presParOf" srcId="{7B16E004-DCAC-4167-ABEF-60208F4ED748}" destId="{2BA329DD-C54E-4771-B469-70F999652B29}" srcOrd="0" destOrd="0" presId="urn:microsoft.com/office/officeart/2005/8/layout/chart3"/>
    <dgm:cxn modelId="{BB4B38B3-A0D5-41E1-92AE-B2F0A23E7BFA}" type="presParOf" srcId="{7B16E004-DCAC-4167-ABEF-60208F4ED748}" destId="{0892F608-74FC-4077-B017-6A3AA3402F9F}" srcOrd="1" destOrd="0" presId="urn:microsoft.com/office/officeart/2005/8/layout/chart3"/>
    <dgm:cxn modelId="{35254499-8DE5-4986-A977-04C1DD651A63}" type="presParOf" srcId="{7B16E004-DCAC-4167-ABEF-60208F4ED748}" destId="{14B963F1-2FD5-4B27-968D-7D01CD0855CD}" srcOrd="2" destOrd="0" presId="urn:microsoft.com/office/officeart/2005/8/layout/chart3"/>
    <dgm:cxn modelId="{C93020CF-601A-41E7-95A6-BC17FEA1DDB1}" type="presParOf" srcId="{7B16E004-DCAC-4167-ABEF-60208F4ED748}" destId="{EE25D4B6-2C80-40CC-AE43-7868D1E42B46}" srcOrd="3" destOrd="0" presId="urn:microsoft.com/office/officeart/2005/8/layout/chart3"/>
    <dgm:cxn modelId="{B889B059-667C-4147-944E-4796ABE694F1}" type="presParOf" srcId="{7B16E004-DCAC-4167-ABEF-60208F4ED748}" destId="{60B099B1-E38F-4DF9-97F3-27A9BDEA57C6}" srcOrd="4" destOrd="0" presId="urn:microsoft.com/office/officeart/2005/8/layout/chart3"/>
    <dgm:cxn modelId="{04D43F32-5E1C-46A7-819F-D9CFB97F2E06}" type="presParOf" srcId="{7B16E004-DCAC-4167-ABEF-60208F4ED748}" destId="{745C385D-CE01-464B-B11A-B599C4D9AC69}"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6A469E-791B-4686-8459-09AB31872D4A}"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DC9369B0-B2BE-45D0-8911-FCF9E547901B}">
      <dgm:prSet phldrT="[Text]"/>
      <dgm:spPr/>
      <dgm:t>
        <a:bodyPr/>
        <a:lstStyle/>
        <a:p>
          <a:r>
            <a:rPr lang="en-US" b="1" dirty="0">
              <a:latin typeface="Gill Sans MT" panose="020B0502020104020203" pitchFamily="34" charset="0"/>
            </a:rPr>
            <a:t>Does the field supervisor:</a:t>
          </a:r>
          <a:endParaRPr lang="en-US" b="1" dirty="0"/>
        </a:p>
      </dgm:t>
    </dgm:pt>
    <dgm:pt modelId="{FDBA6342-5CA1-4CC6-90BA-F0A0C78DBB1D}" type="parTrans" cxnId="{0FF5CF9F-6CF1-4990-AC05-DEDC6720D885}">
      <dgm:prSet/>
      <dgm:spPr/>
      <dgm:t>
        <a:bodyPr/>
        <a:lstStyle/>
        <a:p>
          <a:endParaRPr lang="en-US"/>
        </a:p>
      </dgm:t>
    </dgm:pt>
    <dgm:pt modelId="{AA87B933-4C5B-4189-A850-7348B8C166FF}" type="sibTrans" cxnId="{0FF5CF9F-6CF1-4990-AC05-DEDC6720D885}">
      <dgm:prSet/>
      <dgm:spPr/>
      <dgm:t>
        <a:bodyPr/>
        <a:lstStyle/>
        <a:p>
          <a:endParaRPr lang="en-US"/>
        </a:p>
      </dgm:t>
    </dgm:pt>
    <dgm:pt modelId="{5915EF00-0B51-47C4-AC85-5320ACD3FB9F}">
      <dgm:prSet phldrT="[Text]"/>
      <dgm:spPr>
        <a:solidFill>
          <a:schemeClr val="accent3">
            <a:lumMod val="20000"/>
            <a:lumOff val="80000"/>
            <a:alpha val="90000"/>
          </a:schemeClr>
        </a:solidFill>
      </dgm:spPr>
      <dgm:t>
        <a:bodyPr/>
        <a:lstStyle/>
        <a:p>
          <a:r>
            <a:rPr lang="en-US" dirty="0">
              <a:latin typeface="Gill Sans MT" panose="020B0502020104020203" pitchFamily="34" charset="0"/>
            </a:rPr>
            <a:t>Solicit examples of successes and challenges?</a:t>
          </a:r>
          <a:endParaRPr lang="en-US" dirty="0"/>
        </a:p>
      </dgm:t>
    </dgm:pt>
    <dgm:pt modelId="{AE697996-A6FE-4A12-939D-5EEAA1650D49}" type="parTrans" cxnId="{1821358F-9702-4E99-A611-D42E228E6E28}">
      <dgm:prSet/>
      <dgm:spPr/>
      <dgm:t>
        <a:bodyPr/>
        <a:lstStyle/>
        <a:p>
          <a:endParaRPr lang="en-US"/>
        </a:p>
      </dgm:t>
    </dgm:pt>
    <dgm:pt modelId="{0FEDE1B1-58DB-4B8F-AF34-8A26159EE07C}" type="sibTrans" cxnId="{1821358F-9702-4E99-A611-D42E228E6E28}">
      <dgm:prSet/>
      <dgm:spPr/>
      <dgm:t>
        <a:bodyPr/>
        <a:lstStyle/>
        <a:p>
          <a:endParaRPr lang="en-US"/>
        </a:p>
      </dgm:t>
    </dgm:pt>
    <dgm:pt modelId="{D2262C4C-026F-4441-B275-F41147E2ECBF}">
      <dgm:prSet phldrT="[Text]"/>
      <dgm:spPr>
        <a:solidFill>
          <a:schemeClr val="accent3">
            <a:lumMod val="20000"/>
            <a:lumOff val="80000"/>
            <a:alpha val="90000"/>
          </a:schemeClr>
        </a:solidFill>
      </dgm:spPr>
      <dgm:t>
        <a:bodyPr/>
        <a:lstStyle/>
        <a:p>
          <a:r>
            <a:rPr lang="en-US" dirty="0">
              <a:latin typeface="Gill Sans MT" panose="020B0502020104020203" pitchFamily="34" charset="0"/>
            </a:rPr>
            <a:t>Comment on interview observations and data quality reviews?</a:t>
          </a:r>
          <a:endParaRPr lang="en-US" dirty="0"/>
        </a:p>
      </dgm:t>
    </dgm:pt>
    <dgm:pt modelId="{53C69ABB-CAD2-4D65-9F32-76AD06990366}" type="parTrans" cxnId="{50CEB63B-4195-4BF8-98FD-31592C2D4413}">
      <dgm:prSet/>
      <dgm:spPr/>
      <dgm:t>
        <a:bodyPr/>
        <a:lstStyle/>
        <a:p>
          <a:endParaRPr lang="en-US"/>
        </a:p>
      </dgm:t>
    </dgm:pt>
    <dgm:pt modelId="{D5994AF8-7DD4-41FE-B820-ED9192343EC6}" type="sibTrans" cxnId="{50CEB63B-4195-4BF8-98FD-31592C2D4413}">
      <dgm:prSet/>
      <dgm:spPr/>
      <dgm:t>
        <a:bodyPr/>
        <a:lstStyle/>
        <a:p>
          <a:endParaRPr lang="en-US"/>
        </a:p>
      </dgm:t>
    </dgm:pt>
    <dgm:pt modelId="{0E2D1355-3FBC-45E9-8195-53383EA48BF8}">
      <dgm:prSet phldrT="[Text]"/>
      <dgm:spPr>
        <a:solidFill>
          <a:schemeClr val="accent3">
            <a:lumMod val="20000"/>
            <a:lumOff val="80000"/>
            <a:alpha val="90000"/>
          </a:schemeClr>
        </a:solidFill>
      </dgm:spPr>
      <dgm:t>
        <a:bodyPr/>
        <a:lstStyle/>
        <a:p>
          <a:r>
            <a:rPr lang="en-US" dirty="0">
              <a:latin typeface="Gill Sans MT" panose="020B0502020104020203" pitchFamily="34" charset="0"/>
            </a:rPr>
            <a:t>Provide an update on progress?</a:t>
          </a:r>
          <a:endParaRPr lang="en-US" dirty="0"/>
        </a:p>
      </dgm:t>
    </dgm:pt>
    <dgm:pt modelId="{B8567746-DA13-4FF8-85CC-ABBA13034D8B}" type="parTrans" cxnId="{D4776F4E-0619-43AD-86FE-074976219164}">
      <dgm:prSet/>
      <dgm:spPr/>
      <dgm:t>
        <a:bodyPr/>
        <a:lstStyle/>
        <a:p>
          <a:endParaRPr lang="en-US"/>
        </a:p>
      </dgm:t>
    </dgm:pt>
    <dgm:pt modelId="{AB5FE55B-22B7-4FC1-9C7D-0B916C69AE84}" type="sibTrans" cxnId="{D4776F4E-0619-43AD-86FE-074976219164}">
      <dgm:prSet/>
      <dgm:spPr/>
      <dgm:t>
        <a:bodyPr/>
        <a:lstStyle/>
        <a:p>
          <a:endParaRPr lang="en-US"/>
        </a:p>
      </dgm:t>
    </dgm:pt>
    <dgm:pt modelId="{7EBBF470-2679-4E4A-8622-F5658C50B4BF}">
      <dgm:prSet/>
      <dgm:spPr>
        <a:solidFill>
          <a:schemeClr val="accent3">
            <a:lumMod val="20000"/>
            <a:lumOff val="80000"/>
            <a:alpha val="90000"/>
          </a:schemeClr>
        </a:solidFill>
      </dgm:spPr>
      <dgm:t>
        <a:bodyPr/>
        <a:lstStyle/>
        <a:p>
          <a:r>
            <a:rPr lang="en-US" dirty="0">
              <a:latin typeface="Gill Sans MT" panose="020B0502020104020203" pitchFamily="34" charset="0"/>
            </a:rPr>
            <a:t>Encourage questions?</a:t>
          </a:r>
          <a:endParaRPr lang="en-US" dirty="0"/>
        </a:p>
      </dgm:t>
    </dgm:pt>
    <dgm:pt modelId="{8CDECE16-7E37-41AB-A620-66880B4E0516}" type="parTrans" cxnId="{5EDA8BC9-B195-4E75-8901-1889803CD64A}">
      <dgm:prSet/>
      <dgm:spPr/>
      <dgm:t>
        <a:bodyPr/>
        <a:lstStyle/>
        <a:p>
          <a:endParaRPr lang="en-US"/>
        </a:p>
      </dgm:t>
    </dgm:pt>
    <dgm:pt modelId="{D7A1229F-EC16-4A39-9264-0F0DC3F1DB33}" type="sibTrans" cxnId="{5EDA8BC9-B195-4E75-8901-1889803CD64A}">
      <dgm:prSet/>
      <dgm:spPr/>
      <dgm:t>
        <a:bodyPr/>
        <a:lstStyle/>
        <a:p>
          <a:endParaRPr lang="en-US"/>
        </a:p>
      </dgm:t>
    </dgm:pt>
    <dgm:pt modelId="{22078539-640A-4E18-A740-CB737C402DBB}">
      <dgm:prSet/>
      <dgm:spPr>
        <a:solidFill>
          <a:schemeClr val="accent3">
            <a:lumMod val="20000"/>
            <a:lumOff val="80000"/>
            <a:alpha val="90000"/>
          </a:schemeClr>
        </a:solidFill>
      </dgm:spPr>
      <dgm:t>
        <a:bodyPr/>
        <a:lstStyle/>
        <a:p>
          <a:r>
            <a:rPr lang="en-US" dirty="0">
              <a:latin typeface="Gill Sans MT" panose="020B0502020104020203" pitchFamily="34" charset="0"/>
            </a:rPr>
            <a:t>Summarize positive aspects of the field team’s work?</a:t>
          </a:r>
        </a:p>
      </dgm:t>
    </dgm:pt>
    <dgm:pt modelId="{0D31D0EE-3F3E-45D3-AFCD-5DE047D4277D}" type="parTrans" cxnId="{08AD6528-EF11-405F-8F02-7E5828E5724E}">
      <dgm:prSet/>
      <dgm:spPr/>
      <dgm:t>
        <a:bodyPr/>
        <a:lstStyle/>
        <a:p>
          <a:endParaRPr lang="en-US"/>
        </a:p>
      </dgm:t>
    </dgm:pt>
    <dgm:pt modelId="{413AD788-4C7A-4BFE-96BB-FEA5FD4A831E}" type="sibTrans" cxnId="{08AD6528-EF11-405F-8F02-7E5828E5724E}">
      <dgm:prSet/>
      <dgm:spPr/>
      <dgm:t>
        <a:bodyPr/>
        <a:lstStyle/>
        <a:p>
          <a:endParaRPr lang="en-US"/>
        </a:p>
      </dgm:t>
    </dgm:pt>
    <dgm:pt modelId="{D6C1EA25-3639-46AF-AC11-480FF444B834}">
      <dgm:prSet/>
      <dgm:spPr>
        <a:solidFill>
          <a:schemeClr val="accent3">
            <a:lumMod val="20000"/>
            <a:lumOff val="80000"/>
            <a:alpha val="90000"/>
          </a:schemeClr>
        </a:solidFill>
      </dgm:spPr>
      <dgm:t>
        <a:bodyPr/>
        <a:lstStyle/>
        <a:p>
          <a:r>
            <a:rPr lang="en-US" dirty="0">
              <a:latin typeface="Gill Sans MT" panose="020B0502020104020203" pitchFamily="34" charset="0"/>
            </a:rPr>
            <a:t>Provide detailed instructions on how to address any performance issues?</a:t>
          </a:r>
        </a:p>
      </dgm:t>
    </dgm:pt>
    <dgm:pt modelId="{D19CFC42-3654-4CFE-8648-1BBAF5FCD420}" type="parTrans" cxnId="{9B4039BE-A1CD-4A93-9134-C7D85F293F6E}">
      <dgm:prSet/>
      <dgm:spPr/>
      <dgm:t>
        <a:bodyPr/>
        <a:lstStyle/>
        <a:p>
          <a:endParaRPr lang="en-US"/>
        </a:p>
      </dgm:t>
    </dgm:pt>
    <dgm:pt modelId="{97026CF9-7D84-4014-A265-96CCEBA99C5B}" type="sibTrans" cxnId="{9B4039BE-A1CD-4A93-9134-C7D85F293F6E}">
      <dgm:prSet/>
      <dgm:spPr/>
      <dgm:t>
        <a:bodyPr/>
        <a:lstStyle/>
        <a:p>
          <a:endParaRPr lang="en-US"/>
        </a:p>
      </dgm:t>
    </dgm:pt>
    <dgm:pt modelId="{8D2623ED-D029-4B5B-AC79-E112E91DD7E7}">
      <dgm:prSet/>
      <dgm:spPr>
        <a:solidFill>
          <a:schemeClr val="accent3">
            <a:lumMod val="20000"/>
            <a:lumOff val="80000"/>
            <a:alpha val="90000"/>
          </a:schemeClr>
        </a:solidFill>
      </dgm:spPr>
      <dgm:t>
        <a:bodyPr/>
        <a:lstStyle/>
        <a:p>
          <a:r>
            <a:rPr lang="en-US" dirty="0">
              <a:latin typeface="Gill Sans MT" panose="020B0502020104020203" pitchFamily="34" charset="0"/>
            </a:rPr>
            <a:t>Answer questions respectfully and accurately?</a:t>
          </a:r>
        </a:p>
      </dgm:t>
    </dgm:pt>
    <dgm:pt modelId="{C3964B78-3D56-4CE1-9078-071A8D2A308E}" type="parTrans" cxnId="{863CBCC0-7593-494A-964B-C63F4FE11571}">
      <dgm:prSet/>
      <dgm:spPr/>
      <dgm:t>
        <a:bodyPr/>
        <a:lstStyle/>
        <a:p>
          <a:endParaRPr lang="en-US"/>
        </a:p>
      </dgm:t>
    </dgm:pt>
    <dgm:pt modelId="{C758F193-1DFE-41D6-BA5E-1DBC7B6D0863}" type="sibTrans" cxnId="{863CBCC0-7593-494A-964B-C63F4FE11571}">
      <dgm:prSet/>
      <dgm:spPr/>
      <dgm:t>
        <a:bodyPr/>
        <a:lstStyle/>
        <a:p>
          <a:endParaRPr lang="en-US"/>
        </a:p>
      </dgm:t>
    </dgm:pt>
    <dgm:pt modelId="{DFD57C61-EC97-41B3-AE4B-6CC37E735122}">
      <dgm:prSet/>
      <dgm:spPr>
        <a:solidFill>
          <a:schemeClr val="accent3">
            <a:lumMod val="20000"/>
            <a:lumOff val="80000"/>
            <a:alpha val="90000"/>
          </a:schemeClr>
        </a:solidFill>
      </dgm:spPr>
      <dgm:t>
        <a:bodyPr/>
        <a:lstStyle/>
        <a:p>
          <a:r>
            <a:rPr lang="en-US" dirty="0">
              <a:latin typeface="Gill Sans MT" panose="020B0502020104020203" pitchFamily="34" charset="0"/>
            </a:rPr>
            <a:t>Emphasize the importance of any needed changes?</a:t>
          </a:r>
        </a:p>
      </dgm:t>
    </dgm:pt>
    <dgm:pt modelId="{08B2E8CD-1920-4B8E-B9F2-3DA8EFF0E245}" type="parTrans" cxnId="{9819FD04-467F-44B9-874E-6A671649CEB4}">
      <dgm:prSet/>
      <dgm:spPr/>
      <dgm:t>
        <a:bodyPr/>
        <a:lstStyle/>
        <a:p>
          <a:endParaRPr lang="en-US"/>
        </a:p>
      </dgm:t>
    </dgm:pt>
    <dgm:pt modelId="{02D4FD38-376D-4140-8FDE-AED5D9A62866}" type="sibTrans" cxnId="{9819FD04-467F-44B9-874E-6A671649CEB4}">
      <dgm:prSet/>
      <dgm:spPr/>
      <dgm:t>
        <a:bodyPr/>
        <a:lstStyle/>
        <a:p>
          <a:endParaRPr lang="en-US"/>
        </a:p>
      </dgm:t>
    </dgm:pt>
    <dgm:pt modelId="{84467B12-2B66-4778-BBD7-2AC58BB24CE7}">
      <dgm:prSet/>
      <dgm:spPr>
        <a:solidFill>
          <a:schemeClr val="accent3">
            <a:lumMod val="20000"/>
            <a:lumOff val="80000"/>
            <a:alpha val="90000"/>
          </a:schemeClr>
        </a:solidFill>
      </dgm:spPr>
      <dgm:t>
        <a:bodyPr/>
        <a:lstStyle/>
        <a:p>
          <a:r>
            <a:rPr lang="en-US" dirty="0">
              <a:latin typeface="Gill Sans MT" panose="020B0502020104020203" pitchFamily="34" charset="0"/>
            </a:rPr>
            <a:t>Ensure understanding of procedures that need improvement?</a:t>
          </a:r>
        </a:p>
      </dgm:t>
    </dgm:pt>
    <dgm:pt modelId="{CB12EDAD-920B-4231-80B6-DB33E0EA090A}" type="parTrans" cxnId="{F4DFC18D-DD72-41C9-AA1B-CE69E90A4053}">
      <dgm:prSet/>
      <dgm:spPr/>
      <dgm:t>
        <a:bodyPr/>
        <a:lstStyle/>
        <a:p>
          <a:endParaRPr lang="en-US"/>
        </a:p>
      </dgm:t>
    </dgm:pt>
    <dgm:pt modelId="{C650C62F-1A96-4A44-9C9F-1760AADF6404}" type="sibTrans" cxnId="{F4DFC18D-DD72-41C9-AA1B-CE69E90A4053}">
      <dgm:prSet/>
      <dgm:spPr/>
      <dgm:t>
        <a:bodyPr/>
        <a:lstStyle/>
        <a:p>
          <a:endParaRPr lang="en-US"/>
        </a:p>
      </dgm:t>
    </dgm:pt>
    <dgm:pt modelId="{18C24AA6-5A89-47C2-B8EE-AA09C571F2D3}">
      <dgm:prSet/>
      <dgm:spPr>
        <a:solidFill>
          <a:schemeClr val="accent3">
            <a:lumMod val="20000"/>
            <a:lumOff val="80000"/>
            <a:alpha val="90000"/>
          </a:schemeClr>
        </a:solidFill>
      </dgm:spPr>
      <dgm:t>
        <a:bodyPr/>
        <a:lstStyle/>
        <a:p>
          <a:r>
            <a:rPr lang="en-US" dirty="0">
              <a:latin typeface="Gill Sans MT" panose="020B0502020104020203" pitchFamily="34" charset="0"/>
            </a:rPr>
            <a:t>Provide encouragement?</a:t>
          </a:r>
        </a:p>
      </dgm:t>
    </dgm:pt>
    <dgm:pt modelId="{B0C6DC5E-EEDB-42AD-B0C5-D4F0CA62A01C}" type="parTrans" cxnId="{CF26F529-9466-4D5C-AA50-4F24D25AECB3}">
      <dgm:prSet/>
      <dgm:spPr/>
      <dgm:t>
        <a:bodyPr/>
        <a:lstStyle/>
        <a:p>
          <a:endParaRPr lang="en-US"/>
        </a:p>
      </dgm:t>
    </dgm:pt>
    <dgm:pt modelId="{D41B7B1D-94A8-4B40-A430-B253D09BE14F}" type="sibTrans" cxnId="{CF26F529-9466-4D5C-AA50-4F24D25AECB3}">
      <dgm:prSet/>
      <dgm:spPr/>
      <dgm:t>
        <a:bodyPr/>
        <a:lstStyle/>
        <a:p>
          <a:endParaRPr lang="en-US"/>
        </a:p>
      </dgm:t>
    </dgm:pt>
    <dgm:pt modelId="{ED393DA5-EFB9-4F61-908D-F07E745AF37D}" type="pres">
      <dgm:prSet presAssocID="{656A469E-791B-4686-8459-09AB31872D4A}" presName="linear" presStyleCnt="0">
        <dgm:presLayoutVars>
          <dgm:dir/>
          <dgm:animLvl val="lvl"/>
          <dgm:resizeHandles val="exact"/>
        </dgm:presLayoutVars>
      </dgm:prSet>
      <dgm:spPr/>
    </dgm:pt>
    <dgm:pt modelId="{57A9B60A-9CB0-4DA5-865A-979FD7AD57D4}" type="pres">
      <dgm:prSet presAssocID="{DC9369B0-B2BE-45D0-8911-FCF9E547901B}" presName="parentLin" presStyleCnt="0"/>
      <dgm:spPr/>
    </dgm:pt>
    <dgm:pt modelId="{84D209BA-FE18-48F1-A076-878C4508402B}" type="pres">
      <dgm:prSet presAssocID="{DC9369B0-B2BE-45D0-8911-FCF9E547901B}" presName="parentLeftMargin" presStyleLbl="node1" presStyleIdx="0" presStyleCnt="1"/>
      <dgm:spPr/>
    </dgm:pt>
    <dgm:pt modelId="{E8D60C41-4F24-45F0-BC8E-5C92712879F8}" type="pres">
      <dgm:prSet presAssocID="{DC9369B0-B2BE-45D0-8911-FCF9E547901B}" presName="parentText" presStyleLbl="node1" presStyleIdx="0" presStyleCnt="1">
        <dgm:presLayoutVars>
          <dgm:chMax val="0"/>
          <dgm:bulletEnabled val="1"/>
        </dgm:presLayoutVars>
      </dgm:prSet>
      <dgm:spPr/>
    </dgm:pt>
    <dgm:pt modelId="{20CFFFE1-2BE4-4E4A-A77F-24FA88EBE5DD}" type="pres">
      <dgm:prSet presAssocID="{DC9369B0-B2BE-45D0-8911-FCF9E547901B}" presName="negativeSpace" presStyleCnt="0"/>
      <dgm:spPr/>
    </dgm:pt>
    <dgm:pt modelId="{E71576DF-5046-4146-9D6E-714B7201719E}" type="pres">
      <dgm:prSet presAssocID="{DC9369B0-B2BE-45D0-8911-FCF9E547901B}" presName="childText" presStyleLbl="conFgAcc1" presStyleIdx="0" presStyleCnt="1">
        <dgm:presLayoutVars>
          <dgm:bulletEnabled val="1"/>
        </dgm:presLayoutVars>
      </dgm:prSet>
      <dgm:spPr/>
    </dgm:pt>
  </dgm:ptLst>
  <dgm:cxnLst>
    <dgm:cxn modelId="{8DA4AB02-7DF3-4154-9988-8B6BC2A877BA}" type="presOf" srcId="{D6C1EA25-3639-46AF-AC11-480FF444B834}" destId="{E71576DF-5046-4146-9D6E-714B7201719E}" srcOrd="0" destOrd="6" presId="urn:microsoft.com/office/officeart/2005/8/layout/list1"/>
    <dgm:cxn modelId="{9819FD04-467F-44B9-874E-6A671649CEB4}" srcId="{DC9369B0-B2BE-45D0-8911-FCF9E547901B}" destId="{DFD57C61-EC97-41B3-AE4B-6CC37E735122}" srcOrd="3" destOrd="0" parTransId="{08B2E8CD-1920-4B8E-B9F2-3DA8EFF0E245}" sibTransId="{02D4FD38-376D-4140-8FDE-AED5D9A62866}"/>
    <dgm:cxn modelId="{106EF21A-25E4-4188-9EE2-781C8189E70A}" type="presOf" srcId="{0E2D1355-3FBC-45E9-8195-53383EA48BF8}" destId="{E71576DF-5046-4146-9D6E-714B7201719E}" srcOrd="0" destOrd="9" presId="urn:microsoft.com/office/officeart/2005/8/layout/list1"/>
    <dgm:cxn modelId="{2A20BB1D-DF34-414D-AA58-FB87FAE68D6F}" type="presOf" srcId="{DFD57C61-EC97-41B3-AE4B-6CC37E735122}" destId="{E71576DF-5046-4146-9D6E-714B7201719E}" srcOrd="0" destOrd="3" presId="urn:microsoft.com/office/officeart/2005/8/layout/list1"/>
    <dgm:cxn modelId="{5504FD1F-B275-4C76-B300-3CA19269CBFB}" type="presOf" srcId="{22078539-640A-4E18-A740-CB737C402DBB}" destId="{E71576DF-5046-4146-9D6E-714B7201719E}" srcOrd="0" destOrd="7" presId="urn:microsoft.com/office/officeart/2005/8/layout/list1"/>
    <dgm:cxn modelId="{08AD6528-EF11-405F-8F02-7E5828E5724E}" srcId="{DC9369B0-B2BE-45D0-8911-FCF9E547901B}" destId="{22078539-640A-4E18-A740-CB737C402DBB}" srcOrd="7" destOrd="0" parTransId="{0D31D0EE-3F3E-45D3-AFCD-5DE047D4277D}" sibTransId="{413AD788-4C7A-4BFE-96BB-FEA5FD4A831E}"/>
    <dgm:cxn modelId="{CF26F529-9466-4D5C-AA50-4F24D25AECB3}" srcId="{DC9369B0-B2BE-45D0-8911-FCF9E547901B}" destId="{18C24AA6-5A89-47C2-B8EE-AA09C571F2D3}" srcOrd="5" destOrd="0" parTransId="{B0C6DC5E-EEDB-42AD-B0C5-D4F0CA62A01C}" sibTransId="{D41B7B1D-94A8-4B40-A430-B253D09BE14F}"/>
    <dgm:cxn modelId="{E2AB102C-CB18-4C6D-8FA5-12AAA2E373DE}" type="presOf" srcId="{18C24AA6-5A89-47C2-B8EE-AA09C571F2D3}" destId="{E71576DF-5046-4146-9D6E-714B7201719E}" srcOrd="0" destOrd="5" presId="urn:microsoft.com/office/officeart/2005/8/layout/list1"/>
    <dgm:cxn modelId="{2A88AB34-0EEA-4C90-9CD5-1F49A9770B63}" type="presOf" srcId="{7EBBF470-2679-4E4A-8622-F5658C50B4BF}" destId="{E71576DF-5046-4146-9D6E-714B7201719E}" srcOrd="0" destOrd="1" presId="urn:microsoft.com/office/officeart/2005/8/layout/list1"/>
    <dgm:cxn modelId="{50CEB63B-4195-4BF8-98FD-31592C2D4413}" srcId="{DC9369B0-B2BE-45D0-8911-FCF9E547901B}" destId="{D2262C4C-026F-4441-B275-F41147E2ECBF}" srcOrd="8" destOrd="0" parTransId="{53C69ABB-CAD2-4D65-9F32-76AD06990366}" sibTransId="{D5994AF8-7DD4-41FE-B820-ED9192343EC6}"/>
    <dgm:cxn modelId="{A3B83769-97DC-4976-BD72-6FC6BBC1A33E}" type="presOf" srcId="{5915EF00-0B51-47C4-AC85-5320ACD3FB9F}" destId="{E71576DF-5046-4146-9D6E-714B7201719E}" srcOrd="0" destOrd="0" presId="urn:microsoft.com/office/officeart/2005/8/layout/list1"/>
    <dgm:cxn modelId="{F0B3A84B-1A83-4B64-8D4C-C3493EC70923}" type="presOf" srcId="{DC9369B0-B2BE-45D0-8911-FCF9E547901B}" destId="{84D209BA-FE18-48F1-A076-878C4508402B}" srcOrd="0" destOrd="0" presId="urn:microsoft.com/office/officeart/2005/8/layout/list1"/>
    <dgm:cxn modelId="{D4776F4E-0619-43AD-86FE-074976219164}" srcId="{DC9369B0-B2BE-45D0-8911-FCF9E547901B}" destId="{0E2D1355-3FBC-45E9-8195-53383EA48BF8}" srcOrd="9" destOrd="0" parTransId="{B8567746-DA13-4FF8-85CC-ABBA13034D8B}" sibTransId="{AB5FE55B-22B7-4FC1-9C7D-0B916C69AE84}"/>
    <dgm:cxn modelId="{372A9651-C959-4A0F-A59B-627142EB5EF3}" type="presOf" srcId="{D2262C4C-026F-4441-B275-F41147E2ECBF}" destId="{E71576DF-5046-4146-9D6E-714B7201719E}" srcOrd="0" destOrd="8" presId="urn:microsoft.com/office/officeart/2005/8/layout/list1"/>
    <dgm:cxn modelId="{F4DFC18D-DD72-41C9-AA1B-CE69E90A4053}" srcId="{DC9369B0-B2BE-45D0-8911-FCF9E547901B}" destId="{84467B12-2B66-4778-BBD7-2AC58BB24CE7}" srcOrd="4" destOrd="0" parTransId="{CB12EDAD-920B-4231-80B6-DB33E0EA090A}" sibTransId="{C650C62F-1A96-4A44-9C9F-1760AADF6404}"/>
    <dgm:cxn modelId="{1821358F-9702-4E99-A611-D42E228E6E28}" srcId="{DC9369B0-B2BE-45D0-8911-FCF9E547901B}" destId="{5915EF00-0B51-47C4-AC85-5320ACD3FB9F}" srcOrd="0" destOrd="0" parTransId="{AE697996-A6FE-4A12-939D-5EEAA1650D49}" sibTransId="{0FEDE1B1-58DB-4B8F-AF34-8A26159EE07C}"/>
    <dgm:cxn modelId="{E163E397-2957-4066-A069-FF6AA1903730}" type="presOf" srcId="{DC9369B0-B2BE-45D0-8911-FCF9E547901B}" destId="{E8D60C41-4F24-45F0-BC8E-5C92712879F8}" srcOrd="1" destOrd="0" presId="urn:microsoft.com/office/officeart/2005/8/layout/list1"/>
    <dgm:cxn modelId="{0FF5CF9F-6CF1-4990-AC05-DEDC6720D885}" srcId="{656A469E-791B-4686-8459-09AB31872D4A}" destId="{DC9369B0-B2BE-45D0-8911-FCF9E547901B}" srcOrd="0" destOrd="0" parTransId="{FDBA6342-5CA1-4CC6-90BA-F0A0C78DBB1D}" sibTransId="{AA87B933-4C5B-4189-A850-7348B8C166FF}"/>
    <dgm:cxn modelId="{9B4039BE-A1CD-4A93-9134-C7D85F293F6E}" srcId="{DC9369B0-B2BE-45D0-8911-FCF9E547901B}" destId="{D6C1EA25-3639-46AF-AC11-480FF444B834}" srcOrd="6" destOrd="0" parTransId="{D19CFC42-3654-4CFE-8648-1BBAF5FCD420}" sibTransId="{97026CF9-7D84-4014-A265-96CCEBA99C5B}"/>
    <dgm:cxn modelId="{8FB9E6BE-4D89-4316-9E1E-6F3F9463DCF4}" type="presOf" srcId="{656A469E-791B-4686-8459-09AB31872D4A}" destId="{ED393DA5-EFB9-4F61-908D-F07E745AF37D}" srcOrd="0" destOrd="0" presId="urn:microsoft.com/office/officeart/2005/8/layout/list1"/>
    <dgm:cxn modelId="{863CBCC0-7593-494A-964B-C63F4FE11571}" srcId="{DC9369B0-B2BE-45D0-8911-FCF9E547901B}" destId="{8D2623ED-D029-4B5B-AC79-E112E91DD7E7}" srcOrd="2" destOrd="0" parTransId="{C3964B78-3D56-4CE1-9078-071A8D2A308E}" sibTransId="{C758F193-1DFE-41D6-BA5E-1DBC7B6D0863}"/>
    <dgm:cxn modelId="{5EDA8BC9-B195-4E75-8901-1889803CD64A}" srcId="{DC9369B0-B2BE-45D0-8911-FCF9E547901B}" destId="{7EBBF470-2679-4E4A-8622-F5658C50B4BF}" srcOrd="1" destOrd="0" parTransId="{8CDECE16-7E37-41AB-A620-66880B4E0516}" sibTransId="{D7A1229F-EC16-4A39-9264-0F0DC3F1DB33}"/>
    <dgm:cxn modelId="{B69660E8-5491-44DE-BC4B-E5781942103E}" type="presOf" srcId="{8D2623ED-D029-4B5B-AC79-E112E91DD7E7}" destId="{E71576DF-5046-4146-9D6E-714B7201719E}" srcOrd="0" destOrd="2" presId="urn:microsoft.com/office/officeart/2005/8/layout/list1"/>
    <dgm:cxn modelId="{FB6827F5-694A-4167-8F27-F550F7CB8F17}" type="presOf" srcId="{84467B12-2B66-4778-BBD7-2AC58BB24CE7}" destId="{E71576DF-5046-4146-9D6E-714B7201719E}" srcOrd="0" destOrd="4" presId="urn:microsoft.com/office/officeart/2005/8/layout/list1"/>
    <dgm:cxn modelId="{D9837A0B-BD2A-470B-B043-975B444CFECE}" type="presParOf" srcId="{ED393DA5-EFB9-4F61-908D-F07E745AF37D}" destId="{57A9B60A-9CB0-4DA5-865A-979FD7AD57D4}" srcOrd="0" destOrd="0" presId="urn:microsoft.com/office/officeart/2005/8/layout/list1"/>
    <dgm:cxn modelId="{40B58876-8ACF-41E7-83CA-8727B1897970}" type="presParOf" srcId="{57A9B60A-9CB0-4DA5-865A-979FD7AD57D4}" destId="{84D209BA-FE18-48F1-A076-878C4508402B}" srcOrd="0" destOrd="0" presId="urn:microsoft.com/office/officeart/2005/8/layout/list1"/>
    <dgm:cxn modelId="{46F582F6-5957-49CC-8C80-A5999A2274C8}" type="presParOf" srcId="{57A9B60A-9CB0-4DA5-865A-979FD7AD57D4}" destId="{E8D60C41-4F24-45F0-BC8E-5C92712879F8}" srcOrd="1" destOrd="0" presId="urn:microsoft.com/office/officeart/2005/8/layout/list1"/>
    <dgm:cxn modelId="{F1DEB901-D977-4F5E-8A8A-6BD67D6DDC19}" type="presParOf" srcId="{ED393DA5-EFB9-4F61-908D-F07E745AF37D}" destId="{20CFFFE1-2BE4-4E4A-A77F-24FA88EBE5DD}" srcOrd="1" destOrd="0" presId="urn:microsoft.com/office/officeart/2005/8/layout/list1"/>
    <dgm:cxn modelId="{9C80EA79-4CFA-4CC4-ABCF-0DC8DF179F58}" type="presParOf" srcId="{ED393DA5-EFB9-4F61-908D-F07E745AF37D}" destId="{E71576DF-5046-4146-9D6E-714B7201719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AD22B-BFEF-4FD6-A3B1-22BB530274B4}">
      <dsp:nvSpPr>
        <dsp:cNvPr id="0" name=""/>
        <dsp:cNvSpPr/>
      </dsp:nvSpPr>
      <dsp:spPr>
        <a:xfrm>
          <a:off x="1277711" y="0"/>
          <a:ext cx="4550227" cy="4550227"/>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0979A3-6535-4B6F-8378-01B411690BCA}">
      <dsp:nvSpPr>
        <dsp:cNvPr id="0" name=""/>
        <dsp:cNvSpPr/>
      </dsp:nvSpPr>
      <dsp:spPr>
        <a:xfrm>
          <a:off x="1573476" y="295764"/>
          <a:ext cx="1820090" cy="18200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latin typeface="Gill Sans MT" panose="020B0502020104020203" pitchFamily="34" charset="0"/>
            </a:rPr>
            <a:t>Follow up on automated quality control reports</a:t>
          </a:r>
          <a:endParaRPr lang="en-US" sz="1900" b="1" kern="1200" dirty="0"/>
        </a:p>
      </dsp:txBody>
      <dsp:txXfrm>
        <a:off x="1662325" y="384613"/>
        <a:ext cx="1642392" cy="1642392"/>
      </dsp:txXfrm>
    </dsp:sp>
    <dsp:sp modelId="{C1981C93-7ED0-4B06-8459-2B656DD03C74}">
      <dsp:nvSpPr>
        <dsp:cNvPr id="0" name=""/>
        <dsp:cNvSpPr/>
      </dsp:nvSpPr>
      <dsp:spPr>
        <a:xfrm>
          <a:off x="3712083" y="295764"/>
          <a:ext cx="1820090" cy="182009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latin typeface="Gill Sans MT" panose="020B0502020104020203" pitchFamily="34" charset="0"/>
            </a:rPr>
            <a:t>Observe interviews</a:t>
          </a:r>
          <a:endParaRPr lang="en-US" sz="1900" b="1" kern="1200" dirty="0"/>
        </a:p>
      </dsp:txBody>
      <dsp:txXfrm>
        <a:off x="3800932" y="384613"/>
        <a:ext cx="1642392" cy="1642392"/>
      </dsp:txXfrm>
    </dsp:sp>
    <dsp:sp modelId="{874BE9E1-208B-4A9E-9DA2-2670D4CE20F8}">
      <dsp:nvSpPr>
        <dsp:cNvPr id="0" name=""/>
        <dsp:cNvSpPr/>
      </dsp:nvSpPr>
      <dsp:spPr>
        <a:xfrm>
          <a:off x="1573476" y="2434371"/>
          <a:ext cx="1820090" cy="182009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latin typeface="Gill Sans MT" panose="020B0502020104020203" pitchFamily="34" charset="0"/>
            </a:rPr>
            <a:t>Review field supervisor activities</a:t>
          </a:r>
        </a:p>
      </dsp:txBody>
      <dsp:txXfrm>
        <a:off x="1662325" y="2523220"/>
        <a:ext cx="1642392" cy="1642392"/>
      </dsp:txXfrm>
    </dsp:sp>
    <dsp:sp modelId="{03468D22-D626-4169-B1A1-4C8E9B42BB12}">
      <dsp:nvSpPr>
        <dsp:cNvPr id="0" name=""/>
        <dsp:cNvSpPr/>
      </dsp:nvSpPr>
      <dsp:spPr>
        <a:xfrm>
          <a:off x="3712083" y="2434371"/>
          <a:ext cx="1820090" cy="182009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latin typeface="Gill Sans MT" panose="020B0502020104020203" pitchFamily="34" charset="0"/>
            </a:rPr>
            <a:t>Debrief field team</a:t>
          </a:r>
        </a:p>
      </dsp:txBody>
      <dsp:txXfrm>
        <a:off x="3800932" y="2523220"/>
        <a:ext cx="1642392" cy="16423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329DD-C54E-4771-B469-70F999652B29}">
      <dsp:nvSpPr>
        <dsp:cNvPr id="0" name=""/>
        <dsp:cNvSpPr/>
      </dsp:nvSpPr>
      <dsp:spPr>
        <a:xfrm>
          <a:off x="1257869" y="373956"/>
          <a:ext cx="3429000" cy="3429000"/>
        </a:xfrm>
        <a:prstGeom prst="pie">
          <a:avLst>
            <a:gd name="adj1" fmla="val 16200000"/>
            <a:gd name="adj2" fmla="val 18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Gill Sans MT" panose="020B0502020104020203" pitchFamily="34" charset="0"/>
            </a:rPr>
            <a:t>Constructive criticism</a:t>
          </a:r>
          <a:endParaRPr lang="en-US" sz="1600" kern="1200" dirty="0"/>
        </a:p>
      </dsp:txBody>
      <dsp:txXfrm>
        <a:off x="3122183" y="1006689"/>
        <a:ext cx="1163410" cy="1143000"/>
      </dsp:txXfrm>
    </dsp:sp>
    <dsp:sp modelId="{14B963F1-2FD5-4B27-968D-7D01CD0855CD}">
      <dsp:nvSpPr>
        <dsp:cNvPr id="0" name=""/>
        <dsp:cNvSpPr/>
      </dsp:nvSpPr>
      <dsp:spPr>
        <a:xfrm>
          <a:off x="1245121" y="377598"/>
          <a:ext cx="3429000" cy="3429000"/>
        </a:xfrm>
        <a:prstGeom prst="pie">
          <a:avLst>
            <a:gd name="adj1" fmla="val 1800000"/>
            <a:gd name="adj2" fmla="val 900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Gill Sans MT" panose="020B0502020104020203" pitchFamily="34" charset="0"/>
            </a:rPr>
            <a:t>Guidance</a:t>
          </a:r>
          <a:endParaRPr lang="en-US" sz="1600" kern="1200" dirty="0"/>
        </a:p>
      </dsp:txBody>
      <dsp:txXfrm>
        <a:off x="2184014" y="2541134"/>
        <a:ext cx="1551214" cy="1061357"/>
      </dsp:txXfrm>
    </dsp:sp>
    <dsp:sp modelId="{60B099B1-E38F-4DF9-97F3-27A9BDEA57C6}">
      <dsp:nvSpPr>
        <dsp:cNvPr id="0" name=""/>
        <dsp:cNvSpPr/>
      </dsp:nvSpPr>
      <dsp:spPr>
        <a:xfrm>
          <a:off x="1245121" y="377598"/>
          <a:ext cx="3429000" cy="3429000"/>
        </a:xfrm>
        <a:prstGeom prst="pie">
          <a:avLst>
            <a:gd name="adj1" fmla="val 9000000"/>
            <a:gd name="adj2" fmla="val 1620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Gill Sans MT" panose="020B0502020104020203" pitchFamily="34" charset="0"/>
            </a:rPr>
            <a:t>Positive feedback</a:t>
          </a:r>
          <a:endParaRPr lang="en-US" sz="1600" kern="1200" dirty="0"/>
        </a:p>
      </dsp:txBody>
      <dsp:txXfrm>
        <a:off x="1612514" y="1051151"/>
        <a:ext cx="1163410" cy="1143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576DF-5046-4146-9D6E-714B7201719E}">
      <dsp:nvSpPr>
        <dsp:cNvPr id="0" name=""/>
        <dsp:cNvSpPr/>
      </dsp:nvSpPr>
      <dsp:spPr>
        <a:xfrm>
          <a:off x="0" y="277189"/>
          <a:ext cx="8022772" cy="3572100"/>
        </a:xfrm>
        <a:prstGeom prst="rect">
          <a:avLst/>
        </a:prstGeom>
        <a:solidFill>
          <a:schemeClr val="accent3">
            <a:lumMod val="20000"/>
            <a:lumOff val="80000"/>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2656" tIns="374904" rIns="6226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Solicit examples of successes and challenges?</a:t>
          </a:r>
          <a:endParaRPr lang="en-US" sz="1800" kern="1200" dirty="0"/>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Encourage questions?</a:t>
          </a:r>
          <a:endParaRPr lang="en-US" sz="1800" kern="1200" dirty="0"/>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Answer questions respectfully and accurately?</a:t>
          </a:r>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Emphasize the importance of any needed changes?</a:t>
          </a:r>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Ensure understanding of procedures that need improvement?</a:t>
          </a:r>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Provide encouragement?</a:t>
          </a:r>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Provide detailed instructions on how to address any performance issues?</a:t>
          </a:r>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Summarize positive aspects of the field team’s work?</a:t>
          </a:r>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Comment on interview observations and data quality reviews?</a:t>
          </a:r>
          <a:endParaRPr lang="en-US" sz="1800" kern="1200" dirty="0"/>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Provide an update on progress?</a:t>
          </a:r>
          <a:endParaRPr lang="en-US" sz="1800" kern="1200" dirty="0"/>
        </a:p>
      </dsp:txBody>
      <dsp:txXfrm>
        <a:off x="0" y="277189"/>
        <a:ext cx="8022772" cy="3572100"/>
      </dsp:txXfrm>
    </dsp:sp>
    <dsp:sp modelId="{E8D60C41-4F24-45F0-BC8E-5C92712879F8}">
      <dsp:nvSpPr>
        <dsp:cNvPr id="0" name=""/>
        <dsp:cNvSpPr/>
      </dsp:nvSpPr>
      <dsp:spPr>
        <a:xfrm>
          <a:off x="401138" y="11509"/>
          <a:ext cx="5615940" cy="5313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269" tIns="0" rIns="212269" bIns="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Gill Sans MT" panose="020B0502020104020203" pitchFamily="34" charset="0"/>
            </a:rPr>
            <a:t>Does the field supervisor:</a:t>
          </a:r>
          <a:endParaRPr lang="en-US" sz="1800" b="1" kern="1200" dirty="0"/>
        </a:p>
      </dsp:txBody>
      <dsp:txXfrm>
        <a:off x="427077" y="37448"/>
        <a:ext cx="556406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3A3F973-F4C2-4AA2-A6D2-F9F9B4A30865}" type="datetimeFigureOut">
              <a:rPr lang="en-US" smtClean="0"/>
              <a:pPr/>
              <a:t>8/9/2018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BE507C4-94CD-44D1-89AE-3D1C61FBF309}" type="slidenum">
              <a:rPr lang="en-US" smtClean="0"/>
              <a:pPr/>
              <a:t>‹#›</a:t>
            </a:fld>
            <a:endParaRPr lang="en-US" dirty="0"/>
          </a:p>
        </p:txBody>
      </p:sp>
    </p:spTree>
    <p:extLst>
      <p:ext uri="{BB962C8B-B14F-4D97-AF65-F5344CB8AC3E}">
        <p14:creationId xmlns:p14="http://schemas.microsoft.com/office/powerpoint/2010/main" val="98259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232B2A2-5717-4C46-8AB9-570E8FB64562}" type="datetimeFigureOut">
              <a:rPr lang="en-US" smtClean="0"/>
              <a:pPr/>
              <a:t>8/9/2018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41D21D1-B6C0-4A15-ACB6-CC576578D371}" type="slidenum">
              <a:rPr lang="en-US" smtClean="0"/>
              <a:pPr/>
              <a:t>‹#›</a:t>
            </a:fld>
            <a:endParaRPr lang="en-US" dirty="0"/>
          </a:p>
        </p:txBody>
      </p:sp>
    </p:spTree>
    <p:extLst>
      <p:ext uri="{BB962C8B-B14F-4D97-AF65-F5344CB8AC3E}">
        <p14:creationId xmlns:p14="http://schemas.microsoft.com/office/powerpoint/2010/main" val="189115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1</a:t>
            </a:fld>
            <a:endParaRPr lang="en-US" dirty="0"/>
          </a:p>
        </p:txBody>
      </p:sp>
    </p:spTree>
    <p:extLst>
      <p:ext uri="{BB962C8B-B14F-4D97-AF65-F5344CB8AC3E}">
        <p14:creationId xmlns:p14="http://schemas.microsoft.com/office/powerpoint/2010/main" val="132918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23</a:t>
            </a:fld>
            <a:endParaRPr lang="en-US" dirty="0"/>
          </a:p>
        </p:txBody>
      </p:sp>
    </p:spTree>
    <p:extLst>
      <p:ext uri="{BB962C8B-B14F-4D97-AF65-F5344CB8AC3E}">
        <p14:creationId xmlns:p14="http://schemas.microsoft.com/office/powerpoint/2010/main" val="94835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44</a:t>
            </a:fld>
            <a:endParaRPr lang="en-US" dirty="0"/>
          </a:p>
        </p:txBody>
      </p:sp>
    </p:spTree>
    <p:extLst>
      <p:ext uri="{BB962C8B-B14F-4D97-AF65-F5344CB8AC3E}">
        <p14:creationId xmlns:p14="http://schemas.microsoft.com/office/powerpoint/2010/main" val="347484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54D62-D7A5-D248-8B93-7A8623E1000B}" type="slidenum">
              <a:rPr lang="en-US" smtClean="0"/>
              <a:pPr/>
              <a:t>46</a:t>
            </a:fld>
            <a:endParaRPr lang="en-US" dirty="0"/>
          </a:p>
        </p:txBody>
      </p:sp>
    </p:spTree>
    <p:extLst>
      <p:ext uri="{BB962C8B-B14F-4D97-AF65-F5344CB8AC3E}">
        <p14:creationId xmlns:p14="http://schemas.microsoft.com/office/powerpoint/2010/main" val="111776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Box 9"/>
          <p:cNvSpPr txBox="1"/>
          <p:nvPr/>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b="0" i="1" dirty="0">
                <a:solidFill>
                  <a:schemeClr val="bg1"/>
                </a:solidFill>
                <a:latin typeface="Arial"/>
                <a:cs typeface="Arial"/>
              </a:rPr>
              <a:t>Photo</a:t>
            </a:r>
            <a:r>
              <a:rPr lang="en-US" sz="900" b="0" i="1" baseline="0" dirty="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3464121284"/>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46749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255834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bulleted list, and photo">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01663" y="2205038"/>
            <a:ext cx="4368800" cy="3840162"/>
          </a:xfrm>
          <a:prstGeom prst="rect">
            <a:avLst/>
          </a:prstGeom>
        </p:spPr>
        <p:txBody>
          <a:bodyPr/>
          <a:lstStyle>
            <a:lvl1pPr>
              <a:defRPr sz="1800">
                <a:latin typeface="Arial" panose="020B0604020202020204" pitchFamily="34" charset="0"/>
                <a:cs typeface="Arial" panose="020B0604020202020204" pitchFamily="34" charset="0"/>
              </a:defRPr>
            </a:lvl1pPr>
          </a:lstStyle>
          <a:p>
            <a:pPr lvl="0"/>
            <a:r>
              <a:rPr lang="en-US"/>
              <a:t>Edit Master text styles</a:t>
            </a:r>
          </a:p>
        </p:txBody>
      </p:sp>
      <p:sp>
        <p:nvSpPr>
          <p:cNvPr id="10" name="Picture Placeholder 9"/>
          <p:cNvSpPr>
            <a:spLocks noGrp="1"/>
          </p:cNvSpPr>
          <p:nvPr>
            <p:ph type="pic" sz="quarter" idx="11"/>
          </p:nvPr>
        </p:nvSpPr>
        <p:spPr>
          <a:xfrm>
            <a:off x="5325018" y="2204869"/>
            <a:ext cx="3344862" cy="3679564"/>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3838172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head in parens, bulleted list">
    <p:spTree>
      <p:nvGrpSpPr>
        <p:cNvPr id="1" name=""/>
        <p:cNvGrpSpPr/>
        <p:nvPr/>
      </p:nvGrpSpPr>
      <p:grpSpPr>
        <a:xfrm>
          <a:off x="0" y="0"/>
          <a:ext cx="0" cy="0"/>
          <a:chOff x="0" y="0"/>
          <a:chExt cx="0" cy="0"/>
        </a:xfrm>
      </p:grpSpPr>
      <p:sp>
        <p:nvSpPr>
          <p:cNvPr id="11" name="Text Placeholder 7"/>
          <p:cNvSpPr>
            <a:spLocks noGrp="1"/>
          </p:cNvSpPr>
          <p:nvPr>
            <p:ph type="body" sz="quarter" idx="10"/>
          </p:nvPr>
        </p:nvSpPr>
        <p:spPr>
          <a:xfrm>
            <a:off x="612775" y="2388787"/>
            <a:ext cx="8101013" cy="3291840"/>
          </a:xfrm>
          <a:prstGeom prst="rect">
            <a:avLst/>
          </a:prstGeom>
        </p:spPr>
        <p:txBody>
          <a:bodyPr/>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12" name="Text Placeholder 13"/>
          <p:cNvSpPr>
            <a:spLocks noGrp="1"/>
          </p:cNvSpPr>
          <p:nvPr>
            <p:ph type="body" sz="quarter" idx="11" hasCustomPrompt="1"/>
          </p:nvPr>
        </p:nvSpPr>
        <p:spPr>
          <a:xfrm>
            <a:off x="516477" y="1699709"/>
            <a:ext cx="8153400" cy="398033"/>
          </a:xfrm>
          <a:prstGeom prst="rect">
            <a:avLst/>
          </a:prstGeom>
        </p:spPr>
        <p:txBody>
          <a:bodyPr/>
          <a:lstStyle>
            <a:lvl1pPr marL="0" marR="0" indent="0" algn="ctr" defTabSz="457200" rtl="0" eaLnBrk="1" fontAlgn="auto" latinLnBrk="0" hangingPunct="1">
              <a:lnSpc>
                <a:spcPts val="2350"/>
              </a:lnSpc>
              <a:spcBef>
                <a:spcPts val="0"/>
              </a:spcBef>
              <a:spcAft>
                <a:spcPts val="0"/>
              </a:spcAft>
              <a:buClrTx/>
              <a:buSzTx/>
              <a:buFontTx/>
              <a:buNone/>
              <a:tabLst/>
              <a:defRPr sz="2100" b="1" baseline="0">
                <a:solidFill>
                  <a:srgbClr val="D37D28"/>
                </a:solidFill>
                <a:latin typeface="Arial" panose="020B0604020202020204" pitchFamily="34" charset="0"/>
                <a:cs typeface="Arial" panose="020B0604020202020204" pitchFamily="34" charset="0"/>
              </a:defRPr>
            </a:lvl1pPr>
          </a:lstStyle>
          <a:p>
            <a:pPr marL="0" marR="0" lvl="0" indent="0" algn="ctr" defTabSz="457200" rtl="0" eaLnBrk="1" fontAlgn="auto" latinLnBrk="0" hangingPunct="1">
              <a:lnSpc>
                <a:spcPts val="235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37D28"/>
                </a:solidFill>
                <a:effectLst/>
                <a:uLnTx/>
                <a:uFillTx/>
                <a:latin typeface="Arial"/>
                <a:ea typeface="+mn-ea"/>
                <a:cs typeface="Arial"/>
              </a:rPr>
              <a:t>(Parentheses Under Header)</a:t>
            </a:r>
          </a:p>
        </p:txBody>
      </p:sp>
      <p:sp>
        <p:nvSpPr>
          <p:cNvPr id="1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3767973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897599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1067083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546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357510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638805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082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881509"/>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3907345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32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1843334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5752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Box 9"/>
          <p:cNvSpPr txBox="1"/>
          <p:nvPr/>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b="0" i="1" dirty="0">
                <a:solidFill>
                  <a:schemeClr val="bg1"/>
                </a:solidFill>
                <a:latin typeface="Arial"/>
                <a:cs typeface="Arial"/>
              </a:rPr>
              <a:t>Photo</a:t>
            </a:r>
            <a:r>
              <a:rPr lang="en-US" sz="900" b="0" i="1" baseline="0" dirty="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1958774401"/>
      </p:ext>
    </p:extLst>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529136"/>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3420760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02485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362223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252268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18046268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branded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89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and Left Justified Text">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087563"/>
            <a:ext cx="8101013" cy="3291840"/>
          </a:xfrm>
          <a:prstGeom prst="rect">
            <a:avLst/>
          </a:prstGeom>
        </p:spPr>
        <p:txBody>
          <a:bodyPr/>
          <a:lstStyle>
            <a:lvl1pPr marL="0" indent="0">
              <a:buNone/>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068320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962439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17041292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bulleted list, and photo">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01663" y="2205038"/>
            <a:ext cx="4368800" cy="3840162"/>
          </a:xfrm>
          <a:prstGeom prst="rect">
            <a:avLst/>
          </a:prstGeom>
        </p:spPr>
        <p:txBody>
          <a:bodyPr/>
          <a:lstStyle>
            <a:lvl1pPr>
              <a:defRPr sz="1800">
                <a:latin typeface="Arial" panose="020B0604020202020204" pitchFamily="34" charset="0"/>
                <a:cs typeface="Arial" panose="020B0604020202020204" pitchFamily="34" charset="0"/>
              </a:defRPr>
            </a:lvl1pPr>
          </a:lstStyle>
          <a:p>
            <a:pPr lvl="0"/>
            <a:r>
              <a:rPr lang="en-US"/>
              <a:t>Edit Master text styles</a:t>
            </a:r>
          </a:p>
        </p:txBody>
      </p:sp>
      <p:sp>
        <p:nvSpPr>
          <p:cNvPr id="10" name="Picture Placeholder 9"/>
          <p:cNvSpPr>
            <a:spLocks noGrp="1"/>
          </p:cNvSpPr>
          <p:nvPr>
            <p:ph type="pic" sz="quarter" idx="11"/>
          </p:nvPr>
        </p:nvSpPr>
        <p:spPr>
          <a:xfrm>
            <a:off x="5325018" y="2204869"/>
            <a:ext cx="3344862" cy="3679564"/>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19901015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subhead in parens, bulleted list">
    <p:spTree>
      <p:nvGrpSpPr>
        <p:cNvPr id="1" name=""/>
        <p:cNvGrpSpPr/>
        <p:nvPr/>
      </p:nvGrpSpPr>
      <p:grpSpPr>
        <a:xfrm>
          <a:off x="0" y="0"/>
          <a:ext cx="0" cy="0"/>
          <a:chOff x="0" y="0"/>
          <a:chExt cx="0" cy="0"/>
        </a:xfrm>
      </p:grpSpPr>
      <p:sp>
        <p:nvSpPr>
          <p:cNvPr id="11" name="Text Placeholder 7"/>
          <p:cNvSpPr>
            <a:spLocks noGrp="1"/>
          </p:cNvSpPr>
          <p:nvPr>
            <p:ph type="body" sz="quarter" idx="10"/>
          </p:nvPr>
        </p:nvSpPr>
        <p:spPr>
          <a:xfrm>
            <a:off x="612775" y="2388787"/>
            <a:ext cx="8101013" cy="3291840"/>
          </a:xfrm>
          <a:prstGeom prst="rect">
            <a:avLst/>
          </a:prstGeom>
        </p:spPr>
        <p:txBody>
          <a:bodyPr/>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12" name="Text Placeholder 13"/>
          <p:cNvSpPr>
            <a:spLocks noGrp="1"/>
          </p:cNvSpPr>
          <p:nvPr>
            <p:ph type="body" sz="quarter" idx="11" hasCustomPrompt="1"/>
          </p:nvPr>
        </p:nvSpPr>
        <p:spPr>
          <a:xfrm>
            <a:off x="516477" y="1699709"/>
            <a:ext cx="8153400" cy="398033"/>
          </a:xfrm>
          <a:prstGeom prst="rect">
            <a:avLst/>
          </a:prstGeom>
        </p:spPr>
        <p:txBody>
          <a:bodyPr/>
          <a:lstStyle>
            <a:lvl1pPr marL="0" marR="0" indent="0" algn="ctr" defTabSz="457200" rtl="0" eaLnBrk="1" fontAlgn="auto" latinLnBrk="0" hangingPunct="1">
              <a:lnSpc>
                <a:spcPts val="2350"/>
              </a:lnSpc>
              <a:spcBef>
                <a:spcPts val="0"/>
              </a:spcBef>
              <a:spcAft>
                <a:spcPts val="0"/>
              </a:spcAft>
              <a:buClrTx/>
              <a:buSzTx/>
              <a:buFontTx/>
              <a:buNone/>
              <a:tabLst/>
              <a:defRPr sz="2100" b="1" baseline="0">
                <a:solidFill>
                  <a:srgbClr val="D37D28"/>
                </a:solidFill>
                <a:latin typeface="Arial" panose="020B0604020202020204" pitchFamily="34" charset="0"/>
                <a:cs typeface="Arial" panose="020B0604020202020204" pitchFamily="34" charset="0"/>
              </a:defRPr>
            </a:lvl1pPr>
          </a:lstStyle>
          <a:p>
            <a:pPr marL="0" marR="0" lvl="0" indent="0" algn="ctr" defTabSz="457200" rtl="0" eaLnBrk="1" fontAlgn="auto" latinLnBrk="0" hangingPunct="1">
              <a:lnSpc>
                <a:spcPts val="235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37D28"/>
                </a:solidFill>
                <a:effectLst/>
                <a:uLnTx/>
                <a:uFillTx/>
                <a:latin typeface="Arial"/>
                <a:ea typeface="+mn-ea"/>
                <a:cs typeface="Arial"/>
              </a:rPr>
              <a:t>(Parentheses Under Header)</a:t>
            </a:r>
          </a:p>
        </p:txBody>
      </p:sp>
      <p:sp>
        <p:nvSpPr>
          <p:cNvPr id="1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3451320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2854714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35325504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64797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35510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71261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2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5154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349071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254903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branded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9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Left Justified Text">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087563"/>
            <a:ext cx="8101013" cy="3291840"/>
          </a:xfrm>
          <a:prstGeom prst="rect">
            <a:avLst/>
          </a:prstGeom>
        </p:spPr>
        <p:txBody>
          <a:bodyPr/>
          <a:lstStyle>
            <a:lvl1pPr marL="0" indent="0">
              <a:buNone/>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58894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2.emf"/><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2.emf"/><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1.jpeg"/><Relationship Id="rId5" Type="http://schemas.openxmlformats.org/officeDocument/2006/relationships/image" Target="../media/image4.emf"/><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3.jpeg"/><Relationship Id="rId4" Type="http://schemas.openxmlformats.org/officeDocument/2006/relationships/slideLayout" Target="../slideLayouts/slideLayout27.xml"/><Relationship Id="rId9" Type="http://schemas.openxmlformats.org/officeDocument/2006/relationships/image" Target="../media/image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image" Target="../media/image1.jpeg"/><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image" Target="../media/image2.emf"/><Relationship Id="rId5" Type="http://schemas.openxmlformats.org/officeDocument/2006/relationships/slideLayout" Target="../slideLayouts/slideLayout34.xml"/><Relationship Id="rId10" Type="http://schemas.openxmlformats.org/officeDocument/2006/relationships/theme" Target="../theme/theme6.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7.xml"/><Relationship Id="rId1" Type="http://schemas.openxmlformats.org/officeDocument/2006/relationships/slideLayout" Target="../slideLayouts/slideLayout39.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8.xml"/><Relationship Id="rId1" Type="http://schemas.openxmlformats.org/officeDocument/2006/relationships/slideLayout" Target="../slideLayouts/slideLayout40.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
        <p:nvSpPr>
          <p:cNvPr id="7" name="Rectangle 6"/>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horizontal RGB white.eps"/>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10" name="Picture 5" descr="kmap_power_bg.jpg"/>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357" y="-788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2113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716" r:id="rId5"/>
    <p:sldLayoutId id="2147483717" r:id="rId6"/>
    <p:sldLayoutId id="2147483718" r:id="rId7"/>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5" name="Picture 4" descr="Horizontal_RGB_600.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7" name="Rectangle 6"/>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89428308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706" r:id="rId8"/>
    <p:sldLayoutId id="214748370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2474609343"/>
      </p:ext>
    </p:extLst>
  </p:cSld>
  <p:clrMap bg1="lt1" tx1="dk1" bg2="lt2" tx2="dk2" accent1="accent1" accent2="accent2" accent3="accent3" accent4="accent4" accent5="accent5" accent6="accent6" hlink="hlink" folHlink="folHlink"/>
  <p:sldLayoutIdLst>
    <p:sldLayoutId id="2147483686" r:id="rId1"/>
    <p:sldLayoutId id="2147483712" r:id="rId2"/>
    <p:sldLayoutId id="2147483713" r:id="rId3"/>
    <p:sldLayoutId id="214748371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p:nvSpPr>
        <p:spPr>
          <a:xfrm>
            <a:off x="472786" y="5256486"/>
            <a:ext cx="8214013" cy="1099863"/>
          </a:xfrm>
          <a:prstGeom prst="rect">
            <a:avLst/>
          </a:prstGeom>
        </p:spPr>
        <p:txBody>
          <a:bodyPr anchor="t"/>
          <a:lstStyle/>
          <a:p>
            <a:pPr marL="231775" lvl="2" indent="-231775" algn="ctr">
              <a:lnSpc>
                <a:spcPts val="2000"/>
              </a:lnSpc>
            </a:pPr>
            <a:r>
              <a:rPr lang="en-US" sz="2000" dirty="0">
                <a:solidFill>
                  <a:schemeClr val="bg1"/>
                </a:solidFill>
                <a:latin typeface="Gill Sans MT"/>
                <a:cs typeface="Gill Sans MT"/>
              </a:rPr>
              <a:t>www.feedthefuture.gov</a:t>
            </a:r>
          </a:p>
        </p:txBody>
      </p:sp>
      <p:pic>
        <p:nvPicPr>
          <p:cNvPr id="3" name="Picture 2" descr="vertical RGB white.ep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8" name="Rectangle 7"/>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1174974727"/>
      </p:ext>
    </p:extLst>
  </p:cSld>
  <p:clrMap bg1="lt1" tx1="dk1" bg2="lt2" tx2="dk2" accent1="accent1" accent2="accent2" accent3="accent3" accent4="accent4" accent5="accent5" accent6="accent6" hlink="hlink" folHlink="folHlink"/>
  <p:sldLayoutIdLst>
    <p:sldLayoutId id="2147483688" r:id="rId1"/>
    <p:sldLayoutId id="2147483708" r:id="rId2"/>
    <p:sldLayoutId id="2147483709"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
        <p:nvSpPr>
          <p:cNvPr id="7" name="Rectangle 6"/>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horizontal RGB white.ep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10" name="Picture 5" descr="kmap_power_bg.jpg"/>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357" y="-788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31304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719" r:id="rId5"/>
    <p:sldLayoutId id="2147483720" r:id="rId6"/>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5" name="Picture 4" descr="Horizontal_RGB_600.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7" name="Rectangle 6"/>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46457711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10" r:id="rId8"/>
    <p:sldLayoutId id="2147483711"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3637606801"/>
      </p:ext>
    </p:extLst>
  </p:cSld>
  <p:clrMap bg1="lt1" tx1="dk1" bg2="lt2" tx2="dk2" accent1="accent1" accent2="accent2" accent3="accent3" accent4="accent4" accent5="accent5" accent6="accent6" hlink="hlink" folHlink="folHlink"/>
  <p:sldLayoutIdLst>
    <p:sldLayoutId id="214748370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p:nvSpPr>
        <p:spPr>
          <a:xfrm>
            <a:off x="472786" y="5256486"/>
            <a:ext cx="8214013" cy="1099863"/>
          </a:xfrm>
          <a:prstGeom prst="rect">
            <a:avLst/>
          </a:prstGeom>
        </p:spPr>
        <p:txBody>
          <a:bodyPr anchor="t"/>
          <a:lstStyle/>
          <a:p>
            <a:pPr marL="231775" lvl="2" indent="-231775" algn="ctr">
              <a:lnSpc>
                <a:spcPts val="2000"/>
              </a:lnSpc>
            </a:pPr>
            <a:r>
              <a:rPr lang="en-US" sz="2000" dirty="0">
                <a:solidFill>
                  <a:schemeClr val="bg1"/>
                </a:solidFill>
                <a:latin typeface="Gill Sans MT"/>
                <a:cs typeface="Gill Sans MT"/>
              </a:rPr>
              <a:t>www.feedthefuture.gov</a:t>
            </a:r>
          </a:p>
        </p:txBody>
      </p:sp>
      <p:pic>
        <p:nvPicPr>
          <p:cNvPr id="3" name="Picture 2" descr="vertical RGB white.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8" name="Rectangle 7"/>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1679054028"/>
      </p:ext>
    </p:extLst>
  </p:cSld>
  <p:clrMap bg1="lt1" tx1="dk1" bg2="lt2" tx2="dk2" accent1="accent1" accent2="accent2" accent3="accent3" accent4="accent4" accent5="accent5" accent6="accent6" hlink="hlink" folHlink="folHlink"/>
  <p:sldLayoutIdLst>
    <p:sldLayoutId id="2147483705"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9.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bwMode="auto">
          <a:xfrm>
            <a:off x="639501" y="1702162"/>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800" dirty="0"/>
              <a:t>Feed the Future</a:t>
            </a:r>
            <a:br>
              <a:rPr lang="en-US" sz="4800" dirty="0"/>
            </a:br>
            <a:r>
              <a:rPr lang="en-US" sz="4800" dirty="0"/>
              <a:t>Zone of Influence Survey</a:t>
            </a:r>
            <a:endParaRPr lang="en-US" sz="4000" dirty="0"/>
          </a:p>
        </p:txBody>
      </p:sp>
      <p:sp>
        <p:nvSpPr>
          <p:cNvPr id="4" name="Subtitle 3"/>
          <p:cNvSpPr>
            <a:spLocks noGrp="1"/>
          </p:cNvSpPr>
          <p:nvPr>
            <p:ph type="subTitle" idx="1"/>
          </p:nvPr>
        </p:nvSpPr>
        <p:spPr>
          <a:xfrm>
            <a:off x="1394749" y="3434787"/>
            <a:ext cx="6400800" cy="1333982"/>
          </a:xfrm>
        </p:spPr>
        <p:txBody>
          <a:bodyPr/>
          <a:lstStyle/>
          <a:p>
            <a:r>
              <a:rPr lang="en-US" dirty="0">
                <a:latin typeface="Gill Sans MT" panose="020B0502020104020203" pitchFamily="34" charset="0"/>
              </a:rPr>
              <a:t>Quality Control and Support </a:t>
            </a:r>
          </a:p>
          <a:p>
            <a:r>
              <a:rPr lang="en-US" dirty="0">
                <a:latin typeface="Gill Sans MT" panose="020B0502020104020203" pitchFamily="34" charset="0"/>
              </a:rPr>
              <a:t>Team Training </a:t>
            </a:r>
          </a:p>
        </p:txBody>
      </p:sp>
      <p:sp>
        <p:nvSpPr>
          <p:cNvPr id="11269" name="Rectangle 8"/>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p:spPr>
        <p:txBody>
          <a:bodyPr/>
          <a:lstStyle/>
          <a:p>
            <a:pPr fontAlgn="base">
              <a:spcBef>
                <a:spcPct val="0"/>
              </a:spcBef>
              <a:spcAft>
                <a:spcPct val="0"/>
              </a:spcAft>
            </a:pPr>
            <a:endParaRPr lang="en-US" dirty="0">
              <a:solidFill>
                <a:prstClr val="black"/>
              </a:solidFill>
              <a:cs typeface="Arial" charset="0"/>
            </a:endParaRPr>
          </a:p>
        </p:txBody>
      </p:sp>
      <p:sp>
        <p:nvSpPr>
          <p:cNvPr id="11270" name="Rectangle 9"/>
          <p:cNvSpPr>
            <a:spLocks noChangeArrowheads="1"/>
          </p:cNvSpPr>
          <p:nvPr/>
        </p:nvSpPr>
        <p:spPr bwMode="auto">
          <a:xfrm>
            <a:off x="0" y="10953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en-US" dirty="0">
              <a:solidFill>
                <a:prstClr val="black"/>
              </a:solidFill>
              <a:latin typeface="Arial" charset="0"/>
              <a:cs typeface="Arial" charset="0"/>
            </a:endParaRPr>
          </a:p>
        </p:txBody>
      </p:sp>
      <p:sp>
        <p:nvSpPr>
          <p:cNvPr id="11271" name="Rectangle 17"/>
          <p:cNvSpPr>
            <a:spLocks noChangeArrowheads="1"/>
          </p:cNvSpPr>
          <p:nvPr/>
        </p:nvSpPr>
        <p:spPr bwMode="auto">
          <a:xfrm>
            <a:off x="152400" y="609600"/>
            <a:ext cx="0" cy="0"/>
          </a:xfrm>
          <a:prstGeom prst="rect">
            <a:avLst/>
          </a:prstGeom>
          <a:solidFill>
            <a:schemeClr val="accent1"/>
          </a:solidFill>
          <a:ln w="9525">
            <a:solidFill>
              <a:schemeClr val="tx1"/>
            </a:solidFill>
            <a:miter lim="800000"/>
            <a:headEnd/>
            <a:tailEnd/>
          </a:ln>
        </p:spPr>
        <p:txBody>
          <a:bodyPr/>
          <a:lstStyle/>
          <a:p>
            <a:pPr fontAlgn="base">
              <a:spcBef>
                <a:spcPct val="0"/>
              </a:spcBef>
              <a:spcAft>
                <a:spcPct val="0"/>
              </a:spcAft>
            </a:pPr>
            <a:endParaRPr lang="en-US" dirty="0">
              <a:solidFill>
                <a:prstClr val="black"/>
              </a:solidFill>
              <a:cs typeface="Arial" charset="0"/>
            </a:endParaRPr>
          </a:p>
        </p:txBody>
      </p:sp>
      <p:sp>
        <p:nvSpPr>
          <p:cNvPr id="11272" name="Rectangle 18"/>
          <p:cNvSpPr>
            <a:spLocks noChangeArrowheads="1"/>
          </p:cNvSpPr>
          <p:nvPr/>
        </p:nvSpPr>
        <p:spPr bwMode="auto">
          <a:xfrm>
            <a:off x="152400" y="12477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en-US" dirty="0">
              <a:solidFill>
                <a:prstClr val="black"/>
              </a:solidFill>
              <a:latin typeface="Arial" charset="0"/>
              <a:cs typeface="Arial" charset="0"/>
            </a:endParaRPr>
          </a:p>
        </p:txBody>
      </p:sp>
      <p:sp>
        <p:nvSpPr>
          <p:cNvPr id="11274" name="Rectangle 26"/>
          <p:cNvSpPr>
            <a:spLocks noChangeArrowheads="1"/>
          </p:cNvSpPr>
          <p:nvPr/>
        </p:nvSpPr>
        <p:spPr bwMode="auto">
          <a:xfrm>
            <a:off x="304800" y="762000"/>
            <a:ext cx="0" cy="0"/>
          </a:xfrm>
          <a:prstGeom prst="rect">
            <a:avLst/>
          </a:prstGeom>
          <a:solidFill>
            <a:schemeClr val="accent1"/>
          </a:solidFill>
          <a:ln w="9525">
            <a:solidFill>
              <a:schemeClr val="tx1"/>
            </a:solidFill>
            <a:miter lim="800000"/>
            <a:headEnd/>
            <a:tailEnd/>
          </a:ln>
        </p:spPr>
        <p:txBody>
          <a:bodyPr/>
          <a:lstStyle/>
          <a:p>
            <a:pPr fontAlgn="base">
              <a:spcBef>
                <a:spcPct val="0"/>
              </a:spcBef>
              <a:spcAft>
                <a:spcPct val="0"/>
              </a:spcAft>
            </a:pPr>
            <a:endParaRPr lang="en-US" dirty="0">
              <a:solidFill>
                <a:prstClr val="black"/>
              </a:solidFill>
              <a:cs typeface="Arial" charset="0"/>
            </a:endParaRPr>
          </a:p>
        </p:txBody>
      </p:sp>
      <p:sp>
        <p:nvSpPr>
          <p:cNvPr id="11276" name="Rectangle 27"/>
          <p:cNvSpPr>
            <a:spLocks noChangeArrowheads="1"/>
          </p:cNvSpPr>
          <p:nvPr/>
        </p:nvSpPr>
        <p:spPr bwMode="auto">
          <a:xfrm>
            <a:off x="0" y="105390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dirty="0">
              <a:solidFill>
                <a:prstClr val="black"/>
              </a:solidFill>
              <a:latin typeface="Arial" charset="0"/>
              <a:cs typeface="Arial" charset="0"/>
            </a:endParaRPr>
          </a:p>
        </p:txBody>
      </p:sp>
    </p:spTree>
    <p:extLst>
      <p:ext uri="{BB962C8B-B14F-4D97-AF65-F5344CB8AC3E}">
        <p14:creationId xmlns:p14="http://schemas.microsoft.com/office/powerpoint/2010/main" val="196192822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612775" y="2388787"/>
            <a:ext cx="8307290" cy="3291840"/>
          </a:xfrm>
        </p:spPr>
        <p:txBody>
          <a:bodyPr/>
          <a:lstStyle/>
          <a:p>
            <a:pPr marL="225425" indent="-225425">
              <a:spcBef>
                <a:spcPts val="1000"/>
              </a:spcBef>
            </a:pPr>
            <a:r>
              <a:rPr lang="en-US" sz="2000" dirty="0">
                <a:latin typeface="Gill Sans MT" panose="020B0502020104020203" pitchFamily="34" charset="0"/>
              </a:rPr>
              <a:t>Ensure that the field supervisor is aware of both positive findings and data quality concerns.</a:t>
            </a:r>
          </a:p>
          <a:p>
            <a:pPr marL="225425" indent="-225425">
              <a:spcBef>
                <a:spcPts val="1000"/>
              </a:spcBef>
            </a:pPr>
            <a:r>
              <a:rPr lang="en-GB" sz="2000" dirty="0">
                <a:latin typeface="Gill Sans MT" panose="020B0502020104020203" pitchFamily="34" charset="0"/>
              </a:rPr>
              <a:t>If a concern is identified, ensure that the field supervisor:</a:t>
            </a:r>
          </a:p>
          <a:p>
            <a:pPr lvl="2" indent="-457200">
              <a:spcBef>
                <a:spcPts val="1000"/>
              </a:spcBef>
              <a:buFont typeface="Arial" panose="020B0604020202020204" pitchFamily="34" charset="0"/>
              <a:buChar char="−"/>
            </a:pPr>
            <a:r>
              <a:rPr lang="en-GB" sz="1800" dirty="0">
                <a:latin typeface="Gill Sans MT" panose="020B0502020104020203" pitchFamily="34" charset="0"/>
              </a:rPr>
              <a:t>Understands the problem</a:t>
            </a:r>
          </a:p>
          <a:p>
            <a:pPr lvl="2" indent="-457200">
              <a:spcBef>
                <a:spcPts val="1000"/>
              </a:spcBef>
              <a:buFont typeface="Arial" panose="020B0604020202020204" pitchFamily="34" charset="0"/>
              <a:buChar char="−"/>
            </a:pPr>
            <a:r>
              <a:rPr lang="en-GB" sz="1800" dirty="0">
                <a:latin typeface="Gill Sans MT" panose="020B0502020104020203" pitchFamily="34" charset="0"/>
              </a:rPr>
              <a:t>Understands how to best address the problem</a:t>
            </a:r>
          </a:p>
          <a:p>
            <a:pPr lvl="2" indent="-457200">
              <a:spcBef>
                <a:spcPts val="1000"/>
              </a:spcBef>
              <a:buFont typeface="Arial" panose="020B0604020202020204" pitchFamily="34" charset="0"/>
              <a:buChar char="−"/>
            </a:pPr>
            <a:r>
              <a:rPr lang="en-GB" sz="1800" dirty="0">
                <a:latin typeface="Gill Sans MT" panose="020B0502020104020203" pitchFamily="34" charset="0"/>
              </a:rPr>
              <a:t>Has a plan to improve performance</a:t>
            </a:r>
          </a:p>
          <a:p>
            <a:pPr>
              <a:spcBef>
                <a:spcPts val="1000"/>
              </a:spcBef>
            </a:pPr>
            <a:r>
              <a:rPr lang="en-US" sz="2000" dirty="0">
                <a:latin typeface="Gill Sans MT" panose="020B0502020104020203" pitchFamily="34" charset="0"/>
              </a:rPr>
              <a:t>Follow up to confirm that data quality issues are being adequately addressed.</a:t>
            </a:r>
          </a:p>
          <a:p>
            <a:pPr>
              <a:spcBef>
                <a:spcPts val="1000"/>
              </a:spcBef>
            </a:pPr>
            <a:r>
              <a:rPr lang="en-US" sz="2000" dirty="0">
                <a:latin typeface="Gill Sans MT" panose="020B0502020104020203" pitchFamily="34" charset="0"/>
              </a:rPr>
              <a:t>Ensure that previous data quality problems are not reappearing.</a:t>
            </a: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I. Follow up on automated quality control reports</a:t>
            </a:r>
          </a:p>
        </p:txBody>
      </p:sp>
    </p:spTree>
    <p:extLst>
      <p:ext uri="{BB962C8B-B14F-4D97-AF65-F5344CB8AC3E}">
        <p14:creationId xmlns:p14="http://schemas.microsoft.com/office/powerpoint/2010/main" val="344832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marL="225425" indent="-225425">
              <a:spcBef>
                <a:spcPts val="1000"/>
              </a:spcBef>
            </a:pPr>
            <a:r>
              <a:rPr lang="en-US" sz="2000" dirty="0">
                <a:latin typeface="Gill Sans MT" panose="020B0502020104020203" pitchFamily="34" charset="0"/>
              </a:rPr>
              <a:t>Contact the field manager immediately with concerns about any failure to resolve identified data issues.</a:t>
            </a:r>
          </a:p>
          <a:p>
            <a:pPr marL="225425" indent="-225425">
              <a:spcBef>
                <a:spcPts val="1000"/>
              </a:spcBef>
            </a:pPr>
            <a:r>
              <a:rPr lang="en-US" sz="2000" dirty="0">
                <a:latin typeface="Gill Sans MT" panose="020B0502020104020203" pitchFamily="34" charset="0"/>
              </a:rPr>
              <a:t>Document all data quality problems in the </a:t>
            </a:r>
            <a:r>
              <a:rPr lang="en-US" sz="2000" i="1" dirty="0">
                <a:latin typeface="Gill Sans MT" panose="020B0502020104020203" pitchFamily="34" charset="0"/>
              </a:rPr>
              <a:t>Data Quality Control Report Follow-Up</a:t>
            </a:r>
            <a:r>
              <a:rPr lang="en-US" sz="2000" dirty="0">
                <a:latin typeface="Gill Sans MT" panose="020B0502020104020203" pitchFamily="34" charset="0"/>
              </a:rPr>
              <a:t> form. </a:t>
            </a:r>
            <a:endParaRPr lang="en-US" dirty="0">
              <a:latin typeface="Gill Sans MT" panose="020B0502020104020203" pitchFamily="34" charset="0"/>
            </a:endParaRP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I. Follow up on automated quality control reports</a:t>
            </a:r>
          </a:p>
        </p:txBody>
      </p:sp>
      <p:sp>
        <p:nvSpPr>
          <p:cNvPr id="3" name="Rounded Rectangle 2"/>
          <p:cNvSpPr/>
          <p:nvPr/>
        </p:nvSpPr>
        <p:spPr>
          <a:xfrm>
            <a:off x="932852" y="3870888"/>
            <a:ext cx="2917372" cy="359228"/>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25425" indent="-225425">
              <a:spcBef>
                <a:spcPts val="1000"/>
              </a:spcBef>
            </a:pPr>
            <a:r>
              <a:rPr lang="en-US" dirty="0">
                <a:solidFill>
                  <a:srgbClr val="4F89A3"/>
                </a:solidFill>
                <a:latin typeface="Gill Sans MT" panose="020B0502020104020203" pitchFamily="34" charset="0"/>
              </a:rPr>
              <a:t>(</a:t>
            </a:r>
            <a:r>
              <a:rPr lang="en-US" i="1" dirty="0">
                <a:solidFill>
                  <a:srgbClr val="4F89A3"/>
                </a:solidFill>
                <a:latin typeface="Gill Sans MT" panose="020B0502020104020203" pitchFamily="34" charset="0"/>
              </a:rPr>
              <a:t>QCS Team Manual </a:t>
            </a:r>
            <a:r>
              <a:rPr lang="en-US" dirty="0">
                <a:solidFill>
                  <a:srgbClr val="4F89A3"/>
                </a:solidFill>
                <a:latin typeface="Gill Sans MT" panose="020B0502020104020203" pitchFamily="34" charset="0"/>
              </a:rPr>
              <a:t>Annex A)</a:t>
            </a:r>
          </a:p>
        </p:txBody>
      </p:sp>
    </p:spTree>
    <p:extLst>
      <p:ext uri="{BB962C8B-B14F-4D97-AF65-F5344CB8AC3E}">
        <p14:creationId xmlns:p14="http://schemas.microsoft.com/office/powerpoint/2010/main" val="291881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marL="225425" indent="-225425">
              <a:spcBef>
                <a:spcPts val="1000"/>
              </a:spcBef>
            </a:pPr>
            <a:r>
              <a:rPr lang="en-GB" dirty="0">
                <a:latin typeface="Gill Sans MT" panose="020B0502020104020203" pitchFamily="34" charset="0"/>
              </a:rPr>
              <a:t>During each visit, observe one interview that the field supervisor is observing to ensure that he or she is appropriately observing the interviewer.</a:t>
            </a:r>
          </a:p>
          <a:p>
            <a:pPr marL="225425" indent="-225425">
              <a:spcBef>
                <a:spcPts val="1000"/>
              </a:spcBef>
            </a:pPr>
            <a:r>
              <a:rPr lang="en-US" dirty="0">
                <a:latin typeface="Gill Sans MT" panose="020B0502020104020203" pitchFamily="34" charset="0"/>
              </a:rPr>
              <a:t>Take notes during the interview on the </a:t>
            </a:r>
            <a:r>
              <a:rPr lang="en-US" i="1" dirty="0">
                <a:latin typeface="Gill Sans MT" panose="020B0502020104020203" pitchFamily="34" charset="0"/>
              </a:rPr>
              <a:t>Social Science Interview Observation</a:t>
            </a:r>
            <a:r>
              <a:rPr lang="en-US" dirty="0">
                <a:latin typeface="Gill Sans MT" panose="020B0502020104020203" pitchFamily="34" charset="0"/>
              </a:rPr>
              <a:t> form. </a:t>
            </a:r>
          </a:p>
          <a:p>
            <a:pPr marL="0" indent="0">
              <a:spcBef>
                <a:spcPts val="1000"/>
              </a:spcBef>
              <a:buNone/>
            </a:pPr>
            <a:endParaRPr lang="en-US" dirty="0">
              <a:solidFill>
                <a:srgbClr val="4F89A3"/>
              </a:solidFill>
              <a:latin typeface="Gill Sans MT" panose="020B0502020104020203" pitchFamily="34" charset="0"/>
            </a:endParaRPr>
          </a:p>
          <a:p>
            <a:pPr marL="225425" indent="-225425">
              <a:spcBef>
                <a:spcPts val="1000"/>
              </a:spcBef>
            </a:pPr>
            <a:r>
              <a:rPr lang="en-US" dirty="0">
                <a:latin typeface="Gill Sans MT" panose="020B0502020104020203" pitchFamily="34" charset="0"/>
              </a:rPr>
              <a:t>Observe the field supervisor providing feedback to the interviewer after the interview and provide any additional feedback to the interviewer.</a:t>
            </a:r>
          </a:p>
          <a:p>
            <a:pPr marL="225425" indent="-225425">
              <a:spcBef>
                <a:spcPts val="1000"/>
              </a:spcBef>
            </a:pPr>
            <a:r>
              <a:rPr lang="en-US" dirty="0">
                <a:latin typeface="Gill Sans MT" panose="020B0502020104020203" pitchFamily="34" charset="0"/>
              </a:rPr>
              <a:t>Meet with the field supervisor to provide feedback on his or her performance.</a:t>
            </a:r>
            <a:endParaRPr lang="en-GB" dirty="0">
              <a:latin typeface="Gill Sans MT" panose="020B0502020104020203" pitchFamily="34" charset="0"/>
            </a:endParaRPr>
          </a:p>
          <a:p>
            <a:pPr marL="225425" indent="-225425">
              <a:spcBef>
                <a:spcPts val="1000"/>
              </a:spcBef>
            </a:pPr>
            <a:r>
              <a:rPr lang="en-GB" dirty="0">
                <a:latin typeface="Gill Sans MT" panose="020B0502020104020203" pitchFamily="34" charset="0"/>
              </a:rPr>
              <a:t>Complete the </a:t>
            </a:r>
            <a:r>
              <a:rPr lang="en-US" i="1" dirty="0">
                <a:latin typeface="Gill Sans MT" panose="020B0502020104020203" pitchFamily="34" charset="0"/>
              </a:rPr>
              <a:t>Feedback on the Field Supervisor Observation </a:t>
            </a:r>
            <a:r>
              <a:rPr lang="en-US" dirty="0">
                <a:latin typeface="Gill Sans MT" panose="020B0502020104020203" pitchFamily="34" charset="0"/>
              </a:rPr>
              <a:t>form. </a:t>
            </a: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II. Observe interviews: Field supervisors</a:t>
            </a:r>
          </a:p>
        </p:txBody>
      </p:sp>
      <p:sp>
        <p:nvSpPr>
          <p:cNvPr id="6" name="Rounded Rectangle 5"/>
          <p:cNvSpPr/>
          <p:nvPr/>
        </p:nvSpPr>
        <p:spPr>
          <a:xfrm>
            <a:off x="990600" y="3439886"/>
            <a:ext cx="2917372" cy="359228"/>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25425" indent="-225425">
              <a:spcBef>
                <a:spcPts val="1000"/>
              </a:spcBef>
            </a:pPr>
            <a:r>
              <a:rPr lang="en-US" dirty="0">
                <a:solidFill>
                  <a:srgbClr val="4F89A3"/>
                </a:solidFill>
                <a:latin typeface="Gill Sans MT" panose="020B0502020104020203" pitchFamily="34" charset="0"/>
              </a:rPr>
              <a:t>(</a:t>
            </a:r>
            <a:r>
              <a:rPr lang="en-US" i="1" dirty="0">
                <a:solidFill>
                  <a:srgbClr val="4F89A3"/>
                </a:solidFill>
                <a:latin typeface="Gill Sans MT" panose="020B0502020104020203" pitchFamily="34" charset="0"/>
              </a:rPr>
              <a:t>QCS Team Manual </a:t>
            </a:r>
            <a:r>
              <a:rPr lang="en-US" dirty="0">
                <a:solidFill>
                  <a:srgbClr val="4F89A3"/>
                </a:solidFill>
                <a:latin typeface="Gill Sans MT" panose="020B0502020104020203" pitchFamily="34" charset="0"/>
              </a:rPr>
              <a:t>Annex B)</a:t>
            </a:r>
          </a:p>
        </p:txBody>
      </p:sp>
      <p:sp>
        <p:nvSpPr>
          <p:cNvPr id="7" name="Rounded Rectangle 6"/>
          <p:cNvSpPr/>
          <p:nvPr/>
        </p:nvSpPr>
        <p:spPr>
          <a:xfrm>
            <a:off x="936172" y="5312228"/>
            <a:ext cx="2950028" cy="391886"/>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25425" indent="-225425">
              <a:spcBef>
                <a:spcPts val="1000"/>
              </a:spcBef>
            </a:pPr>
            <a:endParaRPr lang="en-US" dirty="0">
              <a:solidFill>
                <a:srgbClr val="4F89A3"/>
              </a:solidFill>
              <a:latin typeface="Gill Sans MT" panose="020B0502020104020203" pitchFamily="34" charset="0"/>
            </a:endParaRPr>
          </a:p>
          <a:p>
            <a:pPr marL="225425" indent="-225425">
              <a:spcBef>
                <a:spcPts val="1000"/>
              </a:spcBef>
            </a:pPr>
            <a:r>
              <a:rPr lang="en-US" dirty="0">
                <a:solidFill>
                  <a:srgbClr val="4F89A3"/>
                </a:solidFill>
                <a:latin typeface="Gill Sans MT" panose="020B0502020104020203" pitchFamily="34" charset="0"/>
              </a:rPr>
              <a:t>(</a:t>
            </a:r>
            <a:r>
              <a:rPr lang="en-US" i="1" dirty="0">
                <a:solidFill>
                  <a:srgbClr val="4F89A3"/>
                </a:solidFill>
                <a:latin typeface="Gill Sans MT" panose="020B0502020104020203" pitchFamily="34" charset="0"/>
              </a:rPr>
              <a:t>QCS Team Manual </a:t>
            </a:r>
            <a:r>
              <a:rPr lang="en-US" dirty="0">
                <a:solidFill>
                  <a:srgbClr val="4F89A3"/>
                </a:solidFill>
                <a:latin typeface="Gill Sans MT" panose="020B0502020104020203" pitchFamily="34" charset="0"/>
              </a:rPr>
              <a:t>Annex C) </a:t>
            </a:r>
            <a:endParaRPr lang="en-US" dirty="0">
              <a:latin typeface="Gill Sans MT" panose="020B0502020104020203" pitchFamily="34" charset="0"/>
            </a:endParaRPr>
          </a:p>
          <a:p>
            <a:pPr marL="225425" indent="-225425">
              <a:spcBef>
                <a:spcPts val="1000"/>
              </a:spcBef>
            </a:pPr>
            <a:endParaRPr lang="en-US" dirty="0">
              <a:solidFill>
                <a:srgbClr val="4F89A3"/>
              </a:solidFill>
              <a:latin typeface="Gill Sans MT" panose="020B0502020104020203" pitchFamily="34" charset="0"/>
            </a:endParaRPr>
          </a:p>
        </p:txBody>
      </p:sp>
    </p:spTree>
    <p:extLst>
      <p:ext uri="{BB962C8B-B14F-4D97-AF65-F5344CB8AC3E}">
        <p14:creationId xmlns:p14="http://schemas.microsoft.com/office/powerpoint/2010/main" val="330854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marL="225425" indent="-225425">
              <a:spcBef>
                <a:spcPts val="1000"/>
              </a:spcBef>
            </a:pPr>
            <a:r>
              <a:rPr lang="en-GB" sz="2000" dirty="0">
                <a:latin typeface="Gill Sans MT" panose="020B0502020104020203" pitchFamily="34" charset="0"/>
              </a:rPr>
              <a:t>Observe each interviewer conducting an interview.</a:t>
            </a:r>
          </a:p>
          <a:p>
            <a:pPr marL="225425" indent="-225425">
              <a:spcBef>
                <a:spcPts val="1000"/>
              </a:spcBef>
            </a:pPr>
            <a:r>
              <a:rPr lang="en-GB" sz="2000" dirty="0">
                <a:latin typeface="Gill Sans MT" panose="020B0502020104020203" pitchFamily="34" charset="0"/>
              </a:rPr>
              <a:t>Take notes on the </a:t>
            </a:r>
            <a:r>
              <a:rPr lang="en-GB" sz="2000" i="1" dirty="0">
                <a:latin typeface="Gill Sans MT" panose="020B0502020104020203" pitchFamily="34" charset="0"/>
              </a:rPr>
              <a:t>Social Science Interview Observation </a:t>
            </a:r>
            <a:r>
              <a:rPr lang="en-GB" sz="2000" dirty="0">
                <a:latin typeface="Gill Sans MT" panose="020B0502020104020203" pitchFamily="34" charset="0"/>
              </a:rPr>
              <a:t>form during the interview. </a:t>
            </a:r>
            <a:r>
              <a:rPr lang="en-US" sz="2000" dirty="0">
                <a:latin typeface="Gill Sans MT" panose="020B0502020104020203" pitchFamily="34" charset="0"/>
              </a:rPr>
              <a:t>Provide feedback to the interviewer after leaving the household.</a:t>
            </a:r>
          </a:p>
          <a:p>
            <a:pPr marL="0" indent="0">
              <a:spcBef>
                <a:spcPts val="1000"/>
              </a:spcBef>
              <a:buNone/>
            </a:pPr>
            <a:endParaRPr lang="en-US" sz="2000" dirty="0">
              <a:latin typeface="Gill Sans MT" panose="020B0502020104020203" pitchFamily="34" charset="0"/>
            </a:endParaRPr>
          </a:p>
          <a:p>
            <a:pPr marL="225425" indent="-225425">
              <a:spcBef>
                <a:spcPts val="1000"/>
              </a:spcBef>
            </a:pPr>
            <a:r>
              <a:rPr lang="en-US" sz="2000" dirty="0">
                <a:latin typeface="Gill Sans MT" panose="020B0502020104020203" pitchFamily="34" charset="0"/>
              </a:rPr>
              <a:t>Meet with the field supervisor to review observations made during the interviews.</a:t>
            </a:r>
            <a:endParaRPr lang="en-GB" sz="2000" dirty="0">
              <a:latin typeface="Gill Sans MT" panose="020B0502020104020203" pitchFamily="34" charset="0"/>
            </a:endParaRP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II. Observe interviews: Interviewers</a:t>
            </a:r>
          </a:p>
        </p:txBody>
      </p:sp>
      <p:sp>
        <p:nvSpPr>
          <p:cNvPr id="6" name="Rounded Rectangle 5"/>
          <p:cNvSpPr/>
          <p:nvPr/>
        </p:nvSpPr>
        <p:spPr>
          <a:xfrm>
            <a:off x="914401" y="3581400"/>
            <a:ext cx="2950028" cy="391886"/>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25425" indent="-225425">
              <a:spcBef>
                <a:spcPts val="1000"/>
              </a:spcBef>
            </a:pPr>
            <a:endParaRPr lang="en-US" dirty="0">
              <a:solidFill>
                <a:srgbClr val="4F89A3"/>
              </a:solidFill>
              <a:latin typeface="Gill Sans MT" panose="020B0502020104020203" pitchFamily="34" charset="0"/>
            </a:endParaRPr>
          </a:p>
          <a:p>
            <a:pPr marL="225425" indent="-225425">
              <a:spcBef>
                <a:spcPts val="1000"/>
              </a:spcBef>
            </a:pPr>
            <a:r>
              <a:rPr lang="en-US" dirty="0">
                <a:solidFill>
                  <a:srgbClr val="4F89A3"/>
                </a:solidFill>
                <a:latin typeface="Gill Sans MT" panose="020B0502020104020203" pitchFamily="34" charset="0"/>
              </a:rPr>
              <a:t>(</a:t>
            </a:r>
            <a:r>
              <a:rPr lang="en-US" i="1" dirty="0">
                <a:solidFill>
                  <a:srgbClr val="4F89A3"/>
                </a:solidFill>
                <a:latin typeface="Gill Sans MT" panose="020B0502020104020203" pitchFamily="34" charset="0"/>
              </a:rPr>
              <a:t>QCS Team Manual </a:t>
            </a:r>
            <a:r>
              <a:rPr lang="en-US" dirty="0">
                <a:solidFill>
                  <a:srgbClr val="4F89A3"/>
                </a:solidFill>
                <a:latin typeface="Gill Sans MT" panose="020B0502020104020203" pitchFamily="34" charset="0"/>
              </a:rPr>
              <a:t>Annex B) </a:t>
            </a:r>
            <a:endParaRPr lang="en-US" dirty="0">
              <a:latin typeface="Gill Sans MT" panose="020B0502020104020203" pitchFamily="34" charset="0"/>
            </a:endParaRPr>
          </a:p>
          <a:p>
            <a:pPr marL="225425" indent="-225425">
              <a:spcBef>
                <a:spcPts val="1000"/>
              </a:spcBef>
            </a:pPr>
            <a:endParaRPr lang="en-US" dirty="0">
              <a:solidFill>
                <a:srgbClr val="4F89A3"/>
              </a:solidFill>
              <a:latin typeface="Gill Sans MT" panose="020B0502020104020203" pitchFamily="34" charset="0"/>
            </a:endParaRPr>
          </a:p>
        </p:txBody>
      </p:sp>
    </p:spTree>
    <p:extLst>
      <p:ext uri="{BB962C8B-B14F-4D97-AF65-F5344CB8AC3E}">
        <p14:creationId xmlns:p14="http://schemas.microsoft.com/office/powerpoint/2010/main" val="2064621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marL="225425" indent="-225425">
              <a:spcBef>
                <a:spcPts val="1000"/>
              </a:spcBef>
            </a:pPr>
            <a:r>
              <a:rPr lang="en-US" sz="2000" dirty="0">
                <a:latin typeface="Gill Sans MT" panose="020B0502020104020203" pitchFamily="34" charset="0"/>
              </a:rPr>
              <a:t>Selected and recorded correct household. </a:t>
            </a:r>
          </a:p>
          <a:p>
            <a:pPr marL="225425" indent="-225425">
              <a:spcBef>
                <a:spcPts val="1000"/>
              </a:spcBef>
            </a:pPr>
            <a:r>
              <a:rPr lang="en-US" sz="2000" dirty="0">
                <a:latin typeface="Gill Sans MT" panose="020B0502020104020203" pitchFamily="34" charset="0"/>
              </a:rPr>
              <a:t>Entered all household members in roster.</a:t>
            </a:r>
          </a:p>
          <a:p>
            <a:pPr marL="225425" indent="-225425">
              <a:spcBef>
                <a:spcPts val="1000"/>
              </a:spcBef>
            </a:pPr>
            <a:r>
              <a:rPr lang="en-US" sz="2000" dirty="0">
                <a:latin typeface="Gill Sans MT" panose="020B0502020104020203" pitchFamily="34" charset="0"/>
              </a:rPr>
              <a:t>Interviewed all eligible women and children.</a:t>
            </a:r>
          </a:p>
          <a:p>
            <a:pPr marL="225425" indent="-225425">
              <a:spcBef>
                <a:spcPts val="1000"/>
              </a:spcBef>
            </a:pPr>
            <a:r>
              <a:rPr lang="en-US" sz="2000" dirty="0">
                <a:latin typeface="Gill Sans MT" panose="020B0502020104020203" pitchFamily="34" charset="0"/>
              </a:rPr>
              <a:t>Entered interview and module outcome codes correctly.</a:t>
            </a:r>
          </a:p>
          <a:p>
            <a:pPr marL="225425" indent="-225425">
              <a:spcBef>
                <a:spcPts val="1000"/>
              </a:spcBef>
            </a:pPr>
            <a:r>
              <a:rPr lang="en-US" sz="2000" dirty="0">
                <a:latin typeface="Gill Sans MT" panose="020B0502020104020203" pitchFamily="34" charset="0"/>
              </a:rPr>
              <a:t>Followed proper anthropometric procedures.</a:t>
            </a:r>
          </a:p>
          <a:p>
            <a:pPr marL="225425" indent="-225425">
              <a:spcBef>
                <a:spcPts val="1000"/>
              </a:spcBef>
            </a:pPr>
            <a:r>
              <a:rPr lang="en-GB" sz="2000" dirty="0">
                <a:latin typeface="Gill Sans MT" panose="020B0502020104020203" pitchFamily="34" charset="0"/>
              </a:rPr>
              <a:t>Asked questions objectively.</a:t>
            </a:r>
          </a:p>
          <a:p>
            <a:pPr marL="225425" indent="-225425">
              <a:spcBef>
                <a:spcPts val="1000"/>
              </a:spcBef>
            </a:pPr>
            <a:r>
              <a:rPr lang="en-GB" sz="2000" dirty="0">
                <a:latin typeface="Gill Sans MT" panose="020B0502020104020203" pitchFamily="34" charset="0"/>
              </a:rPr>
              <a:t>Conducted interview professionally.</a:t>
            </a: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II. Observe interviews: What to look and listen for. . .</a:t>
            </a:r>
          </a:p>
        </p:txBody>
      </p:sp>
    </p:spTree>
    <p:extLst>
      <p:ext uri="{BB962C8B-B14F-4D97-AF65-F5344CB8AC3E}">
        <p14:creationId xmlns:p14="http://schemas.microsoft.com/office/powerpoint/2010/main" val="1357716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a:spcBef>
                <a:spcPts val="1000"/>
              </a:spcBef>
            </a:pPr>
            <a:r>
              <a:rPr lang="en-US" sz="2000" dirty="0">
                <a:latin typeface="Gill Sans MT" panose="020B0502020104020203" pitchFamily="34" charset="0"/>
              </a:rPr>
              <a:t>Meet with local authorities.</a:t>
            </a:r>
          </a:p>
          <a:p>
            <a:pPr>
              <a:spcBef>
                <a:spcPts val="1000"/>
              </a:spcBef>
            </a:pPr>
            <a:r>
              <a:rPr lang="en-US" sz="2000" dirty="0">
                <a:latin typeface="Gill Sans MT" panose="020B0502020104020203" pitchFamily="34" charset="0"/>
              </a:rPr>
              <a:t>Compare supervisor’s assignment sheets to interviewer’s assignment sheets. </a:t>
            </a:r>
          </a:p>
          <a:p>
            <a:pPr>
              <a:spcBef>
                <a:spcPts val="1000"/>
              </a:spcBef>
            </a:pPr>
            <a:r>
              <a:rPr lang="en-US" sz="2000" dirty="0">
                <a:latin typeface="Gill Sans MT" panose="020B0502020104020203" pitchFamily="34" charset="0"/>
              </a:rPr>
              <a:t>Review households classified as non-residential, vacant, or demolished.</a:t>
            </a:r>
            <a:endParaRPr lang="en-US" sz="2000" b="1" dirty="0">
              <a:solidFill>
                <a:srgbClr val="FF0000"/>
              </a:solidFill>
              <a:latin typeface="Gill Sans MT" panose="020B0502020104020203" pitchFamily="34" charset="0"/>
            </a:endParaRPr>
          </a:p>
          <a:p>
            <a:pPr>
              <a:spcBef>
                <a:spcPts val="1000"/>
              </a:spcBef>
            </a:pPr>
            <a:r>
              <a:rPr lang="en-US" sz="2000" dirty="0">
                <a:latin typeface="Gill Sans MT" panose="020B0502020104020203" pitchFamily="34" charset="0"/>
              </a:rPr>
              <a:t>Review roster spot-checks.</a:t>
            </a:r>
          </a:p>
          <a:p>
            <a:pPr>
              <a:spcBef>
                <a:spcPts val="1000"/>
              </a:spcBef>
            </a:pPr>
            <a:r>
              <a:rPr lang="en-US" sz="2000" dirty="0">
                <a:latin typeface="Gill Sans MT" panose="020B0502020104020203" pitchFamily="34" charset="0"/>
              </a:rPr>
              <a:t>Observe the field supervisor finalizing and transmitting a completed household form.</a:t>
            </a:r>
          </a:p>
          <a:p>
            <a:pPr>
              <a:spcBef>
                <a:spcPts val="1000"/>
              </a:spcBef>
            </a:pPr>
            <a:r>
              <a:rPr lang="en-US" sz="2000" dirty="0">
                <a:latin typeface="Gill Sans MT" panose="020B0502020104020203" pitchFamily="34" charset="0"/>
              </a:rPr>
              <a:t>Observe the field supervisor conducting a daily team meeting.</a:t>
            </a:r>
          </a:p>
          <a:p>
            <a:pPr>
              <a:spcBef>
                <a:spcPts val="1000"/>
              </a:spcBef>
            </a:pPr>
            <a:r>
              <a:rPr lang="en-US" sz="2000" dirty="0">
                <a:latin typeface="Gill Sans MT" panose="020B0502020104020203" pitchFamily="34" charset="0"/>
              </a:rPr>
              <a:t>Document findings.</a:t>
            </a:r>
            <a:endParaRPr lang="en-GB" dirty="0">
              <a:latin typeface="Gill Sans MT" panose="020B0502020104020203" pitchFamily="34" charset="0"/>
            </a:endParaRPr>
          </a:p>
          <a:p>
            <a:endParaRPr lang="en-US" dirty="0">
              <a:latin typeface="Gill Sans MT" panose="020B0502020104020203" pitchFamily="34" charset="0"/>
            </a:endParaRP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III. Review field supervisor activities</a:t>
            </a:r>
          </a:p>
        </p:txBody>
      </p:sp>
    </p:spTree>
    <p:extLst>
      <p:ext uri="{BB962C8B-B14F-4D97-AF65-F5344CB8AC3E}">
        <p14:creationId xmlns:p14="http://schemas.microsoft.com/office/powerpoint/2010/main" val="676186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981075" y="2807887"/>
            <a:ext cx="7637463" cy="3291840"/>
          </a:xfrm>
        </p:spPr>
        <p:txBody>
          <a:bodyPr/>
          <a:lstStyle/>
          <a:p>
            <a:pPr marL="233363" indent="-233363">
              <a:spcBef>
                <a:spcPts val="1000"/>
              </a:spcBef>
            </a:pPr>
            <a:r>
              <a:rPr lang="en-US" sz="2000" dirty="0">
                <a:latin typeface="Gill Sans MT" panose="020B0502020104020203" pitchFamily="34" charset="0"/>
              </a:rPr>
              <a:t>Confirm that the field supervisor met with them before starting interviews in the cluster.</a:t>
            </a:r>
          </a:p>
          <a:p>
            <a:pPr marL="225425" indent="-225425">
              <a:spcBef>
                <a:spcPts val="1000"/>
              </a:spcBef>
            </a:pPr>
            <a:r>
              <a:rPr lang="en-US" sz="2000" dirty="0">
                <a:latin typeface="Gill Sans MT" panose="020B0502020104020203" pitchFamily="34" charset="0"/>
              </a:rPr>
              <a:t>Confirm that the field supervisor answered any questions they had.</a:t>
            </a:r>
          </a:p>
          <a:p>
            <a:pPr marL="225425" indent="-225425">
              <a:spcBef>
                <a:spcPts val="1000"/>
              </a:spcBef>
            </a:pPr>
            <a:r>
              <a:rPr lang="en-US" sz="2000" dirty="0">
                <a:latin typeface="Gill Sans MT" panose="020B0502020104020203" pitchFamily="34" charset="0"/>
              </a:rPr>
              <a:t>Confirm that they have no concerns about the survey.</a:t>
            </a:r>
          </a:p>
          <a:p>
            <a:pPr marL="225425" indent="-225425">
              <a:spcBef>
                <a:spcPts val="1000"/>
              </a:spcBef>
            </a:pPr>
            <a:r>
              <a:rPr lang="en-US" sz="2000" dirty="0">
                <a:latin typeface="Gill Sans MT" panose="020B0502020104020203" pitchFamily="34" charset="0"/>
              </a:rPr>
              <a:t>Thank them for their cooperation and that of their community.</a:t>
            </a:r>
            <a:endParaRPr lang="en-GB" sz="2000" dirty="0">
              <a:latin typeface="Gill Sans MT" panose="020B0502020104020203" pitchFamily="34" charset="0"/>
            </a:endParaRPr>
          </a:p>
        </p:txBody>
      </p:sp>
      <p:sp>
        <p:nvSpPr>
          <p:cNvPr id="5" name="Text Placeholder 4"/>
          <p:cNvSpPr>
            <a:spLocks noGrp="1"/>
          </p:cNvSpPr>
          <p:nvPr>
            <p:ph type="body" sz="quarter" idx="11"/>
          </p:nvPr>
        </p:nvSpPr>
        <p:spPr/>
        <p:txBody>
          <a:bodyPr/>
          <a:lstStyle/>
          <a:p>
            <a:pPr marL="225425" indent="-225425">
              <a:spcBef>
                <a:spcPts val="600"/>
              </a:spcBef>
              <a:buFont typeface="Arial" panose="020B0604020202020204" pitchFamily="34" charset="0"/>
            </a:pPr>
            <a:r>
              <a:rPr lang="en-GB" sz="2400" dirty="0">
                <a:latin typeface="Gill Sans MT" panose="020B0502020104020203" pitchFamily="34" charset="0"/>
                <a:cs typeface="Arial"/>
              </a:rPr>
              <a:t>III. Review field supervisor activities </a:t>
            </a:r>
          </a:p>
          <a:p>
            <a:pPr marL="225425" indent="-225425">
              <a:spcBef>
                <a:spcPts val="600"/>
              </a:spcBef>
              <a:buFont typeface="Arial" panose="020B0604020202020204" pitchFamily="34" charset="0"/>
            </a:pPr>
            <a:r>
              <a:rPr lang="en-GB" sz="2000" dirty="0">
                <a:solidFill>
                  <a:srgbClr val="CC0000"/>
                </a:solidFill>
                <a:latin typeface="Gill Sans MT" panose="020B0502020104020203" pitchFamily="34" charset="0"/>
                <a:cs typeface="Arial"/>
              </a:rPr>
              <a:t>		</a:t>
            </a:r>
            <a:r>
              <a:rPr lang="en-GB" sz="2000" dirty="0">
                <a:solidFill>
                  <a:srgbClr val="002060"/>
                </a:solidFill>
                <a:latin typeface="Gill Sans MT" panose="020B0502020104020203" pitchFamily="34" charset="0"/>
                <a:cs typeface="Arial"/>
              </a:rPr>
              <a:t>(a) Meet with local authorities</a:t>
            </a:r>
          </a:p>
        </p:txBody>
      </p:sp>
    </p:spTree>
    <p:extLst>
      <p:ext uri="{BB962C8B-B14F-4D97-AF65-F5344CB8AC3E}">
        <p14:creationId xmlns:p14="http://schemas.microsoft.com/office/powerpoint/2010/main" val="31656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978408" y="2800543"/>
            <a:ext cx="8101013" cy="3491769"/>
          </a:xfrm>
        </p:spPr>
        <p:txBody>
          <a:bodyPr/>
          <a:lstStyle/>
          <a:p>
            <a:pPr marL="233363" indent="-233363">
              <a:spcBef>
                <a:spcPts val="1000"/>
              </a:spcBef>
            </a:pPr>
            <a:r>
              <a:rPr lang="en-US" sz="2000" dirty="0">
                <a:latin typeface="Gill Sans MT" panose="020B0502020104020203" pitchFamily="34" charset="0"/>
              </a:rPr>
              <a:t>Confirm that assignment of households to interviewers is consistent. </a:t>
            </a:r>
          </a:p>
          <a:p>
            <a:pPr marL="225425" indent="-225425">
              <a:spcBef>
                <a:spcPts val="1000"/>
              </a:spcBef>
            </a:pPr>
            <a:r>
              <a:rPr lang="en-US" sz="2000" dirty="0">
                <a:latin typeface="Gill Sans MT" panose="020B0502020104020203" pitchFamily="34" charset="0"/>
              </a:rPr>
              <a:t>Confirm that status of all interviews is consistent.</a:t>
            </a:r>
          </a:p>
          <a:p>
            <a:pPr marL="225425" indent="-225425">
              <a:spcBef>
                <a:spcPts val="1000"/>
              </a:spcBef>
            </a:pPr>
            <a:r>
              <a:rPr lang="en-US" sz="2000" dirty="0">
                <a:latin typeface="Gill Sans MT" panose="020B0502020104020203" pitchFamily="34" charset="0"/>
              </a:rPr>
              <a:t>Confirm that reassignments of households are documented consistently and completely on: </a:t>
            </a:r>
          </a:p>
          <a:p>
            <a:pPr lvl="2" indent="-285750">
              <a:spcBef>
                <a:spcPts val="1000"/>
              </a:spcBef>
              <a:buFont typeface="Courier New" panose="02070309020205020404" pitchFamily="49" charset="0"/>
              <a:buChar char="o"/>
            </a:pPr>
            <a:r>
              <a:rPr lang="en-US" sz="1800" dirty="0">
                <a:latin typeface="Gill Sans MT" panose="020B0502020104020203" pitchFamily="34" charset="0"/>
              </a:rPr>
              <a:t>Supervisor’s assignment sheet</a:t>
            </a:r>
          </a:p>
          <a:p>
            <a:pPr lvl="2" indent="-285750">
              <a:spcBef>
                <a:spcPts val="1000"/>
              </a:spcBef>
              <a:buFont typeface="Courier New" panose="02070309020205020404" pitchFamily="49" charset="0"/>
              <a:buChar char="o"/>
            </a:pPr>
            <a:r>
              <a:rPr lang="en-US" sz="1800" dirty="0">
                <a:latin typeface="Gill Sans MT" panose="020B0502020104020203" pitchFamily="34" charset="0"/>
              </a:rPr>
              <a:t>Assignment sheet of the original interviewer A </a:t>
            </a:r>
          </a:p>
          <a:p>
            <a:pPr lvl="2" indent="-285750">
              <a:spcBef>
                <a:spcPts val="1000"/>
              </a:spcBef>
              <a:buFont typeface="Courier New" panose="02070309020205020404" pitchFamily="49" charset="0"/>
              <a:buChar char="o"/>
            </a:pPr>
            <a:r>
              <a:rPr lang="en-US" sz="1800" dirty="0">
                <a:latin typeface="Gill Sans MT" panose="020B0502020104020203" pitchFamily="34" charset="0"/>
              </a:rPr>
              <a:t>Assignment sheet of the replacement interviewer A</a:t>
            </a:r>
          </a:p>
          <a:p>
            <a:pPr marL="225425" indent="-225425">
              <a:spcBef>
                <a:spcPts val="1000"/>
              </a:spcBef>
            </a:pPr>
            <a:r>
              <a:rPr lang="en-US" sz="2000" dirty="0">
                <a:latin typeface="Gill Sans MT" panose="020B0502020104020203" pitchFamily="34" charset="0"/>
              </a:rPr>
              <a:t>Confirm that hidden households are handled correctly.</a:t>
            </a:r>
            <a:endParaRPr lang="en-GB" dirty="0">
              <a:latin typeface="Gill Sans MT" panose="020B0502020104020203" pitchFamily="34" charset="0"/>
            </a:endParaRPr>
          </a:p>
          <a:p>
            <a:endParaRPr lang="en-US" dirty="0">
              <a:latin typeface="Gill Sans MT" panose="020B0502020104020203" pitchFamily="34" charset="0"/>
            </a:endParaRPr>
          </a:p>
        </p:txBody>
      </p:sp>
      <p:sp>
        <p:nvSpPr>
          <p:cNvPr id="5" name="Text Placeholder 4"/>
          <p:cNvSpPr>
            <a:spLocks noGrp="1"/>
          </p:cNvSpPr>
          <p:nvPr>
            <p:ph type="body" sz="quarter" idx="11"/>
          </p:nvPr>
        </p:nvSpPr>
        <p:spPr/>
        <p:txBody>
          <a:bodyPr/>
          <a:lstStyle/>
          <a:p>
            <a:pPr marL="225425" indent="-225425">
              <a:spcBef>
                <a:spcPts val="600"/>
              </a:spcBef>
              <a:buFont typeface="Arial" panose="020B0604020202020204" pitchFamily="34" charset="0"/>
            </a:pPr>
            <a:r>
              <a:rPr lang="en-GB" sz="2400" dirty="0">
                <a:latin typeface="Gill Sans MT" panose="020B0502020104020203" pitchFamily="34" charset="0"/>
                <a:cs typeface="Arial"/>
              </a:rPr>
              <a:t>III. Review field supervisor activities </a:t>
            </a:r>
          </a:p>
          <a:p>
            <a:pPr marL="225425" indent="-225425">
              <a:spcBef>
                <a:spcPts val="600"/>
              </a:spcBef>
              <a:buFont typeface="Arial" panose="020B0604020202020204" pitchFamily="34" charset="0"/>
            </a:pPr>
            <a:r>
              <a:rPr lang="en-GB" sz="2000" dirty="0">
                <a:solidFill>
                  <a:srgbClr val="002060"/>
                </a:solidFill>
                <a:latin typeface="Gill Sans MT" panose="020B0502020104020203" pitchFamily="34" charset="0"/>
                <a:cs typeface="Arial"/>
              </a:rPr>
              <a:t>       (b) Compare supervisor and interviewer assignment sheets</a:t>
            </a:r>
          </a:p>
        </p:txBody>
      </p:sp>
    </p:spTree>
    <p:extLst>
      <p:ext uri="{BB962C8B-B14F-4D97-AF65-F5344CB8AC3E}">
        <p14:creationId xmlns:p14="http://schemas.microsoft.com/office/powerpoint/2010/main" val="795369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978408" y="2884476"/>
            <a:ext cx="7429501" cy="3291840"/>
          </a:xfrm>
        </p:spPr>
        <p:txBody>
          <a:bodyPr/>
          <a:lstStyle/>
          <a:p>
            <a:pPr marL="225425" indent="-225425">
              <a:spcBef>
                <a:spcPts val="1000"/>
              </a:spcBef>
            </a:pPr>
            <a:r>
              <a:rPr lang="en-US" sz="2000" dirty="0">
                <a:latin typeface="Gill Sans MT" panose="020B0502020104020203" pitchFamily="34" charset="0"/>
              </a:rPr>
              <a:t>Verify households classified as non-residential, vacant, or demolished on the </a:t>
            </a:r>
            <a:r>
              <a:rPr lang="en-US" sz="2000" i="1" dirty="0">
                <a:latin typeface="Gill Sans MT" panose="020B0502020104020203" pitchFamily="34" charset="0"/>
              </a:rPr>
              <a:t>Supervisor’s Assignment Sheet.</a:t>
            </a:r>
          </a:p>
          <a:p>
            <a:pPr marL="225425" indent="-225425">
              <a:spcBef>
                <a:spcPts val="1000"/>
              </a:spcBef>
            </a:pPr>
            <a:r>
              <a:rPr lang="en-US" sz="2000" dirty="0">
                <a:latin typeface="Gill Sans MT" panose="020B0502020104020203" pitchFamily="34" charset="0"/>
              </a:rPr>
              <a:t>Visit one or two of these locations to confirm that they were coded appropriately.</a:t>
            </a:r>
          </a:p>
          <a:p>
            <a:pPr marL="225425" indent="-225425">
              <a:lnSpc>
                <a:spcPts val="2400"/>
              </a:lnSpc>
              <a:spcBef>
                <a:spcPts val="1200"/>
              </a:spcBef>
            </a:pPr>
            <a:endParaRPr lang="en-GB" dirty="0">
              <a:latin typeface="Gill Sans MT" panose="020B0502020104020203" pitchFamily="34" charset="0"/>
            </a:endParaRPr>
          </a:p>
          <a:p>
            <a:endParaRPr lang="en-US" dirty="0">
              <a:latin typeface="Gill Sans MT" panose="020B0502020104020203" pitchFamily="34" charset="0"/>
            </a:endParaRPr>
          </a:p>
        </p:txBody>
      </p:sp>
      <p:sp>
        <p:nvSpPr>
          <p:cNvPr id="5" name="Text Placeholder 4"/>
          <p:cNvSpPr>
            <a:spLocks noGrp="1"/>
          </p:cNvSpPr>
          <p:nvPr>
            <p:ph type="body" sz="quarter" idx="11"/>
          </p:nvPr>
        </p:nvSpPr>
        <p:spPr/>
        <p:txBody>
          <a:bodyPr/>
          <a:lstStyle/>
          <a:p>
            <a:pPr marL="225425" indent="-225425">
              <a:spcBef>
                <a:spcPts val="600"/>
              </a:spcBef>
              <a:buFont typeface="Arial" panose="020B0604020202020204" pitchFamily="34" charset="0"/>
            </a:pPr>
            <a:r>
              <a:rPr lang="en-GB" sz="2400" dirty="0">
                <a:latin typeface="Gill Sans MT" panose="020B0502020104020203" pitchFamily="34" charset="0"/>
                <a:cs typeface="Arial"/>
              </a:rPr>
              <a:t>III. Review field supervisor activities</a:t>
            </a:r>
          </a:p>
          <a:p>
            <a:pPr marL="225425" indent="-225425">
              <a:spcBef>
                <a:spcPts val="600"/>
              </a:spcBef>
              <a:buFont typeface="Arial" panose="020B0604020202020204" pitchFamily="34" charset="0"/>
            </a:pPr>
            <a:r>
              <a:rPr lang="en-GB" sz="2000" dirty="0">
                <a:solidFill>
                  <a:srgbClr val="002060"/>
                </a:solidFill>
                <a:latin typeface="Gill Sans MT" panose="020B0502020104020203" pitchFamily="34" charset="0"/>
                <a:cs typeface="Arial"/>
              </a:rPr>
              <a:t>		(c) Review household classifications</a:t>
            </a:r>
          </a:p>
        </p:txBody>
      </p:sp>
    </p:spTree>
    <p:extLst>
      <p:ext uri="{BB962C8B-B14F-4D97-AF65-F5344CB8AC3E}">
        <p14:creationId xmlns:p14="http://schemas.microsoft.com/office/powerpoint/2010/main" val="924342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978408" y="2950762"/>
            <a:ext cx="7780338" cy="3291840"/>
          </a:xfrm>
        </p:spPr>
        <p:txBody>
          <a:bodyPr/>
          <a:lstStyle/>
          <a:p>
            <a:pPr marL="225425" indent="-225425">
              <a:spcBef>
                <a:spcPts val="1000"/>
              </a:spcBef>
            </a:pPr>
            <a:r>
              <a:rPr lang="en-US" sz="2000" dirty="0">
                <a:latin typeface="Gill Sans MT" panose="020B0502020104020203" pitchFamily="34" charset="0"/>
              </a:rPr>
              <a:t>Confirm that at least one household’s roster was spot-checked for each interviewer in each cluster. </a:t>
            </a:r>
          </a:p>
          <a:p>
            <a:pPr marL="225425" indent="-225425">
              <a:spcBef>
                <a:spcPts val="1000"/>
              </a:spcBef>
            </a:pPr>
            <a:r>
              <a:rPr lang="en-US" sz="2000" dirty="0">
                <a:latin typeface="Gill Sans MT" panose="020B0502020104020203" pitchFamily="34" charset="0"/>
              </a:rPr>
              <a:t>Compare the field supervisor’s roster to the roster data on the interviewer’s tablet to make sure they are consistent.</a:t>
            </a:r>
            <a:endParaRPr lang="en-GB" sz="2000" dirty="0">
              <a:latin typeface="Gill Sans MT" panose="020B0502020104020203" pitchFamily="34" charset="0"/>
            </a:endParaRPr>
          </a:p>
          <a:p>
            <a:endParaRPr lang="en-US" dirty="0">
              <a:latin typeface="Gill Sans MT" panose="020B0502020104020203" pitchFamily="34" charset="0"/>
            </a:endParaRPr>
          </a:p>
        </p:txBody>
      </p:sp>
      <p:sp>
        <p:nvSpPr>
          <p:cNvPr id="5" name="Text Placeholder 4"/>
          <p:cNvSpPr>
            <a:spLocks noGrp="1"/>
          </p:cNvSpPr>
          <p:nvPr>
            <p:ph type="body" sz="quarter" idx="11"/>
          </p:nvPr>
        </p:nvSpPr>
        <p:spPr/>
        <p:txBody>
          <a:bodyPr/>
          <a:lstStyle/>
          <a:p>
            <a:pPr marL="225425" indent="-225425">
              <a:spcBef>
                <a:spcPts val="600"/>
              </a:spcBef>
              <a:buFont typeface="Arial" panose="020B0604020202020204" pitchFamily="34" charset="0"/>
            </a:pPr>
            <a:r>
              <a:rPr lang="en-GB" sz="2400" dirty="0">
                <a:latin typeface="Gill Sans MT" panose="020B0502020104020203" pitchFamily="34" charset="0"/>
                <a:cs typeface="Arial"/>
              </a:rPr>
              <a:t>III. Review field supervisor activities </a:t>
            </a:r>
          </a:p>
          <a:p>
            <a:pPr marL="225425" indent="-225425">
              <a:spcBef>
                <a:spcPts val="600"/>
              </a:spcBef>
              <a:buFont typeface="Arial" panose="020B0604020202020204" pitchFamily="34" charset="0"/>
            </a:pPr>
            <a:r>
              <a:rPr lang="en-GB" sz="2400" dirty="0">
                <a:solidFill>
                  <a:srgbClr val="CC0000"/>
                </a:solidFill>
                <a:latin typeface="Gill Sans MT" panose="020B0502020104020203" pitchFamily="34" charset="0"/>
                <a:cs typeface="Arial"/>
              </a:rPr>
              <a:t>	</a:t>
            </a:r>
            <a:r>
              <a:rPr lang="en-GB" sz="2000" dirty="0">
                <a:solidFill>
                  <a:srgbClr val="CC0000"/>
                </a:solidFill>
                <a:latin typeface="Gill Sans MT" panose="020B0502020104020203" pitchFamily="34" charset="0"/>
                <a:cs typeface="Arial"/>
              </a:rPr>
              <a:t>	</a:t>
            </a:r>
            <a:r>
              <a:rPr lang="en-GB" sz="2000" dirty="0">
                <a:solidFill>
                  <a:srgbClr val="002060"/>
                </a:solidFill>
                <a:latin typeface="Gill Sans MT" panose="020B0502020104020203" pitchFamily="34" charset="0"/>
                <a:cs typeface="Arial"/>
              </a:rPr>
              <a:t>(d) Review roster spot-checks</a:t>
            </a:r>
          </a:p>
        </p:txBody>
      </p:sp>
    </p:spTree>
    <p:extLst>
      <p:ext uri="{BB962C8B-B14F-4D97-AF65-F5344CB8AC3E}">
        <p14:creationId xmlns:p14="http://schemas.microsoft.com/office/powerpoint/2010/main" val="49345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01" y="1221755"/>
            <a:ext cx="8229600" cy="597049"/>
          </a:xfrm>
        </p:spPr>
        <p:txBody>
          <a:bodyPr/>
          <a:lstStyle/>
          <a:p>
            <a:pPr algn="ctr"/>
            <a:r>
              <a:rPr lang="en-US" sz="3200" b="0" cap="all" dirty="0">
                <a:solidFill>
                  <a:srgbClr val="D37D28"/>
                </a:solidFill>
                <a:latin typeface="Gill Sans MT" panose="020B0502020104020203" pitchFamily="34" charset="0"/>
              </a:rPr>
              <a:t>Contents</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sz="2400" dirty="0">
                <a:latin typeface="Gill Sans MT" panose="020B0502020104020203" pitchFamily="34" charset="0"/>
              </a:rPr>
              <a:t>Introduction</a:t>
            </a:r>
          </a:p>
          <a:p>
            <a:pPr marL="225425" indent="-225425">
              <a:lnSpc>
                <a:spcPts val="2400"/>
              </a:lnSpc>
              <a:spcBef>
                <a:spcPts val="1800"/>
              </a:spcBef>
            </a:pPr>
            <a:r>
              <a:rPr lang="en-US" sz="2400" dirty="0">
                <a:latin typeface="Gill Sans MT" panose="020B0502020104020203" pitchFamily="34" charset="0"/>
              </a:rPr>
              <a:t>Quality control support</a:t>
            </a:r>
          </a:p>
          <a:p>
            <a:pPr marL="225425" indent="-225425">
              <a:lnSpc>
                <a:spcPts val="2400"/>
              </a:lnSpc>
              <a:spcBef>
                <a:spcPts val="1800"/>
              </a:spcBef>
            </a:pPr>
            <a:r>
              <a:rPr lang="en-US" sz="2400" dirty="0">
                <a:latin typeface="Gill Sans MT" panose="020B0502020104020203" pitchFamily="34" charset="0"/>
              </a:rPr>
              <a:t>Material and human resources support</a:t>
            </a:r>
          </a:p>
          <a:p>
            <a:pPr marL="225425" indent="-225425">
              <a:lnSpc>
                <a:spcPts val="2400"/>
              </a:lnSpc>
              <a:spcBef>
                <a:spcPts val="1800"/>
              </a:spcBef>
            </a:pPr>
            <a:r>
              <a:rPr lang="en-US" sz="2400" dirty="0">
                <a:latin typeface="Gill Sans MT" panose="020B0502020104020203" pitchFamily="34" charset="0"/>
              </a:rPr>
              <a:t>Moral support</a:t>
            </a:r>
          </a:p>
          <a:p>
            <a:pPr marL="225425" indent="-225425">
              <a:lnSpc>
                <a:spcPts val="2400"/>
              </a:lnSpc>
              <a:spcBef>
                <a:spcPts val="1800"/>
              </a:spcBef>
            </a:pPr>
            <a:r>
              <a:rPr lang="en-US" sz="2400" dirty="0">
                <a:latin typeface="Gill Sans MT" panose="020B0502020104020203" pitchFamily="34" charset="0"/>
              </a:rPr>
              <a:t>Forms</a:t>
            </a:r>
          </a:p>
          <a:p>
            <a:endParaRPr lang="en-US" dirty="0">
              <a:latin typeface="Gill Sans MT" panose="020B0502020104020203" pitchFamily="34" charset="0"/>
            </a:endParaRPr>
          </a:p>
        </p:txBody>
      </p:sp>
    </p:spTree>
    <p:extLst>
      <p:ext uri="{BB962C8B-B14F-4D97-AF65-F5344CB8AC3E}">
        <p14:creationId xmlns:p14="http://schemas.microsoft.com/office/powerpoint/2010/main" val="1506391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978408" y="2845987"/>
            <a:ext cx="8101013" cy="3291840"/>
          </a:xfrm>
        </p:spPr>
        <p:txBody>
          <a:bodyPr/>
          <a:lstStyle/>
          <a:p>
            <a:pPr marL="225425" indent="-225425">
              <a:spcBef>
                <a:spcPts val="1000"/>
              </a:spcBef>
            </a:pPr>
            <a:r>
              <a:rPr lang="en-US" sz="2000" dirty="0">
                <a:latin typeface="Gill Sans MT" panose="020B0502020104020203" pitchFamily="34" charset="0"/>
              </a:rPr>
              <a:t>Observe the field supervisor as he or she:</a:t>
            </a:r>
          </a:p>
          <a:p>
            <a:pPr marL="742950" lvl="2" indent="-285750">
              <a:spcBef>
                <a:spcPts val="1000"/>
              </a:spcBef>
              <a:buFont typeface="Arial" panose="020B0604020202020204" pitchFamily="34" charset="0"/>
              <a:buChar char="−"/>
            </a:pPr>
            <a:r>
              <a:rPr lang="en-US" sz="1800" dirty="0">
                <a:latin typeface="Gill Sans MT" panose="020B0502020104020203" pitchFamily="34" charset="0"/>
              </a:rPr>
              <a:t>Finalizes a household form</a:t>
            </a:r>
          </a:p>
          <a:p>
            <a:pPr marL="742950" lvl="2" indent="-285750">
              <a:spcBef>
                <a:spcPts val="1000"/>
              </a:spcBef>
              <a:buFont typeface="Arial" panose="020B0604020202020204" pitchFamily="34" charset="0"/>
              <a:buChar char="−"/>
            </a:pPr>
            <a:r>
              <a:rPr lang="en-US" sz="1800" dirty="0">
                <a:latin typeface="Gill Sans MT" panose="020B0502020104020203" pitchFamily="34" charset="0"/>
              </a:rPr>
              <a:t>Archives it on the interviewer’s tablet</a:t>
            </a:r>
          </a:p>
          <a:p>
            <a:pPr marL="742950" lvl="2" indent="-285750">
              <a:spcBef>
                <a:spcPts val="1000"/>
              </a:spcBef>
              <a:buFont typeface="Arial" panose="020B0604020202020204" pitchFamily="34" charset="0"/>
              <a:buChar char="−"/>
            </a:pPr>
            <a:r>
              <a:rPr lang="en-US" sz="1800" dirty="0">
                <a:latin typeface="Gill Sans MT" panose="020B0502020104020203" pitchFamily="34" charset="0"/>
              </a:rPr>
              <a:t>Backs it up on the field supervisor’s tablet</a:t>
            </a:r>
          </a:p>
          <a:p>
            <a:pPr marL="742950" lvl="2" indent="-285750">
              <a:spcBef>
                <a:spcPts val="1000"/>
              </a:spcBef>
              <a:buFont typeface="Arial" panose="020B0604020202020204" pitchFamily="34" charset="0"/>
              <a:buChar char="−"/>
            </a:pPr>
            <a:r>
              <a:rPr lang="en-US" sz="1800" dirty="0">
                <a:latin typeface="Gill Sans MT" panose="020B0502020104020203" pitchFamily="34" charset="0"/>
              </a:rPr>
              <a:t>Transmits the form to Feed the Future [</a:t>
            </a:r>
            <a:r>
              <a:rPr lang="en-US" sz="1800" b="1" dirty="0">
                <a:solidFill>
                  <a:srgbClr val="FF0000"/>
                </a:solidFill>
                <a:latin typeface="Gill Sans MT" panose="020B0502020104020203" pitchFamily="34" charset="0"/>
              </a:rPr>
              <a:t>CONTRACTOR</a:t>
            </a:r>
            <a:r>
              <a:rPr lang="en-US" sz="1800" dirty="0">
                <a:latin typeface="Gill Sans MT" panose="020B0502020104020203" pitchFamily="34" charset="0"/>
              </a:rPr>
              <a:t>]. </a:t>
            </a:r>
          </a:p>
          <a:p>
            <a:pPr marL="225425" indent="-225425">
              <a:spcBef>
                <a:spcPts val="1000"/>
              </a:spcBef>
            </a:pPr>
            <a:r>
              <a:rPr lang="en-US" sz="2000" dirty="0">
                <a:latin typeface="Gill Sans MT" panose="020B0502020104020203" pitchFamily="34" charset="0"/>
              </a:rPr>
              <a:t>If there is no Internet capability in the cluster, you will not be able to observe the transmission.</a:t>
            </a:r>
          </a:p>
        </p:txBody>
      </p:sp>
      <p:sp>
        <p:nvSpPr>
          <p:cNvPr id="5" name="Text Placeholder 4"/>
          <p:cNvSpPr>
            <a:spLocks noGrp="1"/>
          </p:cNvSpPr>
          <p:nvPr>
            <p:ph type="body" sz="quarter" idx="11"/>
          </p:nvPr>
        </p:nvSpPr>
        <p:spPr/>
        <p:txBody>
          <a:bodyPr/>
          <a:lstStyle/>
          <a:p>
            <a:pPr marL="225425" indent="-225425">
              <a:spcBef>
                <a:spcPts val="600"/>
              </a:spcBef>
              <a:buFont typeface="Arial" panose="020B0604020202020204" pitchFamily="34" charset="0"/>
            </a:pPr>
            <a:r>
              <a:rPr lang="en-GB" sz="2400" dirty="0">
                <a:latin typeface="Gill Sans MT" panose="020B0502020104020203" pitchFamily="34" charset="0"/>
                <a:cs typeface="Arial"/>
              </a:rPr>
              <a:t>III. Review field supervisor activities </a:t>
            </a:r>
          </a:p>
          <a:p>
            <a:pPr marL="225425" indent="-225425">
              <a:spcBef>
                <a:spcPts val="600"/>
              </a:spcBef>
              <a:buFont typeface="Arial" panose="020B0604020202020204" pitchFamily="34" charset="0"/>
            </a:pPr>
            <a:r>
              <a:rPr lang="en-GB" sz="2000" dirty="0">
                <a:solidFill>
                  <a:srgbClr val="CC0000"/>
                </a:solidFill>
                <a:latin typeface="Gill Sans MT" panose="020B0502020104020203" pitchFamily="34" charset="0"/>
                <a:cs typeface="Arial"/>
              </a:rPr>
              <a:t>	</a:t>
            </a:r>
            <a:r>
              <a:rPr lang="en-GB" sz="2000" dirty="0">
                <a:solidFill>
                  <a:srgbClr val="002060"/>
                </a:solidFill>
                <a:latin typeface="Gill Sans MT" panose="020B0502020104020203" pitchFamily="34" charset="0"/>
                <a:cs typeface="Arial"/>
              </a:rPr>
              <a:t>	(e) </a:t>
            </a:r>
            <a:r>
              <a:rPr lang="en-US" sz="2000" dirty="0">
                <a:solidFill>
                  <a:srgbClr val="002060"/>
                </a:solidFill>
                <a:latin typeface="Gill Sans MT" panose="020B0502020104020203" pitchFamily="34" charset="0"/>
                <a:cs typeface="Arial"/>
              </a:rPr>
              <a:t>Observe household form finalization and transmission </a:t>
            </a:r>
            <a:endParaRPr lang="en-GB" sz="2000" dirty="0">
              <a:solidFill>
                <a:srgbClr val="002060"/>
              </a:solidFill>
              <a:latin typeface="Gill Sans MT" panose="020B0502020104020203" pitchFamily="34" charset="0"/>
              <a:cs typeface="Arial"/>
            </a:endParaRPr>
          </a:p>
        </p:txBody>
      </p:sp>
    </p:spTree>
    <p:extLst>
      <p:ext uri="{BB962C8B-B14F-4D97-AF65-F5344CB8AC3E}">
        <p14:creationId xmlns:p14="http://schemas.microsoft.com/office/powerpoint/2010/main" val="1309043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5" name="Text Placeholder 4"/>
          <p:cNvSpPr>
            <a:spLocks noGrp="1"/>
          </p:cNvSpPr>
          <p:nvPr>
            <p:ph type="body" sz="quarter" idx="11"/>
          </p:nvPr>
        </p:nvSpPr>
        <p:spPr/>
        <p:txBody>
          <a:bodyPr/>
          <a:lstStyle/>
          <a:p>
            <a:pPr marL="225425" indent="-225425">
              <a:spcBef>
                <a:spcPts val="600"/>
              </a:spcBef>
              <a:buFont typeface="Arial" panose="020B0604020202020204" pitchFamily="34" charset="0"/>
            </a:pPr>
            <a:r>
              <a:rPr lang="en-GB" sz="2400" dirty="0">
                <a:latin typeface="Gill Sans MT" panose="020B0502020104020203" pitchFamily="34" charset="0"/>
                <a:cs typeface="Arial"/>
              </a:rPr>
              <a:t>III. Review field supervisor activities </a:t>
            </a:r>
          </a:p>
          <a:p>
            <a:pPr marL="225425" indent="-225425">
              <a:spcBef>
                <a:spcPts val="600"/>
              </a:spcBef>
              <a:buFont typeface="Arial" panose="020B0604020202020204" pitchFamily="34" charset="0"/>
            </a:pPr>
            <a:r>
              <a:rPr lang="en-GB" sz="2000" dirty="0">
                <a:solidFill>
                  <a:srgbClr val="CC0000"/>
                </a:solidFill>
                <a:latin typeface="Gill Sans MT" panose="020B0502020104020203" pitchFamily="34" charset="0"/>
                <a:cs typeface="Arial"/>
              </a:rPr>
              <a:t>		</a:t>
            </a:r>
            <a:r>
              <a:rPr lang="en-GB" sz="2000" dirty="0">
                <a:solidFill>
                  <a:srgbClr val="002060"/>
                </a:solidFill>
                <a:latin typeface="Gill Sans MT" panose="020B0502020104020203" pitchFamily="34" charset="0"/>
                <a:cs typeface="Arial"/>
              </a:rPr>
              <a:t>(f) </a:t>
            </a:r>
            <a:r>
              <a:rPr lang="en-US" sz="2000" dirty="0">
                <a:solidFill>
                  <a:srgbClr val="002060"/>
                </a:solidFill>
                <a:latin typeface="Gill Sans MT" panose="020B0502020104020203" pitchFamily="34" charset="0"/>
                <a:cs typeface="Arial"/>
              </a:rPr>
              <a:t>Observe field team meeting</a:t>
            </a:r>
            <a:endParaRPr lang="en-GB" sz="2000" dirty="0">
              <a:solidFill>
                <a:srgbClr val="002060"/>
              </a:solidFill>
              <a:latin typeface="Gill Sans MT" panose="020B0502020104020203" pitchFamily="34" charset="0"/>
              <a:cs typeface="Arial"/>
            </a:endParaRPr>
          </a:p>
        </p:txBody>
      </p:sp>
      <p:graphicFrame>
        <p:nvGraphicFramePr>
          <p:cNvPr id="11" name="Diagram 10"/>
          <p:cNvGraphicFramePr/>
          <p:nvPr>
            <p:extLst>
              <p:ext uri="{D42A27DB-BD31-4B8C-83A1-F6EECF244321}">
                <p14:modId xmlns:p14="http://schemas.microsoft.com/office/powerpoint/2010/main" val="2922385550"/>
              </p:ext>
            </p:extLst>
          </p:nvPr>
        </p:nvGraphicFramePr>
        <p:xfrm>
          <a:off x="555171" y="2779486"/>
          <a:ext cx="8022772" cy="386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7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978408" y="2392669"/>
            <a:ext cx="7273925" cy="3291840"/>
          </a:xfrm>
        </p:spPr>
        <p:txBody>
          <a:bodyPr/>
          <a:lstStyle/>
          <a:p>
            <a:pPr marL="0" indent="0">
              <a:spcBef>
                <a:spcPts val="1000"/>
              </a:spcBef>
              <a:buNone/>
            </a:pPr>
            <a:endParaRPr lang="en-US" dirty="0">
              <a:latin typeface="Gill Sans MT" panose="020B0502020104020203" pitchFamily="34" charset="0"/>
            </a:endParaRPr>
          </a:p>
          <a:p>
            <a:pPr marL="225425" indent="-225425">
              <a:spcBef>
                <a:spcPts val="1000"/>
              </a:spcBef>
            </a:pPr>
            <a:r>
              <a:rPr lang="en-US" sz="2000" dirty="0">
                <a:latin typeface="Gill Sans MT" panose="020B0502020104020203" pitchFamily="34" charset="0"/>
              </a:rPr>
              <a:t>Document findings on </a:t>
            </a:r>
            <a:r>
              <a:rPr lang="en-US" sz="2000" i="1" dirty="0">
                <a:latin typeface="Gill Sans MT" panose="020B0502020104020203" pitchFamily="34" charset="0"/>
              </a:rPr>
              <a:t>General Field Team QC Report </a:t>
            </a:r>
            <a:r>
              <a:rPr lang="en-US" sz="2000" dirty="0">
                <a:latin typeface="Gill Sans MT" panose="020B0502020104020203" pitchFamily="34" charset="0"/>
              </a:rPr>
              <a:t>form. </a:t>
            </a:r>
            <a:endParaRPr lang="en-US" sz="2000" dirty="0">
              <a:solidFill>
                <a:srgbClr val="4F89A3"/>
              </a:solidFill>
              <a:latin typeface="Gill Sans MT" panose="020B0502020104020203" pitchFamily="34" charset="0"/>
            </a:endParaRPr>
          </a:p>
          <a:p>
            <a:pPr marL="225425" indent="-225425">
              <a:spcBef>
                <a:spcPts val="1000"/>
              </a:spcBef>
            </a:pPr>
            <a:endParaRPr lang="en-US" sz="2000" dirty="0">
              <a:solidFill>
                <a:srgbClr val="4F89A3"/>
              </a:solidFill>
              <a:latin typeface="Gill Sans MT" panose="020B0502020104020203" pitchFamily="34" charset="0"/>
            </a:endParaRPr>
          </a:p>
          <a:p>
            <a:pPr marL="225425" indent="-225425">
              <a:spcBef>
                <a:spcPts val="1000"/>
              </a:spcBef>
            </a:pPr>
            <a:r>
              <a:rPr lang="en-US" sz="2000" dirty="0">
                <a:latin typeface="Gill Sans MT" panose="020B0502020104020203" pitchFamily="34" charset="0"/>
              </a:rPr>
              <a:t>Review the forms with the field supervisor to ensure an understanding of all issues and procedures that require improvement.</a:t>
            </a:r>
          </a:p>
          <a:p>
            <a:pPr marL="225425" indent="-225425">
              <a:spcBef>
                <a:spcPts val="1000"/>
              </a:spcBef>
            </a:pPr>
            <a:r>
              <a:rPr lang="en-US" sz="2000" dirty="0">
                <a:latin typeface="Gill Sans MT" panose="020B0502020104020203" pitchFamily="34" charset="0"/>
              </a:rPr>
              <a:t>Keep the forms and refer to them at the start of the next visit.</a:t>
            </a:r>
          </a:p>
          <a:p>
            <a:pPr marL="225425" indent="-225425">
              <a:spcBef>
                <a:spcPts val="1000"/>
              </a:spcBef>
            </a:pPr>
            <a:r>
              <a:rPr lang="en-US" sz="2000" dirty="0">
                <a:latin typeface="Gill Sans MT" panose="020B0502020104020203" pitchFamily="34" charset="0"/>
              </a:rPr>
              <a:t>Discuss any recurring problems with the field manager.</a:t>
            </a:r>
          </a:p>
        </p:txBody>
      </p:sp>
      <p:sp>
        <p:nvSpPr>
          <p:cNvPr id="5" name="Text Placeholder 4"/>
          <p:cNvSpPr>
            <a:spLocks noGrp="1"/>
          </p:cNvSpPr>
          <p:nvPr>
            <p:ph type="body" sz="quarter" idx="11"/>
          </p:nvPr>
        </p:nvSpPr>
        <p:spPr/>
        <p:txBody>
          <a:bodyPr/>
          <a:lstStyle/>
          <a:p>
            <a:pPr marL="225425" indent="-225425">
              <a:spcBef>
                <a:spcPts val="600"/>
              </a:spcBef>
              <a:buFont typeface="Arial" panose="020B0604020202020204" pitchFamily="34" charset="0"/>
            </a:pPr>
            <a:r>
              <a:rPr lang="en-GB" sz="2400" dirty="0">
                <a:latin typeface="Gill Sans MT" panose="020B0502020104020203" pitchFamily="34" charset="0"/>
                <a:cs typeface="Arial"/>
              </a:rPr>
              <a:t>III. Review field supervisor activities </a:t>
            </a:r>
          </a:p>
          <a:p>
            <a:pPr marL="225425" indent="-225425">
              <a:spcBef>
                <a:spcPts val="600"/>
              </a:spcBef>
              <a:buFont typeface="Arial" panose="020B0604020202020204" pitchFamily="34" charset="0"/>
            </a:pPr>
            <a:r>
              <a:rPr lang="en-GB" sz="2000" dirty="0">
                <a:solidFill>
                  <a:srgbClr val="CC0000"/>
                </a:solidFill>
                <a:latin typeface="Gill Sans MT" panose="020B0502020104020203" pitchFamily="34" charset="0"/>
                <a:cs typeface="Arial"/>
              </a:rPr>
              <a:t>		</a:t>
            </a:r>
            <a:r>
              <a:rPr lang="en-GB" sz="2000" dirty="0">
                <a:solidFill>
                  <a:srgbClr val="002060"/>
                </a:solidFill>
                <a:latin typeface="Gill Sans MT" panose="020B0502020104020203" pitchFamily="34" charset="0"/>
                <a:cs typeface="Arial"/>
              </a:rPr>
              <a:t>(g) </a:t>
            </a:r>
            <a:r>
              <a:rPr lang="en-US" sz="2000" dirty="0">
                <a:solidFill>
                  <a:srgbClr val="002060"/>
                </a:solidFill>
                <a:latin typeface="Gill Sans MT" panose="020B0502020104020203" pitchFamily="34" charset="0"/>
                <a:cs typeface="Arial"/>
              </a:rPr>
              <a:t>Document findings</a:t>
            </a:r>
            <a:endParaRPr lang="en-GB" sz="2000" dirty="0">
              <a:solidFill>
                <a:srgbClr val="002060"/>
              </a:solidFill>
              <a:latin typeface="Gill Sans MT" panose="020B0502020104020203" pitchFamily="34" charset="0"/>
              <a:cs typeface="Arial"/>
            </a:endParaRPr>
          </a:p>
        </p:txBody>
      </p:sp>
      <p:sp>
        <p:nvSpPr>
          <p:cNvPr id="6" name="Rounded Rectangle 5"/>
          <p:cNvSpPr/>
          <p:nvPr/>
        </p:nvSpPr>
        <p:spPr>
          <a:xfrm>
            <a:off x="1338944" y="3198839"/>
            <a:ext cx="3135085" cy="391886"/>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25425" indent="-225425">
              <a:spcBef>
                <a:spcPts val="1000"/>
              </a:spcBef>
            </a:pPr>
            <a:endParaRPr lang="en-US" dirty="0">
              <a:solidFill>
                <a:srgbClr val="4F89A3"/>
              </a:solidFill>
              <a:latin typeface="Gill Sans MT" panose="020B0502020104020203" pitchFamily="34" charset="0"/>
            </a:endParaRPr>
          </a:p>
          <a:p>
            <a:pPr marL="225425" indent="-225425">
              <a:spcBef>
                <a:spcPts val="1000"/>
              </a:spcBef>
            </a:pPr>
            <a:r>
              <a:rPr lang="en-US" dirty="0">
                <a:solidFill>
                  <a:srgbClr val="4F89A3"/>
                </a:solidFill>
                <a:latin typeface="Gill Sans MT" panose="020B0502020104020203" pitchFamily="34" charset="0"/>
              </a:rPr>
              <a:t>(</a:t>
            </a:r>
            <a:r>
              <a:rPr lang="en-US" i="1" dirty="0">
                <a:solidFill>
                  <a:srgbClr val="4F89A3"/>
                </a:solidFill>
                <a:latin typeface="Gill Sans MT" panose="020B0502020104020203" pitchFamily="34" charset="0"/>
              </a:rPr>
              <a:t>QCS Team Manual </a:t>
            </a:r>
            <a:r>
              <a:rPr lang="en-US" dirty="0">
                <a:solidFill>
                  <a:srgbClr val="4F89A3"/>
                </a:solidFill>
                <a:latin typeface="Gill Sans MT" panose="020B0502020104020203" pitchFamily="34" charset="0"/>
              </a:rPr>
              <a:t>Annex D) </a:t>
            </a:r>
            <a:endParaRPr lang="en-US" dirty="0">
              <a:latin typeface="Gill Sans MT" panose="020B0502020104020203" pitchFamily="34" charset="0"/>
            </a:endParaRPr>
          </a:p>
          <a:p>
            <a:pPr marL="225425" indent="-225425">
              <a:spcBef>
                <a:spcPts val="1000"/>
              </a:spcBef>
            </a:pPr>
            <a:endParaRPr lang="en-US" dirty="0">
              <a:solidFill>
                <a:srgbClr val="4F89A3"/>
              </a:solidFill>
              <a:latin typeface="Gill Sans MT" panose="020B0502020104020203" pitchFamily="34" charset="0"/>
            </a:endParaRPr>
          </a:p>
        </p:txBody>
      </p:sp>
    </p:spTree>
    <p:extLst>
      <p:ext uri="{BB962C8B-B14F-4D97-AF65-F5344CB8AC3E}">
        <p14:creationId xmlns:p14="http://schemas.microsoft.com/office/powerpoint/2010/main" val="3878442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755650" y="2388787"/>
            <a:ext cx="8101013" cy="3291840"/>
          </a:xfrm>
        </p:spPr>
        <p:txBody>
          <a:bodyPr/>
          <a:lstStyle/>
          <a:p>
            <a:pPr marL="225425" indent="-225425">
              <a:spcBef>
                <a:spcPts val="1000"/>
              </a:spcBef>
            </a:pPr>
            <a:r>
              <a:rPr lang="en-GB" sz="2000" dirty="0">
                <a:latin typeface="Gill Sans MT" panose="020B0502020104020203" pitchFamily="34" charset="0"/>
              </a:rPr>
              <a:t>Debrief the field team at end of the visit.</a:t>
            </a:r>
          </a:p>
          <a:p>
            <a:pPr marL="225425" indent="-225425">
              <a:spcBef>
                <a:spcPts val="1000"/>
              </a:spcBef>
            </a:pPr>
            <a:r>
              <a:rPr lang="en-US" sz="2000" dirty="0">
                <a:latin typeface="Gill Sans MT" panose="020B0502020104020203" pitchFamily="34" charset="0"/>
              </a:rPr>
              <a:t>Use clear, specific, and actionable examples of observed weaknesses and strengths. </a:t>
            </a:r>
          </a:p>
          <a:p>
            <a:pPr marL="225425" indent="-225425">
              <a:spcBef>
                <a:spcPts val="1000"/>
              </a:spcBef>
            </a:pPr>
            <a:r>
              <a:rPr lang="en-US" sz="2000" dirty="0">
                <a:latin typeface="Gill Sans MT" panose="020B0502020104020203" pitchFamily="34" charset="0"/>
              </a:rPr>
              <a:t>Be constructive and provide:</a:t>
            </a:r>
          </a:p>
          <a:p>
            <a:pPr marL="742950" lvl="2" indent="-285750">
              <a:spcBef>
                <a:spcPts val="1000"/>
              </a:spcBef>
              <a:buFont typeface="Arial" panose="020B0604020202020204" pitchFamily="34" charset="0"/>
              <a:buChar char="−"/>
            </a:pPr>
            <a:r>
              <a:rPr lang="en-US" sz="1800" dirty="0">
                <a:latin typeface="Gill Sans MT" panose="020B0502020104020203" pitchFamily="34" charset="0"/>
              </a:rPr>
              <a:t>Positive reinforcement for good performance </a:t>
            </a:r>
          </a:p>
          <a:p>
            <a:pPr marL="742950" lvl="2" indent="-285750">
              <a:spcBef>
                <a:spcPts val="1000"/>
              </a:spcBef>
              <a:buFont typeface="Arial" panose="020B0604020202020204" pitchFamily="34" charset="0"/>
              <a:buChar char="−"/>
            </a:pPr>
            <a:r>
              <a:rPr lang="en-US" sz="1800" dirty="0">
                <a:latin typeface="Gill Sans MT" panose="020B0502020104020203" pitchFamily="34" charset="0"/>
              </a:rPr>
              <a:t>Useful, practical suggestions or improving performance </a:t>
            </a:r>
            <a:endParaRPr lang="en-GB" sz="1800" dirty="0">
              <a:latin typeface="Gill Sans MT" panose="020B0502020104020203" pitchFamily="34" charset="0"/>
            </a:endParaRPr>
          </a:p>
          <a:p>
            <a:pPr>
              <a:spcBef>
                <a:spcPts val="1000"/>
              </a:spcBef>
            </a:pPr>
            <a:r>
              <a:rPr lang="en-US" sz="2000" dirty="0">
                <a:latin typeface="Gill Sans MT" panose="020B0502020104020203" pitchFamily="34" charset="0"/>
              </a:rPr>
              <a:t>Provide ample opportunity for questions.</a:t>
            </a:r>
          </a:p>
          <a:p>
            <a:pPr>
              <a:spcBef>
                <a:spcPts val="1000"/>
              </a:spcBef>
            </a:pPr>
            <a:r>
              <a:rPr lang="en-US" sz="2000" dirty="0">
                <a:latin typeface="Gill Sans MT" panose="020B0502020104020203" pitchFamily="34" charset="0"/>
              </a:rPr>
              <a:t>Ensure that all field team members understand any issues and how to improve their work.</a:t>
            </a: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IV. Debrief field team</a:t>
            </a:r>
          </a:p>
        </p:txBody>
      </p:sp>
    </p:spTree>
    <p:extLst>
      <p:ext uri="{BB962C8B-B14F-4D97-AF65-F5344CB8AC3E}">
        <p14:creationId xmlns:p14="http://schemas.microsoft.com/office/powerpoint/2010/main" val="3398951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660400" y="2436412"/>
            <a:ext cx="7407275" cy="3291840"/>
          </a:xfrm>
        </p:spPr>
        <p:txBody>
          <a:bodyPr/>
          <a:lstStyle/>
          <a:p>
            <a:pPr marL="225425" indent="-225425">
              <a:spcBef>
                <a:spcPts val="1000"/>
              </a:spcBef>
            </a:pPr>
            <a:r>
              <a:rPr lang="en-GB" sz="2000" dirty="0">
                <a:latin typeface="Gill Sans MT" panose="020B0502020104020203" pitchFamily="34" charset="0"/>
              </a:rPr>
              <a:t>Complete the </a:t>
            </a:r>
            <a:r>
              <a:rPr lang="en-GB" sz="2000" i="1" dirty="0">
                <a:latin typeface="Gill Sans MT" panose="020B0502020104020203" pitchFamily="34" charset="0"/>
              </a:rPr>
              <a:t>Team Debriefing Report </a:t>
            </a:r>
            <a:r>
              <a:rPr lang="en-GB" sz="2000" dirty="0">
                <a:latin typeface="Gill Sans MT" panose="020B0502020104020203" pitchFamily="34" charset="0"/>
              </a:rPr>
              <a:t>form</a:t>
            </a:r>
            <a:r>
              <a:rPr lang="en-GB" sz="2000" i="1" dirty="0">
                <a:latin typeface="Gill Sans MT" panose="020B0502020104020203" pitchFamily="34" charset="0"/>
              </a:rPr>
              <a:t>. </a:t>
            </a:r>
            <a:endParaRPr lang="en-US" sz="2000" dirty="0">
              <a:solidFill>
                <a:srgbClr val="4F89A3"/>
              </a:solidFill>
              <a:latin typeface="Gill Sans MT" panose="020B0502020104020203" pitchFamily="34" charset="0"/>
            </a:endParaRPr>
          </a:p>
          <a:p>
            <a:pPr marL="0" indent="0">
              <a:spcBef>
                <a:spcPts val="1000"/>
              </a:spcBef>
              <a:buNone/>
            </a:pPr>
            <a:r>
              <a:rPr lang="en-US" sz="2000" dirty="0">
                <a:solidFill>
                  <a:srgbClr val="4F89A3"/>
                </a:solidFill>
                <a:latin typeface="Gill Sans MT" panose="020B0502020104020203" pitchFamily="34" charset="0"/>
              </a:rPr>
              <a:t> </a:t>
            </a:r>
            <a:endParaRPr lang="en-GB" sz="2000" dirty="0">
              <a:latin typeface="Gill Sans MT" panose="020B0502020104020203" pitchFamily="34" charset="0"/>
            </a:endParaRPr>
          </a:p>
          <a:p>
            <a:pPr marL="225425" indent="-225425">
              <a:spcBef>
                <a:spcPts val="1000"/>
              </a:spcBef>
            </a:pPr>
            <a:r>
              <a:rPr lang="en-GB" sz="2000" dirty="0">
                <a:latin typeface="Gill Sans MT" panose="020B0502020104020203" pitchFamily="34" charset="0"/>
              </a:rPr>
              <a:t>Keep a copy of the report to review before the next QCS team visit.</a:t>
            </a:r>
          </a:p>
          <a:p>
            <a:pPr marL="225425" indent="-225425">
              <a:spcBef>
                <a:spcPts val="1000"/>
              </a:spcBef>
            </a:pPr>
            <a:r>
              <a:rPr lang="en-US" sz="2000" dirty="0">
                <a:latin typeface="Gill Sans MT" panose="020B0502020104020203" pitchFamily="34" charset="0"/>
              </a:rPr>
              <a:t>Discuss any recurring issues with the field manager to determine an action plan.</a:t>
            </a: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IV. Debrief field team</a:t>
            </a:r>
          </a:p>
        </p:txBody>
      </p:sp>
      <p:sp>
        <p:nvSpPr>
          <p:cNvPr id="6" name="Rounded Rectangle 5"/>
          <p:cNvSpPr/>
          <p:nvPr/>
        </p:nvSpPr>
        <p:spPr>
          <a:xfrm>
            <a:off x="957944" y="2808515"/>
            <a:ext cx="2950028" cy="391886"/>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25425" indent="-225425">
              <a:spcBef>
                <a:spcPts val="1000"/>
              </a:spcBef>
            </a:pPr>
            <a:endParaRPr lang="en-US" dirty="0">
              <a:solidFill>
                <a:srgbClr val="4F89A3"/>
              </a:solidFill>
              <a:latin typeface="Gill Sans MT" panose="020B0502020104020203" pitchFamily="34" charset="0"/>
            </a:endParaRPr>
          </a:p>
          <a:p>
            <a:pPr marL="225425" indent="-225425">
              <a:spcBef>
                <a:spcPts val="1000"/>
              </a:spcBef>
            </a:pPr>
            <a:r>
              <a:rPr lang="en-US" dirty="0">
                <a:solidFill>
                  <a:srgbClr val="4F89A3"/>
                </a:solidFill>
                <a:latin typeface="Gill Sans MT" panose="020B0502020104020203" pitchFamily="34" charset="0"/>
              </a:rPr>
              <a:t>(</a:t>
            </a:r>
            <a:r>
              <a:rPr lang="en-US" i="1" dirty="0">
                <a:solidFill>
                  <a:srgbClr val="4F89A3"/>
                </a:solidFill>
                <a:latin typeface="Gill Sans MT" panose="020B0502020104020203" pitchFamily="34" charset="0"/>
              </a:rPr>
              <a:t>QCS Team Manual </a:t>
            </a:r>
            <a:r>
              <a:rPr lang="en-US" dirty="0">
                <a:solidFill>
                  <a:srgbClr val="4F89A3"/>
                </a:solidFill>
                <a:latin typeface="Gill Sans MT" panose="020B0502020104020203" pitchFamily="34" charset="0"/>
              </a:rPr>
              <a:t>Annex E) </a:t>
            </a:r>
            <a:endParaRPr lang="en-US" dirty="0">
              <a:latin typeface="Gill Sans MT" panose="020B0502020104020203" pitchFamily="34" charset="0"/>
            </a:endParaRPr>
          </a:p>
          <a:p>
            <a:pPr marL="225425" indent="-225425">
              <a:spcBef>
                <a:spcPts val="1000"/>
              </a:spcBef>
            </a:pPr>
            <a:endParaRPr lang="en-US" dirty="0">
              <a:solidFill>
                <a:srgbClr val="4F89A3"/>
              </a:solidFill>
              <a:latin typeface="Gill Sans MT" panose="020B0502020104020203" pitchFamily="34" charset="0"/>
            </a:endParaRPr>
          </a:p>
        </p:txBody>
      </p:sp>
    </p:spTree>
    <p:extLst>
      <p:ext uri="{BB962C8B-B14F-4D97-AF65-F5344CB8AC3E}">
        <p14:creationId xmlns:p14="http://schemas.microsoft.com/office/powerpoint/2010/main" val="1528028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Contents</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Introduction </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Quality control support</a:t>
            </a:r>
          </a:p>
          <a:p>
            <a:pPr marL="225425" indent="-225425">
              <a:lnSpc>
                <a:spcPts val="2400"/>
              </a:lnSpc>
              <a:spcBef>
                <a:spcPts val="1800"/>
              </a:spcBef>
            </a:pPr>
            <a:r>
              <a:rPr lang="en-US" sz="2400" b="1" dirty="0">
                <a:latin typeface="Gill Sans MT" panose="020B0502020104020203" pitchFamily="34" charset="0"/>
              </a:rPr>
              <a:t>Material and human resources support</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Moral support</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Forms</a:t>
            </a:r>
          </a:p>
          <a:p>
            <a:endParaRPr lang="en-US" dirty="0">
              <a:latin typeface="Gill Sans MT" panose="020B0502020104020203" pitchFamily="34" charset="0"/>
            </a:endParaRPr>
          </a:p>
        </p:txBody>
      </p:sp>
    </p:spTree>
    <p:extLst>
      <p:ext uri="{BB962C8B-B14F-4D97-AF65-F5344CB8AC3E}">
        <p14:creationId xmlns:p14="http://schemas.microsoft.com/office/powerpoint/2010/main" val="3351604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Gill Sans MT" panose="020B0502020104020203" pitchFamily="34" charset="0"/>
              </a:rPr>
              <a:t>Material AND Human resources Support</a:t>
            </a:r>
            <a:endParaRPr lang="en-US" sz="28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565150" y="2319117"/>
            <a:ext cx="8101013" cy="3711567"/>
          </a:xfrm>
        </p:spPr>
        <p:txBody>
          <a:bodyPr/>
          <a:lstStyle/>
          <a:p>
            <a:pPr marL="225425" indent="-225425">
              <a:spcBef>
                <a:spcPts val="1000"/>
              </a:spcBef>
            </a:pPr>
            <a:r>
              <a:rPr lang="en-US" sz="2000" dirty="0">
                <a:latin typeface="Gill Sans MT" panose="020B0502020104020203" pitchFamily="34" charset="0"/>
              </a:rPr>
              <a:t>Coordinate with field supervisors to identify shortages in team supplies. </a:t>
            </a:r>
          </a:p>
          <a:p>
            <a:pPr marL="225425" indent="-225425">
              <a:spcBef>
                <a:spcPts val="1000"/>
              </a:spcBef>
            </a:pPr>
            <a:r>
              <a:rPr lang="en-US" sz="2000" dirty="0">
                <a:latin typeface="Gill Sans MT" panose="020B0502020104020203" pitchFamily="34" charset="0"/>
              </a:rPr>
              <a:t>Acquire and deliver any needed supplies to teams during field team visits.</a:t>
            </a:r>
          </a:p>
          <a:p>
            <a:pPr marL="225425" indent="-225425">
              <a:spcBef>
                <a:spcPts val="1000"/>
              </a:spcBef>
            </a:pPr>
            <a:r>
              <a:rPr lang="en-US" sz="2000" dirty="0">
                <a:latin typeface="Gill Sans MT" panose="020B0502020104020203" pitchFamily="34" charset="0"/>
              </a:rPr>
              <a:t>Use the </a:t>
            </a:r>
            <a:r>
              <a:rPr lang="en-US" sz="2000" i="1" dirty="0">
                <a:latin typeface="Gill Sans MT" panose="020B0502020104020203" pitchFamily="34" charset="0"/>
              </a:rPr>
              <a:t>Field Team Resupply Checklist                                            </a:t>
            </a:r>
            <a:r>
              <a:rPr lang="en-US" sz="2000" dirty="0">
                <a:latin typeface="Gill Sans MT" panose="020B0502020104020203" pitchFamily="34" charset="0"/>
              </a:rPr>
              <a:t>to document:</a:t>
            </a:r>
          </a:p>
          <a:p>
            <a:pPr marL="684213" lvl="2" indent="-227013">
              <a:spcBef>
                <a:spcPts val="1000"/>
              </a:spcBef>
              <a:buFont typeface="Arial" panose="020B0604020202020204" pitchFamily="34" charset="0"/>
              <a:buChar char="−"/>
            </a:pPr>
            <a:r>
              <a:rPr lang="en-US" sz="1800" dirty="0">
                <a:latin typeface="Gill Sans MT" panose="020B0502020104020203" pitchFamily="34" charset="0"/>
              </a:rPr>
              <a:t>All supplies requested</a:t>
            </a:r>
          </a:p>
          <a:p>
            <a:pPr marL="684213" lvl="2" indent="-227013">
              <a:spcBef>
                <a:spcPts val="1000"/>
              </a:spcBef>
              <a:buFont typeface="Arial" panose="020B0604020202020204" pitchFamily="34" charset="0"/>
              <a:buChar char="−"/>
            </a:pPr>
            <a:r>
              <a:rPr lang="en-US" sz="1800" dirty="0">
                <a:latin typeface="Gill Sans MT" panose="020B0502020104020203" pitchFamily="34" charset="0"/>
              </a:rPr>
              <a:t>Date the supplies were requested</a:t>
            </a:r>
          </a:p>
          <a:p>
            <a:pPr marL="684213" lvl="2" indent="-227013">
              <a:spcBef>
                <a:spcPts val="1000"/>
              </a:spcBef>
              <a:buFont typeface="Arial" panose="020B0604020202020204" pitchFamily="34" charset="0"/>
              <a:buChar char="−"/>
            </a:pPr>
            <a:r>
              <a:rPr lang="en-US" sz="1800" dirty="0">
                <a:latin typeface="Gill Sans MT" panose="020B0502020104020203" pitchFamily="34" charset="0"/>
              </a:rPr>
              <a:t>Date the supplies were delivered</a:t>
            </a:r>
          </a:p>
          <a:p>
            <a:pPr marL="230188" lvl="1" indent="-230188">
              <a:spcBef>
                <a:spcPts val="1000"/>
              </a:spcBef>
              <a:buFont typeface="Arial" panose="020B0604020202020204" pitchFamily="34" charset="0"/>
              <a:buChar char="•"/>
            </a:pPr>
            <a:r>
              <a:rPr lang="en-US" sz="2000" dirty="0">
                <a:latin typeface="Gill Sans MT" panose="020B0502020104020203" pitchFamily="34" charset="0"/>
                <a:cs typeface="Arial"/>
              </a:rPr>
              <a:t>Submit a copy of the checklist to your field manager and keep a copy.</a:t>
            </a:r>
          </a:p>
        </p:txBody>
      </p:sp>
      <p:sp>
        <p:nvSpPr>
          <p:cNvPr id="5" name="Text Placeholder 4"/>
          <p:cNvSpPr>
            <a:spLocks noGrp="1"/>
          </p:cNvSpPr>
          <p:nvPr>
            <p:ph type="body" sz="quarter" idx="11"/>
          </p:nvPr>
        </p:nvSpPr>
        <p:spPr>
          <a:xfrm>
            <a:off x="516477" y="1772784"/>
            <a:ext cx="8153400" cy="452437"/>
          </a:xfrm>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Material support</a:t>
            </a:r>
          </a:p>
        </p:txBody>
      </p:sp>
      <p:sp>
        <p:nvSpPr>
          <p:cNvPr id="6" name="Rounded Rectangle 5"/>
          <p:cNvSpPr/>
          <p:nvPr/>
        </p:nvSpPr>
        <p:spPr>
          <a:xfrm>
            <a:off x="4629535" y="3167743"/>
            <a:ext cx="2950028" cy="391886"/>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25425" indent="-225425">
              <a:spcBef>
                <a:spcPts val="1000"/>
              </a:spcBef>
            </a:pPr>
            <a:endParaRPr lang="en-US" dirty="0">
              <a:solidFill>
                <a:srgbClr val="4F89A3"/>
              </a:solidFill>
              <a:latin typeface="Gill Sans MT" panose="020B0502020104020203" pitchFamily="34" charset="0"/>
            </a:endParaRPr>
          </a:p>
          <a:p>
            <a:pPr marL="225425" indent="-225425">
              <a:spcBef>
                <a:spcPts val="1000"/>
              </a:spcBef>
            </a:pPr>
            <a:r>
              <a:rPr lang="en-US" dirty="0">
                <a:solidFill>
                  <a:srgbClr val="4F89A3"/>
                </a:solidFill>
                <a:latin typeface="Gill Sans MT" panose="020B0502020104020203" pitchFamily="34" charset="0"/>
              </a:rPr>
              <a:t>(</a:t>
            </a:r>
            <a:r>
              <a:rPr lang="en-US" i="1" dirty="0">
                <a:solidFill>
                  <a:srgbClr val="4F89A3"/>
                </a:solidFill>
                <a:latin typeface="Gill Sans MT" panose="020B0502020104020203" pitchFamily="34" charset="0"/>
              </a:rPr>
              <a:t>QCS Team Manual </a:t>
            </a:r>
            <a:r>
              <a:rPr lang="en-US" dirty="0">
                <a:solidFill>
                  <a:srgbClr val="4F89A3"/>
                </a:solidFill>
                <a:latin typeface="Gill Sans MT" panose="020B0502020104020203" pitchFamily="34" charset="0"/>
              </a:rPr>
              <a:t>Annex F) </a:t>
            </a:r>
            <a:endParaRPr lang="en-US" dirty="0">
              <a:latin typeface="Gill Sans MT" panose="020B0502020104020203" pitchFamily="34" charset="0"/>
            </a:endParaRPr>
          </a:p>
          <a:p>
            <a:pPr marL="225425" indent="-225425">
              <a:spcBef>
                <a:spcPts val="1000"/>
              </a:spcBef>
            </a:pPr>
            <a:endParaRPr lang="en-US" dirty="0">
              <a:solidFill>
                <a:srgbClr val="4F89A3"/>
              </a:solidFill>
              <a:latin typeface="Gill Sans MT" panose="020B0502020104020203" pitchFamily="34" charset="0"/>
            </a:endParaRPr>
          </a:p>
        </p:txBody>
      </p:sp>
    </p:spTree>
    <p:extLst>
      <p:ext uri="{BB962C8B-B14F-4D97-AF65-F5344CB8AC3E}">
        <p14:creationId xmlns:p14="http://schemas.microsoft.com/office/powerpoint/2010/main" val="387188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Gill Sans MT" panose="020B0502020104020203" pitchFamily="34" charset="0"/>
              </a:rPr>
              <a:t>Material AND Human resources Support</a:t>
            </a:r>
            <a:endParaRPr lang="en-US" sz="28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marL="225425" indent="-225425">
              <a:spcBef>
                <a:spcPts val="1000"/>
              </a:spcBef>
            </a:pPr>
            <a:r>
              <a:rPr lang="en-US" sz="2000" dirty="0">
                <a:latin typeface="Gill Sans MT" panose="020B0502020104020203" pitchFamily="34" charset="0"/>
              </a:rPr>
              <a:t>Personnel issues may arise during fieldwork, such as a field team member:</a:t>
            </a:r>
          </a:p>
          <a:p>
            <a:pPr marL="742950" lvl="2" indent="-285750">
              <a:spcBef>
                <a:spcPts val="1000"/>
              </a:spcBef>
              <a:buFont typeface="Arial" panose="020B0604020202020204" pitchFamily="34" charset="0"/>
              <a:buChar char="−"/>
            </a:pPr>
            <a:r>
              <a:rPr lang="en-US" sz="1800" dirty="0">
                <a:latin typeface="Gill Sans MT" panose="020B0502020104020203" pitchFamily="34" charset="0"/>
              </a:rPr>
              <a:t>Falling ill</a:t>
            </a:r>
          </a:p>
          <a:p>
            <a:pPr marL="742950" lvl="2" indent="-285750">
              <a:spcBef>
                <a:spcPts val="1000"/>
              </a:spcBef>
              <a:buFont typeface="Arial" panose="020B0604020202020204" pitchFamily="34" charset="0"/>
              <a:buChar char="−"/>
            </a:pPr>
            <a:r>
              <a:rPr lang="en-US" sz="1800" dirty="0">
                <a:latin typeface="Gill Sans MT" panose="020B0502020104020203" pitchFamily="34" charset="0"/>
              </a:rPr>
              <a:t>Being injured </a:t>
            </a:r>
          </a:p>
          <a:p>
            <a:pPr marL="742950" lvl="2" indent="-285750">
              <a:spcBef>
                <a:spcPts val="1000"/>
              </a:spcBef>
              <a:buFont typeface="Arial" panose="020B0604020202020204" pitchFamily="34" charset="0"/>
              <a:buChar char="−"/>
            </a:pPr>
            <a:r>
              <a:rPr lang="en-US" sz="1800" dirty="0">
                <a:latin typeface="Gill Sans MT" panose="020B0502020104020203" pitchFamily="34" charset="0"/>
              </a:rPr>
              <a:t>Requiring dismissal (inability or refusal to comply with fieldwork procedures) </a:t>
            </a:r>
          </a:p>
          <a:p>
            <a:pPr marL="230188" indent="-230188">
              <a:spcBef>
                <a:spcPts val="1000"/>
              </a:spcBef>
            </a:pPr>
            <a:r>
              <a:rPr lang="en-US" sz="2000" dirty="0">
                <a:latin typeface="Gill Sans MT" panose="020B0502020104020203" pitchFamily="34" charset="0"/>
              </a:rPr>
              <a:t>Discuss issues with the field supervisor and determine an action plan.</a:t>
            </a:r>
          </a:p>
          <a:p>
            <a:pPr marL="225425" indent="-225425">
              <a:spcBef>
                <a:spcPts val="1000"/>
              </a:spcBef>
            </a:pPr>
            <a:r>
              <a:rPr lang="en-US" sz="2000" dirty="0">
                <a:latin typeface="Gill Sans MT" panose="020B0502020104020203" pitchFamily="34" charset="0"/>
              </a:rPr>
              <a:t>Document personnel issues in the </a:t>
            </a:r>
            <a:r>
              <a:rPr lang="en-US" sz="2000" i="1" dirty="0">
                <a:latin typeface="Gill Sans MT" panose="020B0502020104020203" pitchFamily="34" charset="0"/>
              </a:rPr>
              <a:t>Provision of Human Resources Support to Field Teams </a:t>
            </a:r>
            <a:r>
              <a:rPr lang="en-US" sz="2000" dirty="0">
                <a:latin typeface="Gill Sans MT" panose="020B0502020104020203" pitchFamily="34" charset="0"/>
              </a:rPr>
              <a:t>form.  </a:t>
            </a:r>
            <a:endParaRPr lang="en-US" sz="2000" dirty="0">
              <a:solidFill>
                <a:srgbClr val="4F89A3"/>
              </a:solidFill>
              <a:latin typeface="Gill Sans MT" panose="020B0502020104020203" pitchFamily="34" charset="0"/>
            </a:endParaRPr>
          </a:p>
          <a:p>
            <a:pPr marL="225425" indent="-225425">
              <a:spcBef>
                <a:spcPts val="1000"/>
              </a:spcBef>
            </a:pPr>
            <a:r>
              <a:rPr lang="en-US" sz="2000" dirty="0">
                <a:latin typeface="Gill Sans MT" panose="020B0502020104020203" pitchFamily="34" charset="0"/>
              </a:rPr>
              <a:t>Submit a copy of the form to your field manager and keep a copy.</a:t>
            </a:r>
          </a:p>
          <a:p>
            <a:pPr marL="225425" indent="-225425">
              <a:lnSpc>
                <a:spcPts val="2400"/>
              </a:lnSpc>
              <a:spcBef>
                <a:spcPts val="1800"/>
              </a:spcBef>
            </a:pPr>
            <a:endParaRPr lang="en-US" sz="1600" dirty="0">
              <a:latin typeface="Gill Sans MT" panose="020B0502020104020203" pitchFamily="34" charset="0"/>
            </a:endParaRPr>
          </a:p>
          <a:p>
            <a:pPr marL="225425" indent="-225425">
              <a:lnSpc>
                <a:spcPts val="2400"/>
              </a:lnSpc>
              <a:spcBef>
                <a:spcPts val="1200"/>
              </a:spcBef>
            </a:pPr>
            <a:endParaRPr lang="en-US" sz="1600" dirty="0">
              <a:latin typeface="Gill Sans MT" panose="020B0502020104020203" pitchFamily="34" charset="0"/>
            </a:endParaRP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Human resources support</a:t>
            </a:r>
          </a:p>
        </p:txBody>
      </p:sp>
      <p:sp>
        <p:nvSpPr>
          <p:cNvPr id="6" name="Rounded Rectangle 5"/>
          <p:cNvSpPr/>
          <p:nvPr/>
        </p:nvSpPr>
        <p:spPr>
          <a:xfrm>
            <a:off x="2716770" y="4800600"/>
            <a:ext cx="3004456" cy="391886"/>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25425" indent="-225425">
              <a:spcBef>
                <a:spcPts val="1000"/>
              </a:spcBef>
            </a:pPr>
            <a:endParaRPr lang="en-US" dirty="0">
              <a:solidFill>
                <a:srgbClr val="4F89A3"/>
              </a:solidFill>
              <a:latin typeface="Gill Sans MT" panose="020B0502020104020203" pitchFamily="34" charset="0"/>
            </a:endParaRPr>
          </a:p>
          <a:p>
            <a:pPr marL="225425" indent="-225425">
              <a:spcBef>
                <a:spcPts val="1000"/>
              </a:spcBef>
            </a:pPr>
            <a:r>
              <a:rPr lang="en-US" dirty="0">
                <a:solidFill>
                  <a:srgbClr val="4F89A3"/>
                </a:solidFill>
                <a:latin typeface="Gill Sans MT" panose="020B0502020104020203" pitchFamily="34" charset="0"/>
              </a:rPr>
              <a:t>(</a:t>
            </a:r>
            <a:r>
              <a:rPr lang="en-US" i="1" dirty="0">
                <a:solidFill>
                  <a:srgbClr val="4F89A3"/>
                </a:solidFill>
                <a:latin typeface="Gill Sans MT" panose="020B0502020104020203" pitchFamily="34" charset="0"/>
              </a:rPr>
              <a:t>QCS Team Manual </a:t>
            </a:r>
            <a:r>
              <a:rPr lang="en-US" dirty="0">
                <a:solidFill>
                  <a:srgbClr val="4F89A3"/>
                </a:solidFill>
                <a:latin typeface="Gill Sans MT" panose="020B0502020104020203" pitchFamily="34" charset="0"/>
              </a:rPr>
              <a:t>Annex G) </a:t>
            </a:r>
            <a:endParaRPr lang="en-US" dirty="0">
              <a:latin typeface="Gill Sans MT" panose="020B0502020104020203" pitchFamily="34" charset="0"/>
            </a:endParaRPr>
          </a:p>
          <a:p>
            <a:pPr marL="225425" indent="-225425">
              <a:spcBef>
                <a:spcPts val="1000"/>
              </a:spcBef>
            </a:pPr>
            <a:endParaRPr lang="en-US" dirty="0">
              <a:solidFill>
                <a:srgbClr val="4F89A3"/>
              </a:solidFill>
              <a:latin typeface="Gill Sans MT" panose="020B0502020104020203" pitchFamily="34" charset="0"/>
            </a:endParaRPr>
          </a:p>
        </p:txBody>
      </p:sp>
    </p:spTree>
    <p:extLst>
      <p:ext uri="{BB962C8B-B14F-4D97-AF65-F5344CB8AC3E}">
        <p14:creationId xmlns:p14="http://schemas.microsoft.com/office/powerpoint/2010/main" val="1863839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Contents</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Introduction </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Quality control support</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Material and human resources support</a:t>
            </a:r>
          </a:p>
          <a:p>
            <a:pPr marL="225425" indent="-225425">
              <a:lnSpc>
                <a:spcPts val="2400"/>
              </a:lnSpc>
              <a:spcBef>
                <a:spcPts val="1800"/>
              </a:spcBef>
            </a:pPr>
            <a:r>
              <a:rPr lang="en-US" sz="2400" b="1" dirty="0">
                <a:latin typeface="Gill Sans MT" panose="020B0502020104020203" pitchFamily="34" charset="0"/>
              </a:rPr>
              <a:t>Moral support</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Forms</a:t>
            </a:r>
          </a:p>
          <a:p>
            <a:endParaRPr lang="en-US" dirty="0">
              <a:latin typeface="Gill Sans MT" panose="020B0502020104020203" pitchFamily="34" charset="0"/>
            </a:endParaRPr>
          </a:p>
        </p:txBody>
      </p:sp>
    </p:spTree>
    <p:extLst>
      <p:ext uri="{BB962C8B-B14F-4D97-AF65-F5344CB8AC3E}">
        <p14:creationId xmlns:p14="http://schemas.microsoft.com/office/powerpoint/2010/main" val="3877322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Gill Sans MT" panose="020B0502020104020203" pitchFamily="34" charset="0"/>
              </a:rPr>
              <a:t>Moral Support</a:t>
            </a:r>
            <a:endParaRPr lang="en-US" sz="28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marL="225425" indent="-225425">
              <a:spcBef>
                <a:spcPts val="1000"/>
              </a:spcBef>
            </a:pPr>
            <a:r>
              <a:rPr lang="en-US" sz="2000" dirty="0">
                <a:latin typeface="Gill Sans MT" panose="020B0502020104020203" pitchFamily="34" charset="0"/>
              </a:rPr>
              <a:t>Survey fieldwork is physically challenging.</a:t>
            </a:r>
          </a:p>
          <a:p>
            <a:pPr marL="800100" lvl="2" indent="-342900">
              <a:spcBef>
                <a:spcPts val="1000"/>
              </a:spcBef>
              <a:buFont typeface="Arial" panose="020B0604020202020204" pitchFamily="34" charset="0"/>
              <a:buChar char="−"/>
            </a:pPr>
            <a:r>
              <a:rPr lang="en-US" sz="1800" dirty="0">
                <a:latin typeface="Gill Sans MT" panose="020B0502020104020203" pitchFamily="34" charset="0"/>
              </a:rPr>
              <a:t>Walk long distances and deal with difficult terrain</a:t>
            </a:r>
          </a:p>
          <a:p>
            <a:pPr marL="800100" lvl="2" indent="-342900">
              <a:spcBef>
                <a:spcPts val="1000"/>
              </a:spcBef>
              <a:buFont typeface="Arial" panose="020B0604020202020204" pitchFamily="34" charset="0"/>
              <a:buChar char="−"/>
            </a:pPr>
            <a:r>
              <a:rPr lang="en-US" sz="1800" dirty="0">
                <a:latin typeface="Gill Sans MT" panose="020B0502020104020203" pitchFamily="34" charset="0"/>
              </a:rPr>
              <a:t>May experience vehicle breakdowns, bad weather, illness</a:t>
            </a:r>
          </a:p>
          <a:p>
            <a:pPr marL="225425" indent="-225425">
              <a:spcBef>
                <a:spcPts val="1000"/>
              </a:spcBef>
            </a:pPr>
            <a:r>
              <a:rPr lang="en-US" sz="2000" dirty="0">
                <a:latin typeface="Gill Sans MT" panose="020B0502020104020203" pitchFamily="34" charset="0"/>
              </a:rPr>
              <a:t>Survey fieldwork is emotionally challenging.</a:t>
            </a:r>
          </a:p>
          <a:p>
            <a:pPr marL="800100" lvl="2" indent="-342900">
              <a:spcBef>
                <a:spcPts val="1000"/>
              </a:spcBef>
              <a:buFont typeface="Arial" panose="020B0604020202020204" pitchFamily="34" charset="0"/>
              <a:buChar char="−"/>
            </a:pPr>
            <a:r>
              <a:rPr lang="en-US" sz="1800" dirty="0">
                <a:latin typeface="Gill Sans MT" panose="020B0502020104020203" pitchFamily="34" charset="0"/>
              </a:rPr>
              <a:t>Away from families and loved ones</a:t>
            </a:r>
          </a:p>
          <a:p>
            <a:pPr marL="800100" lvl="2" indent="-342900">
              <a:spcBef>
                <a:spcPts val="1000"/>
              </a:spcBef>
              <a:buFont typeface="Arial" panose="020B0604020202020204" pitchFamily="34" charset="0"/>
              <a:buChar char="−"/>
            </a:pPr>
            <a:r>
              <a:rPr lang="en-US" sz="1800" dirty="0">
                <a:latin typeface="Gill Sans MT" panose="020B0502020104020203" pitchFamily="34" charset="0"/>
              </a:rPr>
              <a:t>Away from the comforts of home for weeks</a:t>
            </a:r>
          </a:p>
          <a:p>
            <a:pPr marL="285750" lvl="1" indent="-285750">
              <a:spcBef>
                <a:spcPts val="1000"/>
              </a:spcBef>
              <a:buFont typeface="Arial" panose="020B0604020202020204" pitchFamily="34" charset="0"/>
              <a:buChar char="•"/>
            </a:pPr>
            <a:r>
              <a:rPr lang="en-US" sz="2000" dirty="0">
                <a:latin typeface="Gill Sans MT" panose="020B0502020104020203" pitchFamily="34" charset="0"/>
                <a:cs typeface="Arial"/>
              </a:rPr>
              <a:t>Conducting interviews can be stressful.</a:t>
            </a:r>
          </a:p>
          <a:p>
            <a:pPr marL="285750" lvl="1" indent="-285750">
              <a:spcBef>
                <a:spcPts val="1000"/>
              </a:spcBef>
              <a:buFont typeface="Arial" panose="020B0604020202020204" pitchFamily="34" charset="0"/>
              <a:buChar char="•"/>
            </a:pPr>
            <a:r>
              <a:rPr lang="en-US" sz="2000" dirty="0">
                <a:latin typeface="Gill Sans MT" panose="020B0502020104020203" pitchFamily="34" charset="0"/>
              </a:rPr>
              <a:t>Boosting morale benefits staff well-being and fieldwork quality.</a:t>
            </a: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Why is it needed?</a:t>
            </a:r>
          </a:p>
        </p:txBody>
      </p:sp>
    </p:spTree>
    <p:extLst>
      <p:ext uri="{BB962C8B-B14F-4D97-AF65-F5344CB8AC3E}">
        <p14:creationId xmlns:p14="http://schemas.microsoft.com/office/powerpoint/2010/main" val="203558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78" y="1234818"/>
            <a:ext cx="8229600" cy="597049"/>
          </a:xfrm>
        </p:spPr>
        <p:txBody>
          <a:bodyPr/>
          <a:lstStyle/>
          <a:p>
            <a:pPr algn="ctr"/>
            <a:r>
              <a:rPr lang="en-US" sz="3200" b="0" cap="all" dirty="0">
                <a:solidFill>
                  <a:srgbClr val="D37D28"/>
                </a:solidFill>
                <a:latin typeface="Gill Sans MT" panose="020B0502020104020203" pitchFamily="34" charset="0"/>
              </a:rPr>
              <a:t>Contents</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sz="2400" b="1" dirty="0">
                <a:latin typeface="Gill Sans MT" panose="020B0502020104020203" pitchFamily="34" charset="0"/>
              </a:rPr>
              <a:t>Introduction</a:t>
            </a:r>
            <a:endParaRPr lang="en-US" sz="2400" dirty="0">
              <a:solidFill>
                <a:schemeClr val="bg1">
                  <a:lumMod val="65000"/>
                </a:schemeClr>
              </a:solidFill>
              <a:latin typeface="Gill Sans MT" panose="020B0502020104020203" pitchFamily="34" charset="0"/>
            </a:endParaRP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Quality control support</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Material and human resources support</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Moral support</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Forms</a:t>
            </a:r>
          </a:p>
          <a:p>
            <a:endParaRPr lang="en-US" dirty="0"/>
          </a:p>
        </p:txBody>
      </p:sp>
    </p:spTree>
    <p:extLst>
      <p:ext uri="{BB962C8B-B14F-4D97-AF65-F5344CB8AC3E}">
        <p14:creationId xmlns:p14="http://schemas.microsoft.com/office/powerpoint/2010/main" val="413678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Gill Sans MT" panose="020B0502020104020203" pitchFamily="34" charset="0"/>
              </a:rPr>
              <a:t>Moral Support</a:t>
            </a:r>
            <a:endParaRPr lang="en-US" sz="28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marL="225425" indent="-225425">
              <a:spcBef>
                <a:spcPts val="1000"/>
              </a:spcBef>
            </a:pPr>
            <a:r>
              <a:rPr lang="en-US" sz="2000" dirty="0">
                <a:latin typeface="Gill Sans MT" panose="020B0502020104020203" pitchFamily="34" charset="0"/>
              </a:rPr>
              <a:t>Always be supportive</a:t>
            </a:r>
            <a:r>
              <a:rPr lang="en-US" sz="2000" dirty="0">
                <a:latin typeface="Century Gothic" panose="020B0502020202020204" pitchFamily="34" charset="0"/>
              </a:rPr>
              <a:t>—</a:t>
            </a:r>
            <a:r>
              <a:rPr lang="en-US" sz="2000" dirty="0">
                <a:latin typeface="Gill Sans MT" panose="020B0502020104020203" pitchFamily="34" charset="0"/>
              </a:rPr>
              <a:t>even when addressing problems.</a:t>
            </a:r>
          </a:p>
          <a:p>
            <a:pPr marL="225425" indent="-225425">
              <a:spcBef>
                <a:spcPts val="1000"/>
              </a:spcBef>
            </a:pPr>
            <a:r>
              <a:rPr lang="en-US" sz="2000" dirty="0">
                <a:latin typeface="Gill Sans MT" panose="020B0502020104020203" pitchFamily="34" charset="0"/>
              </a:rPr>
              <a:t>Convey appreciation.</a:t>
            </a:r>
          </a:p>
          <a:p>
            <a:pPr marL="225425" indent="-225425">
              <a:spcBef>
                <a:spcPts val="1000"/>
              </a:spcBef>
            </a:pPr>
            <a:r>
              <a:rPr lang="en-US" sz="2000" dirty="0">
                <a:latin typeface="Gill Sans MT" panose="020B0502020104020203" pitchFamily="34" charset="0"/>
              </a:rPr>
              <a:t>Ensure that team members understand that they are valued and are key to the success and quality of the survey.</a:t>
            </a:r>
          </a:p>
          <a:p>
            <a:pPr marL="225425" indent="-225425">
              <a:lnSpc>
                <a:spcPts val="2400"/>
              </a:lnSpc>
              <a:spcBef>
                <a:spcPts val="1200"/>
              </a:spcBef>
            </a:pPr>
            <a:endParaRPr lang="en-US" sz="1800" dirty="0">
              <a:latin typeface="Gill Sans MT" panose="020B0502020104020203" pitchFamily="34" charset="0"/>
            </a:endParaRP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QCS team responsibilities</a:t>
            </a:r>
          </a:p>
        </p:txBody>
      </p:sp>
    </p:spTree>
    <p:extLst>
      <p:ext uri="{BB962C8B-B14F-4D97-AF65-F5344CB8AC3E}">
        <p14:creationId xmlns:p14="http://schemas.microsoft.com/office/powerpoint/2010/main" val="1886233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Gill Sans MT" panose="020B0502020104020203" pitchFamily="34" charset="0"/>
              </a:rPr>
              <a:t>Moral Support</a:t>
            </a:r>
            <a:endParaRPr lang="en-US" sz="28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612775" y="2388787"/>
            <a:ext cx="7864475" cy="3291840"/>
          </a:xfrm>
        </p:spPr>
        <p:txBody>
          <a:bodyPr/>
          <a:lstStyle/>
          <a:p>
            <a:pPr>
              <a:spcBef>
                <a:spcPts val="1000"/>
              </a:spcBef>
            </a:pPr>
            <a:r>
              <a:rPr lang="en-US" sz="2000" dirty="0">
                <a:latin typeface="Gill Sans MT" panose="020B0502020104020203" pitchFamily="34" charset="0"/>
              </a:rPr>
              <a:t>Consider doing the following:</a:t>
            </a:r>
          </a:p>
          <a:p>
            <a:pPr marL="685800" lvl="2" indent="-228600">
              <a:spcBef>
                <a:spcPts val="1000"/>
              </a:spcBef>
              <a:buFontTx/>
              <a:buChar char="−"/>
            </a:pPr>
            <a:r>
              <a:rPr lang="en-US" sz="1800" dirty="0">
                <a:latin typeface="Gill Sans MT" panose="020B0502020104020203" pitchFamily="34" charset="0"/>
                <a:cs typeface="Arial"/>
              </a:rPr>
              <a:t>Make a small gesture (e.g., bring cold drinks or snacks to the team).</a:t>
            </a:r>
          </a:p>
          <a:p>
            <a:pPr marL="685800" lvl="2" indent="-228600">
              <a:spcBef>
                <a:spcPts val="1000"/>
              </a:spcBef>
              <a:buFontTx/>
              <a:buChar char="−"/>
            </a:pPr>
            <a:r>
              <a:rPr lang="en-US" sz="1800" dirty="0">
                <a:latin typeface="Gill Sans MT" panose="020B0502020104020203" pitchFamily="34" charset="0"/>
              </a:rPr>
              <a:t>Make a thoughtful inquiry into team members’ well-being.</a:t>
            </a:r>
          </a:p>
          <a:p>
            <a:pPr marL="225425" indent="-225425">
              <a:spcBef>
                <a:spcPts val="1000"/>
              </a:spcBef>
            </a:pPr>
            <a:r>
              <a:rPr lang="en-US" sz="2000" dirty="0">
                <a:latin typeface="Gill Sans MT" panose="020B0502020104020203" pitchFamily="34" charset="0"/>
              </a:rPr>
              <a:t>Tailor support to each team’s circumstances.</a:t>
            </a:r>
          </a:p>
          <a:p>
            <a:pPr marL="225425" indent="-225425">
              <a:spcBef>
                <a:spcPts val="1000"/>
              </a:spcBef>
            </a:pPr>
            <a:r>
              <a:rPr lang="en-US" sz="2000" dirty="0">
                <a:latin typeface="Gill Sans MT" panose="020B0502020104020203" pitchFamily="34" charset="0"/>
              </a:rPr>
              <a:t>Record moral support that the team needs and the support provided on the </a:t>
            </a:r>
            <a:r>
              <a:rPr lang="en-US" sz="2000" i="1" dirty="0">
                <a:latin typeface="Gill Sans MT" panose="020B0502020104020203" pitchFamily="34" charset="0"/>
              </a:rPr>
              <a:t>General Field Team QC Report </a:t>
            </a:r>
            <a:r>
              <a:rPr lang="en-US" sz="2000" dirty="0">
                <a:latin typeface="Gill Sans MT" panose="020B0502020104020203" pitchFamily="34" charset="0"/>
              </a:rPr>
              <a:t>during each visit. </a:t>
            </a:r>
            <a:endParaRPr lang="en-US" sz="2000" dirty="0">
              <a:solidFill>
                <a:srgbClr val="4F89A3"/>
              </a:solidFill>
              <a:latin typeface="Gill Sans MT" panose="020B0502020104020203" pitchFamily="34" charset="0"/>
            </a:endParaRPr>
          </a:p>
          <a:p>
            <a:pPr marL="0" indent="0">
              <a:spcBef>
                <a:spcPts val="1000"/>
              </a:spcBef>
              <a:buNone/>
            </a:pPr>
            <a:endParaRPr lang="en-US" sz="2000" dirty="0">
              <a:latin typeface="Gill Sans MT" panose="020B0502020104020203" pitchFamily="34" charset="0"/>
            </a:endParaRP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Providing moral support</a:t>
            </a:r>
          </a:p>
        </p:txBody>
      </p:sp>
      <p:sp>
        <p:nvSpPr>
          <p:cNvPr id="6" name="Rounded Rectangle 5"/>
          <p:cNvSpPr/>
          <p:nvPr/>
        </p:nvSpPr>
        <p:spPr>
          <a:xfrm>
            <a:off x="892628" y="4811487"/>
            <a:ext cx="3058885" cy="391886"/>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25425" indent="-225425">
              <a:spcBef>
                <a:spcPts val="1000"/>
              </a:spcBef>
            </a:pPr>
            <a:endParaRPr lang="en-US" dirty="0">
              <a:solidFill>
                <a:srgbClr val="4F89A3"/>
              </a:solidFill>
              <a:latin typeface="Gill Sans MT" panose="020B0502020104020203" pitchFamily="34" charset="0"/>
            </a:endParaRPr>
          </a:p>
          <a:p>
            <a:pPr marL="225425" indent="-225425">
              <a:spcBef>
                <a:spcPts val="1000"/>
              </a:spcBef>
            </a:pPr>
            <a:r>
              <a:rPr lang="en-US" dirty="0">
                <a:solidFill>
                  <a:srgbClr val="4F89A3"/>
                </a:solidFill>
                <a:latin typeface="Gill Sans MT" panose="020B0502020104020203" pitchFamily="34" charset="0"/>
              </a:rPr>
              <a:t>(</a:t>
            </a:r>
            <a:r>
              <a:rPr lang="en-US" i="1" dirty="0">
                <a:solidFill>
                  <a:srgbClr val="4F89A3"/>
                </a:solidFill>
                <a:latin typeface="Gill Sans MT" panose="020B0502020104020203" pitchFamily="34" charset="0"/>
              </a:rPr>
              <a:t>QCS Team Manual </a:t>
            </a:r>
            <a:r>
              <a:rPr lang="en-US" dirty="0">
                <a:solidFill>
                  <a:srgbClr val="4F89A3"/>
                </a:solidFill>
                <a:latin typeface="Gill Sans MT" panose="020B0502020104020203" pitchFamily="34" charset="0"/>
              </a:rPr>
              <a:t>Annex D) </a:t>
            </a:r>
            <a:endParaRPr lang="en-US" dirty="0">
              <a:latin typeface="Gill Sans MT" panose="020B0502020104020203" pitchFamily="34" charset="0"/>
            </a:endParaRPr>
          </a:p>
          <a:p>
            <a:pPr marL="225425" indent="-225425">
              <a:spcBef>
                <a:spcPts val="1000"/>
              </a:spcBef>
            </a:pPr>
            <a:endParaRPr lang="en-US" dirty="0">
              <a:solidFill>
                <a:srgbClr val="4F89A3"/>
              </a:solidFill>
              <a:latin typeface="Gill Sans MT" panose="020B0502020104020203" pitchFamily="34" charset="0"/>
            </a:endParaRPr>
          </a:p>
        </p:txBody>
      </p:sp>
    </p:spTree>
    <p:extLst>
      <p:ext uri="{BB962C8B-B14F-4D97-AF65-F5344CB8AC3E}">
        <p14:creationId xmlns:p14="http://schemas.microsoft.com/office/powerpoint/2010/main" val="1415460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Contents</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Introduction </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Quality control support</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Material and human resource support</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Moral support</a:t>
            </a:r>
          </a:p>
          <a:p>
            <a:pPr marL="225425" indent="-225425">
              <a:lnSpc>
                <a:spcPts val="2400"/>
              </a:lnSpc>
              <a:spcBef>
                <a:spcPts val="1800"/>
              </a:spcBef>
            </a:pPr>
            <a:r>
              <a:rPr lang="en-US" sz="2400" b="1" dirty="0">
                <a:latin typeface="Gill Sans MT" panose="020B0502020104020203" pitchFamily="34" charset="0"/>
              </a:rPr>
              <a:t>Forms</a:t>
            </a:r>
          </a:p>
          <a:p>
            <a:endParaRPr lang="en-US" dirty="0">
              <a:latin typeface="Gill Sans MT" panose="020B0502020104020203" pitchFamily="34" charset="0"/>
            </a:endParaRPr>
          </a:p>
        </p:txBody>
      </p:sp>
    </p:spTree>
    <p:extLst>
      <p:ext uri="{BB962C8B-B14F-4D97-AF65-F5344CB8AC3E}">
        <p14:creationId xmlns:p14="http://schemas.microsoft.com/office/powerpoint/2010/main" val="720425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41" y="1165966"/>
            <a:ext cx="8229600" cy="597049"/>
          </a:xfrm>
        </p:spPr>
        <p:txBody>
          <a:bodyPr/>
          <a:lstStyle/>
          <a:p>
            <a:r>
              <a:rPr lang="en-GB" sz="2000" b="1" dirty="0">
                <a:latin typeface="Gill Sans MT" panose="020B0502020104020203" pitchFamily="34" charset="0"/>
              </a:rPr>
              <a:t>Annex A. Data Quality Control Report Follow-Up</a:t>
            </a:r>
            <a:br>
              <a:rPr lang="en-US" sz="2000" b="1" dirty="0">
                <a:latin typeface="Gill Sans MT" panose="020B0502020104020203" pitchFamily="34" charset="0"/>
              </a:rPr>
            </a:br>
            <a:endParaRPr lang="en-US" sz="2000" dirty="0">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533400" y="1508805"/>
            <a:ext cx="7562850" cy="5221968"/>
          </a:xfrm>
          <a:prstGeom prst="rect">
            <a:avLst/>
          </a:prstGeom>
        </p:spPr>
      </p:pic>
    </p:spTree>
    <p:extLst>
      <p:ext uri="{BB962C8B-B14F-4D97-AF65-F5344CB8AC3E}">
        <p14:creationId xmlns:p14="http://schemas.microsoft.com/office/powerpoint/2010/main" val="799153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916" y="1137391"/>
            <a:ext cx="8229600" cy="597049"/>
          </a:xfrm>
        </p:spPr>
        <p:txBody>
          <a:bodyPr/>
          <a:lstStyle/>
          <a:p>
            <a:r>
              <a:rPr lang="en-GB" sz="2000" b="1" dirty="0">
                <a:latin typeface="Gill Sans MT" panose="020B0502020104020203" pitchFamily="34" charset="0"/>
              </a:rPr>
              <a:t>Annex B1. SOCIAL SCIENCE Interview Observation</a:t>
            </a:r>
            <a:endParaRPr lang="en-US" sz="2000" b="1" dirty="0">
              <a:latin typeface="Gill Sans MT" panose="020B0502020104020203" pitchFamily="34" charset="0"/>
            </a:endParaRPr>
          </a:p>
        </p:txBody>
      </p:sp>
      <p:pic>
        <p:nvPicPr>
          <p:cNvPr id="5" name="Picture 4"/>
          <p:cNvPicPr>
            <a:picLocks noChangeAspect="1"/>
          </p:cNvPicPr>
          <p:nvPr/>
        </p:nvPicPr>
        <p:blipFill>
          <a:blip r:embed="rId2"/>
          <a:stretch>
            <a:fillRect/>
          </a:stretch>
        </p:blipFill>
        <p:spPr>
          <a:xfrm>
            <a:off x="466726" y="1495425"/>
            <a:ext cx="7866146" cy="4733925"/>
          </a:xfrm>
          <a:prstGeom prst="rect">
            <a:avLst/>
          </a:prstGeom>
        </p:spPr>
      </p:pic>
    </p:spTree>
    <p:extLst>
      <p:ext uri="{BB962C8B-B14F-4D97-AF65-F5344CB8AC3E}">
        <p14:creationId xmlns:p14="http://schemas.microsoft.com/office/powerpoint/2010/main" val="1660608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4812" y="1557337"/>
            <a:ext cx="7920037" cy="4081106"/>
          </a:xfrm>
          <a:prstGeom prst="rect">
            <a:avLst/>
          </a:prstGeom>
        </p:spPr>
      </p:pic>
      <p:sp>
        <p:nvSpPr>
          <p:cNvPr id="7" name="Title 1"/>
          <p:cNvSpPr txBox="1">
            <a:spLocks/>
          </p:cNvSpPr>
          <p:nvPr/>
        </p:nvSpPr>
        <p:spPr bwMode="auto">
          <a:xfrm>
            <a:off x="209916" y="1108816"/>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lgn="ctr" defTabSz="457200" rtl="0" eaLnBrk="1" latinLnBrk="0" hangingPunct="1">
              <a:spcBef>
                <a:spcPct val="0"/>
              </a:spcBef>
              <a:buNone/>
              <a:defRPr sz="3200" kern="1200" cap="all" baseline="0">
                <a:solidFill>
                  <a:srgbClr val="D37D28"/>
                </a:solidFill>
                <a:latin typeface="Arial" panose="020B0604020202020204" pitchFamily="34" charset="0"/>
                <a:ea typeface="+mj-ea"/>
                <a:cs typeface="Arial" panose="020B0604020202020204" pitchFamily="34" charset="0"/>
              </a:defRPr>
            </a:lvl1pPr>
          </a:lstStyle>
          <a:p>
            <a:r>
              <a:rPr lang="en-GB" sz="2000" b="1" dirty="0">
                <a:latin typeface="Gill Sans MT" panose="020B0502020104020203" pitchFamily="34" charset="0"/>
              </a:rPr>
              <a:t>Annex B1. SOCIAL SCIENCE Interview Observation </a:t>
            </a:r>
            <a:endParaRPr lang="en-US" sz="2000" b="1" dirty="0">
              <a:latin typeface="Gill Sans MT" panose="020B0502020104020203" pitchFamily="34" charset="0"/>
            </a:endParaRPr>
          </a:p>
        </p:txBody>
      </p:sp>
    </p:spTree>
    <p:extLst>
      <p:ext uri="{BB962C8B-B14F-4D97-AF65-F5344CB8AC3E}">
        <p14:creationId xmlns:p14="http://schemas.microsoft.com/office/powerpoint/2010/main" val="3536101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916" y="1137391"/>
            <a:ext cx="8229600" cy="597049"/>
          </a:xfrm>
        </p:spPr>
        <p:txBody>
          <a:bodyPr/>
          <a:lstStyle/>
          <a:p>
            <a:r>
              <a:rPr lang="en-GB" sz="2000" b="1" dirty="0">
                <a:latin typeface="Gill Sans MT" panose="020B0502020104020203" pitchFamily="34" charset="0"/>
              </a:rPr>
              <a:t>Annex B2. AGRICULTURE Interview Observation</a:t>
            </a:r>
            <a:endParaRPr lang="en-US" sz="2000" b="1" dirty="0">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409575" y="1509712"/>
            <a:ext cx="8243887" cy="4983593"/>
          </a:xfrm>
          <a:prstGeom prst="rect">
            <a:avLst/>
          </a:prstGeom>
        </p:spPr>
      </p:pic>
    </p:spTree>
    <p:extLst>
      <p:ext uri="{BB962C8B-B14F-4D97-AF65-F5344CB8AC3E}">
        <p14:creationId xmlns:p14="http://schemas.microsoft.com/office/powerpoint/2010/main" val="244913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916" y="1137391"/>
            <a:ext cx="8229600" cy="597049"/>
          </a:xfrm>
        </p:spPr>
        <p:txBody>
          <a:bodyPr/>
          <a:lstStyle/>
          <a:p>
            <a:r>
              <a:rPr lang="en-GB" sz="2000" b="1" dirty="0">
                <a:latin typeface="Gill Sans MT" panose="020B0502020104020203" pitchFamily="34" charset="0"/>
              </a:rPr>
              <a:t>Annex B2. AGRICULTURE Interview Observation</a:t>
            </a:r>
            <a:endParaRPr lang="en-US" sz="2000" b="1" dirty="0">
              <a:latin typeface="Gill Sans MT" panose="020B0502020104020203" pitchFamily="34" charset="0"/>
            </a:endParaRPr>
          </a:p>
        </p:txBody>
      </p:sp>
      <p:pic>
        <p:nvPicPr>
          <p:cNvPr id="4" name="Picture 3"/>
          <p:cNvPicPr>
            <a:picLocks noChangeAspect="1"/>
          </p:cNvPicPr>
          <p:nvPr/>
        </p:nvPicPr>
        <p:blipFill>
          <a:blip r:embed="rId2"/>
          <a:stretch>
            <a:fillRect/>
          </a:stretch>
        </p:blipFill>
        <p:spPr>
          <a:xfrm>
            <a:off x="381388" y="1504950"/>
            <a:ext cx="8248261" cy="4572000"/>
          </a:xfrm>
          <a:prstGeom prst="rect">
            <a:avLst/>
          </a:prstGeom>
        </p:spPr>
      </p:pic>
    </p:spTree>
    <p:extLst>
      <p:ext uri="{BB962C8B-B14F-4D97-AF65-F5344CB8AC3E}">
        <p14:creationId xmlns:p14="http://schemas.microsoft.com/office/powerpoint/2010/main" val="2594364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16" y="1099291"/>
            <a:ext cx="8229600" cy="597049"/>
          </a:xfrm>
        </p:spPr>
        <p:txBody>
          <a:bodyPr/>
          <a:lstStyle/>
          <a:p>
            <a:r>
              <a:rPr lang="en-GB" sz="2000" b="1" dirty="0">
                <a:latin typeface="Gill Sans MT" panose="020B0502020104020203" pitchFamily="34" charset="0"/>
              </a:rPr>
              <a:t>Annex C. Feedback on Field Supervisor Observation of an Interview</a:t>
            </a:r>
            <a:br>
              <a:rPr lang="en-US" sz="2000" b="1" dirty="0">
                <a:latin typeface="Gill Sans MT" panose="020B0502020104020203" pitchFamily="34" charset="0"/>
              </a:rPr>
            </a:br>
            <a:endParaRPr lang="en-US" sz="2000" b="1" dirty="0">
              <a:latin typeface="Gill Sans MT" panose="020B0502020104020203" pitchFamily="34" charset="0"/>
            </a:endParaRPr>
          </a:p>
        </p:txBody>
      </p:sp>
      <p:pic>
        <p:nvPicPr>
          <p:cNvPr id="5" name="Picture 4"/>
          <p:cNvPicPr>
            <a:picLocks noChangeAspect="1"/>
          </p:cNvPicPr>
          <p:nvPr/>
        </p:nvPicPr>
        <p:blipFill>
          <a:blip r:embed="rId2"/>
          <a:stretch>
            <a:fillRect/>
          </a:stretch>
        </p:blipFill>
        <p:spPr>
          <a:xfrm>
            <a:off x="457200" y="1456148"/>
            <a:ext cx="8286750" cy="5335177"/>
          </a:xfrm>
          <a:prstGeom prst="rect">
            <a:avLst/>
          </a:prstGeom>
        </p:spPr>
      </p:pic>
    </p:spTree>
    <p:extLst>
      <p:ext uri="{BB962C8B-B14F-4D97-AF65-F5344CB8AC3E}">
        <p14:creationId xmlns:p14="http://schemas.microsoft.com/office/powerpoint/2010/main" val="2939019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a:latin typeface="Gill Sans MT" panose="020B0502020104020203" pitchFamily="34" charset="0"/>
              </a:rPr>
              <a:t>Annex D. General Field Team QC Report</a:t>
            </a:r>
            <a:br>
              <a:rPr lang="en-US" dirty="0">
                <a:latin typeface="Gill Sans MT" panose="020B0502020104020203" pitchFamily="34" charset="0"/>
              </a:rPr>
            </a:br>
            <a:endParaRPr lang="en-US" dirty="0">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309562" y="1543050"/>
            <a:ext cx="8448675" cy="4972050"/>
          </a:xfrm>
          <a:prstGeom prst="rect">
            <a:avLst/>
          </a:prstGeom>
        </p:spPr>
      </p:pic>
    </p:spTree>
    <p:extLst>
      <p:ext uri="{BB962C8B-B14F-4D97-AF65-F5344CB8AC3E}">
        <p14:creationId xmlns:p14="http://schemas.microsoft.com/office/powerpoint/2010/main" val="55058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853" y="1156441"/>
            <a:ext cx="8229600" cy="597049"/>
          </a:xfrm>
        </p:spPr>
        <p:txBody>
          <a:bodyPr/>
          <a:lstStyle/>
          <a:p>
            <a:pPr algn="ctr"/>
            <a:r>
              <a:rPr lang="en-US" dirty="0">
                <a:latin typeface="Gill Sans MT" panose="020B0502020104020203" pitchFamily="34" charset="0"/>
              </a:rPr>
              <a:t>Introduction</a:t>
            </a:r>
            <a:endParaRPr lang="en-US" sz="3200" b="0" cap="all" dirty="0">
              <a:solidFill>
                <a:srgbClr val="D37D28"/>
              </a:solidFill>
              <a:latin typeface="Gill Sans MT" panose="020B0502020104020203" pitchFamily="34" charset="0"/>
            </a:endParaRPr>
          </a:p>
        </p:txBody>
      </p:sp>
      <p:sp>
        <p:nvSpPr>
          <p:cNvPr id="3" name="Content Placeholder 2"/>
          <p:cNvSpPr>
            <a:spLocks noGrp="1"/>
          </p:cNvSpPr>
          <p:nvPr>
            <p:ph type="body" sz="quarter" idx="10"/>
          </p:nvPr>
        </p:nvSpPr>
        <p:spPr>
          <a:xfrm>
            <a:off x="625838" y="2232033"/>
            <a:ext cx="8101013" cy="3291840"/>
          </a:xfrm>
        </p:spPr>
        <p:txBody>
          <a:bodyPr/>
          <a:lstStyle/>
          <a:p>
            <a:pPr marL="225425" indent="-225425">
              <a:lnSpc>
                <a:spcPts val="2400"/>
              </a:lnSpc>
              <a:spcBef>
                <a:spcPts val="1800"/>
              </a:spcBef>
            </a:pPr>
            <a:r>
              <a:rPr lang="en-US" sz="2000" dirty="0">
                <a:latin typeface="Gill Sans MT" panose="020B0502020104020203" pitchFamily="34" charset="0"/>
              </a:rPr>
              <a:t>Feed the Future is the U.S. Government’s global food security initiative that seeks to: </a:t>
            </a:r>
          </a:p>
          <a:p>
            <a:pPr marL="742950" lvl="1" indent="-285750">
              <a:lnSpc>
                <a:spcPts val="2400"/>
              </a:lnSpc>
              <a:spcBef>
                <a:spcPts val="600"/>
              </a:spcBef>
              <a:buFont typeface="Arial" panose="020B0604020202020204" pitchFamily="34" charset="0"/>
              <a:buChar char="−"/>
            </a:pPr>
            <a:r>
              <a:rPr lang="en-US" sz="1800" dirty="0">
                <a:latin typeface="Gill Sans MT" panose="020B0502020104020203" pitchFamily="34" charset="0"/>
              </a:rPr>
              <a:t>↓ poverty, hunger, and undernutrition among women and children</a:t>
            </a:r>
          </a:p>
          <a:p>
            <a:pPr marL="742950" lvl="1" indent="-285750">
              <a:lnSpc>
                <a:spcPts val="2400"/>
              </a:lnSpc>
              <a:spcBef>
                <a:spcPts val="600"/>
              </a:spcBef>
              <a:buFont typeface="Arial" panose="020B0604020202020204" pitchFamily="34" charset="0"/>
              <a:buChar char="−"/>
            </a:pPr>
            <a:r>
              <a:rPr lang="en-US" sz="1800" dirty="0">
                <a:latin typeface="Gill Sans MT" panose="020B0502020104020203" pitchFamily="34" charset="0"/>
              </a:rPr>
              <a:t>↑ resilience, income, women’s empowerment, dietary diversity, and appropriate feeding practices</a:t>
            </a:r>
            <a:endParaRPr lang="en-US" sz="1800" dirty="0">
              <a:latin typeface="Gill Sans MT" panose="020B0502020104020203" pitchFamily="34" charset="0"/>
              <a:cs typeface="Arial"/>
            </a:endParaRPr>
          </a:p>
          <a:p>
            <a:pPr marL="225425" indent="-225425">
              <a:lnSpc>
                <a:spcPts val="2400"/>
              </a:lnSpc>
              <a:spcBef>
                <a:spcPts val="1800"/>
              </a:spcBef>
            </a:pPr>
            <a:r>
              <a:rPr lang="en-US" sz="2000" dirty="0">
                <a:latin typeface="Gill Sans MT" panose="020B0502020104020203" pitchFamily="34" charset="0"/>
              </a:rPr>
              <a:t>Zone of Influence (ZOI) Surveys track progress in achieving initiative objectives in ZOI areas where program efforts are concentrated. They are:</a:t>
            </a:r>
          </a:p>
          <a:p>
            <a:pPr marL="742950" lvl="1" indent="-285750">
              <a:lnSpc>
                <a:spcPts val="2400"/>
              </a:lnSpc>
              <a:spcBef>
                <a:spcPts val="600"/>
              </a:spcBef>
              <a:buFont typeface="Arial" panose="020B0604020202020204" pitchFamily="34" charset="0"/>
              <a:buChar char="−"/>
            </a:pPr>
            <a:r>
              <a:rPr lang="en-US" sz="1800" dirty="0">
                <a:latin typeface="Gill Sans MT" panose="020B0502020104020203" pitchFamily="34" charset="0"/>
              </a:rPr>
              <a:t>Representative cluster sample household surveys</a:t>
            </a:r>
          </a:p>
          <a:p>
            <a:pPr marL="742950" lvl="1" indent="-285750">
              <a:lnSpc>
                <a:spcPts val="2400"/>
              </a:lnSpc>
              <a:spcBef>
                <a:spcPts val="600"/>
              </a:spcBef>
              <a:buFont typeface="Arial" panose="020B0604020202020204" pitchFamily="34" charset="0"/>
              <a:buChar char="−"/>
            </a:pPr>
            <a:r>
              <a:rPr lang="en-US" sz="1800" dirty="0">
                <a:latin typeface="Gill Sans MT" panose="020B0502020104020203" pitchFamily="34" charset="0"/>
              </a:rPr>
              <a:t>Designed to provide information on Feed the Future indicators with an acceptable level of statistical accuracy</a:t>
            </a:r>
          </a:p>
        </p:txBody>
      </p:sp>
      <p:sp>
        <p:nvSpPr>
          <p:cNvPr id="4" name="Text Placeholder 3"/>
          <p:cNvSpPr>
            <a:spLocks noGrp="1"/>
          </p:cNvSpPr>
          <p:nvPr>
            <p:ph type="body" sz="quarter" idx="11"/>
          </p:nvPr>
        </p:nvSpPr>
        <p:spPr>
          <a:xfrm>
            <a:off x="464226" y="1720532"/>
            <a:ext cx="8153400" cy="452437"/>
          </a:xfrm>
        </p:spPr>
        <p:txBody>
          <a:bodyPr/>
          <a:lstStyle/>
          <a:p>
            <a:r>
              <a:rPr lang="en-US" sz="2400" dirty="0">
                <a:latin typeface="Gill Sans MT" panose="020B0502020104020203" pitchFamily="34" charset="0"/>
              </a:rPr>
              <a:t>Purpose of the survey</a:t>
            </a:r>
          </a:p>
        </p:txBody>
      </p:sp>
    </p:spTree>
    <p:extLst>
      <p:ext uri="{BB962C8B-B14F-4D97-AF65-F5344CB8AC3E}">
        <p14:creationId xmlns:p14="http://schemas.microsoft.com/office/powerpoint/2010/main" val="3644270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a:latin typeface="Gill Sans MT" panose="020B0502020104020203" pitchFamily="34" charset="0"/>
              </a:rPr>
              <a:t>Annex D. General Field Team QC Report</a:t>
            </a:r>
            <a:br>
              <a:rPr lang="en-US" dirty="0">
                <a:latin typeface="Gill Sans MT" panose="020B0502020104020203" pitchFamily="34" charset="0"/>
              </a:rPr>
            </a:br>
            <a:endParaRPr lang="en-US" dirty="0">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261937" y="1514475"/>
            <a:ext cx="8448675" cy="5238750"/>
          </a:xfrm>
          <a:prstGeom prst="rect">
            <a:avLst/>
          </a:prstGeom>
        </p:spPr>
      </p:pic>
    </p:spTree>
    <p:extLst>
      <p:ext uri="{BB962C8B-B14F-4D97-AF65-F5344CB8AC3E}">
        <p14:creationId xmlns:p14="http://schemas.microsoft.com/office/powerpoint/2010/main" val="887753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a:latin typeface="Gill Sans MT" panose="020B0502020104020203" pitchFamily="34" charset="0"/>
              </a:rPr>
              <a:t>Annex D. General Field Team QC Report</a:t>
            </a:r>
            <a:br>
              <a:rPr lang="en-US" dirty="0">
                <a:latin typeface="Gill Sans MT" panose="020B0502020104020203" pitchFamily="34" charset="0"/>
              </a:rPr>
            </a:br>
            <a:endParaRPr lang="en-US" dirty="0">
              <a:latin typeface="Gill Sans MT" panose="020B0502020104020203" pitchFamily="34" charset="0"/>
            </a:endParaRPr>
          </a:p>
        </p:txBody>
      </p:sp>
      <p:pic>
        <p:nvPicPr>
          <p:cNvPr id="4" name="Picture 3"/>
          <p:cNvPicPr>
            <a:picLocks noChangeAspect="1"/>
          </p:cNvPicPr>
          <p:nvPr/>
        </p:nvPicPr>
        <p:blipFill>
          <a:blip r:embed="rId2"/>
          <a:stretch>
            <a:fillRect/>
          </a:stretch>
        </p:blipFill>
        <p:spPr>
          <a:xfrm>
            <a:off x="338137" y="1600200"/>
            <a:ext cx="8467725" cy="4591050"/>
          </a:xfrm>
          <a:prstGeom prst="rect">
            <a:avLst/>
          </a:prstGeom>
        </p:spPr>
      </p:pic>
    </p:spTree>
    <p:extLst>
      <p:ext uri="{BB962C8B-B14F-4D97-AF65-F5344CB8AC3E}">
        <p14:creationId xmlns:p14="http://schemas.microsoft.com/office/powerpoint/2010/main" val="1573966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41" y="1156442"/>
            <a:ext cx="8229600" cy="434234"/>
          </a:xfrm>
        </p:spPr>
        <p:txBody>
          <a:bodyPr/>
          <a:lstStyle/>
          <a:p>
            <a:r>
              <a:rPr lang="en-US" sz="2000" b="1" dirty="0">
                <a:latin typeface="Gill Sans MT" panose="020B0502020104020203" pitchFamily="34" charset="0"/>
              </a:rPr>
              <a:t>Annex E. Team Debriefing Report</a:t>
            </a:r>
            <a:br>
              <a:rPr lang="en-US" sz="2000" b="1" dirty="0">
                <a:latin typeface="Gill Sans MT" panose="020B0502020104020203" pitchFamily="34" charset="0"/>
              </a:rPr>
            </a:br>
            <a:endParaRPr lang="en-US" sz="2000" b="1" dirty="0">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714375" y="1595437"/>
            <a:ext cx="7486650" cy="4067175"/>
          </a:xfrm>
          <a:prstGeom prst="rect">
            <a:avLst/>
          </a:prstGeom>
        </p:spPr>
      </p:pic>
    </p:spTree>
    <p:extLst>
      <p:ext uri="{BB962C8B-B14F-4D97-AF65-F5344CB8AC3E}">
        <p14:creationId xmlns:p14="http://schemas.microsoft.com/office/powerpoint/2010/main" val="3907201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41" y="1156441"/>
            <a:ext cx="8229600" cy="481859"/>
          </a:xfrm>
        </p:spPr>
        <p:txBody>
          <a:bodyPr/>
          <a:lstStyle/>
          <a:p>
            <a:r>
              <a:rPr lang="en-GB" sz="2000" b="1" dirty="0">
                <a:latin typeface="Gill Sans MT" panose="020B0502020104020203" pitchFamily="34" charset="0"/>
              </a:rPr>
              <a:t>Annex F. Field Team Resupply Checklist</a:t>
            </a:r>
            <a:br>
              <a:rPr lang="en-US" dirty="0">
                <a:latin typeface="Gill Sans MT" panose="020B0502020104020203" pitchFamily="34" charset="0"/>
              </a:rPr>
            </a:br>
            <a:endParaRPr lang="en-US" dirty="0">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357187" y="1643062"/>
            <a:ext cx="8448675" cy="3419475"/>
          </a:xfrm>
          <a:prstGeom prst="rect">
            <a:avLst/>
          </a:prstGeom>
        </p:spPr>
      </p:pic>
    </p:spTree>
    <p:extLst>
      <p:ext uri="{BB962C8B-B14F-4D97-AF65-F5344CB8AC3E}">
        <p14:creationId xmlns:p14="http://schemas.microsoft.com/office/powerpoint/2010/main" val="3057325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a:latin typeface="Gill Sans MT" panose="020B0502020104020203" pitchFamily="34" charset="0"/>
              </a:rPr>
              <a:t>Annex G. Provision of Human Resources Support to Field Teams</a:t>
            </a:r>
            <a:br>
              <a:rPr lang="en-US" sz="2000" b="1" dirty="0">
                <a:latin typeface="Gill Sans MT" panose="020B0502020104020203" pitchFamily="34" charset="0"/>
              </a:rPr>
            </a:br>
            <a:endParaRPr lang="en-US" sz="2000" b="1" dirty="0">
              <a:latin typeface="Gill Sans MT" panose="020B0502020104020203" pitchFamily="34" charset="0"/>
            </a:endParaRPr>
          </a:p>
        </p:txBody>
      </p:sp>
      <p:pic>
        <p:nvPicPr>
          <p:cNvPr id="5" name="Picture 4"/>
          <p:cNvPicPr>
            <a:picLocks noChangeAspect="1"/>
          </p:cNvPicPr>
          <p:nvPr/>
        </p:nvPicPr>
        <p:blipFill>
          <a:blip r:embed="rId3"/>
          <a:stretch>
            <a:fillRect/>
          </a:stretch>
        </p:blipFill>
        <p:spPr>
          <a:xfrm>
            <a:off x="300037" y="1881187"/>
            <a:ext cx="8448675" cy="4676775"/>
          </a:xfrm>
          <a:prstGeom prst="rect">
            <a:avLst/>
          </a:prstGeom>
        </p:spPr>
      </p:pic>
    </p:spTree>
    <p:extLst>
      <p:ext uri="{BB962C8B-B14F-4D97-AF65-F5344CB8AC3E}">
        <p14:creationId xmlns:p14="http://schemas.microsoft.com/office/powerpoint/2010/main" val="2186448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54902" y="1196595"/>
            <a:ext cx="8101013" cy="3291840"/>
          </a:xfrm>
        </p:spPr>
        <p:txBody>
          <a:bodyPr/>
          <a:lstStyle/>
          <a:p>
            <a:pPr marL="0" indent="0">
              <a:buNone/>
            </a:pPr>
            <a:r>
              <a:rPr lang="en-US" sz="1600" b="1" dirty="0"/>
              <a:t>Disclaimer:</a:t>
            </a:r>
          </a:p>
          <a:p>
            <a:pPr marL="0" indent="0">
              <a:buNone/>
            </a:pPr>
            <a:r>
              <a:rPr lang="en-US" sz="1600" dirty="0"/>
              <a:t>This publication was prepared for review by the United States Agency for International Development. It was prepared for the Bureau for Food Security, United States Agency for International Development, USAID Contract Number GS-23F-8144H/AID-OAA-M-12-00006.</a:t>
            </a:r>
          </a:p>
          <a:p>
            <a:pPr marL="0" indent="0">
              <a:buNone/>
            </a:pPr>
            <a:r>
              <a:rPr lang="en-US" sz="1600" dirty="0"/>
              <a:t>The authors’ views expressed in this publication do not necessarily reflect the views of the United States Agency for International Development or the United States government.</a:t>
            </a:r>
          </a:p>
          <a:p>
            <a:pPr marL="0" indent="0">
              <a:buNone/>
            </a:pPr>
            <a:endParaRPr lang="en-US" sz="1600" dirty="0"/>
          </a:p>
          <a:p>
            <a:pPr marL="0" indent="0">
              <a:buNone/>
            </a:pPr>
            <a:r>
              <a:rPr lang="en-US" sz="1600" b="1" dirty="0"/>
              <a:t>Recommended Citation:</a:t>
            </a:r>
          </a:p>
          <a:p>
            <a:pPr marL="0" indent="0">
              <a:buNone/>
            </a:pPr>
            <a:r>
              <a:rPr lang="en-US" sz="1600" dirty="0"/>
              <a:t>Kiersten B. Johnson and </a:t>
            </a:r>
            <a:r>
              <a:rPr lang="en-US" sz="1600" dirty="0" err="1"/>
              <a:t>Jasbir</a:t>
            </a:r>
            <a:r>
              <a:rPr lang="en-US" sz="1600" dirty="0"/>
              <a:t> Kaur. 2018. Feed the Future Survey Methods Guidance: Quality Control and Support Team Training Slides. Washington, DC: Bureau for Food Security, U.S. Agency for International Development.</a:t>
            </a:r>
          </a:p>
          <a:p>
            <a:pPr marL="0" indent="0">
              <a:buNone/>
            </a:pPr>
            <a:endParaRPr lang="en-US" sz="1600" dirty="0"/>
          </a:p>
          <a:p>
            <a:pPr marL="0" indent="0">
              <a:buNone/>
            </a:pPr>
            <a:r>
              <a:rPr lang="en-US" sz="1600" b="1" dirty="0"/>
              <a:t>Contact Information:</a:t>
            </a:r>
          </a:p>
          <a:p>
            <a:pPr marL="0" indent="0">
              <a:spcBef>
                <a:spcPts val="0"/>
              </a:spcBef>
              <a:buNone/>
            </a:pPr>
            <a:r>
              <a:rPr lang="en-US" sz="1600" dirty="0"/>
              <a:t>Feed the Future</a:t>
            </a:r>
          </a:p>
          <a:p>
            <a:pPr marL="0" indent="0">
              <a:spcBef>
                <a:spcPts val="0"/>
              </a:spcBef>
              <a:buNone/>
            </a:pPr>
            <a:r>
              <a:rPr lang="en-US" sz="1600" dirty="0"/>
              <a:t>1300 Pennsylvania Ave, NW</a:t>
            </a:r>
          </a:p>
          <a:p>
            <a:pPr marL="0" indent="0">
              <a:spcBef>
                <a:spcPts val="0"/>
              </a:spcBef>
              <a:buNone/>
            </a:pPr>
            <a:r>
              <a:rPr lang="en-US" sz="1600" dirty="0"/>
              <a:t>Washington, DC 20004</a:t>
            </a:r>
          </a:p>
          <a:p>
            <a:pPr marL="0" indent="0">
              <a:spcBef>
                <a:spcPts val="0"/>
              </a:spcBef>
              <a:buNone/>
            </a:pPr>
            <a:r>
              <a:rPr lang="en-US" sz="1600" dirty="0"/>
              <a:t>www.feedthefuture.gov</a:t>
            </a:r>
          </a:p>
          <a:p>
            <a:endParaRPr lang="en-US" sz="1600" dirty="0"/>
          </a:p>
        </p:txBody>
      </p:sp>
    </p:spTree>
    <p:extLst>
      <p:ext uri="{BB962C8B-B14F-4D97-AF65-F5344CB8AC3E}">
        <p14:creationId xmlns:p14="http://schemas.microsoft.com/office/powerpoint/2010/main" val="368484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_african_colo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97700" y="4982900"/>
            <a:ext cx="13843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_eop_colo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7413" y="4962263"/>
            <a:ext cx="13922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_treasury_col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27613" y="4990838"/>
            <a:ext cx="1296987"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_peace_colo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952738"/>
            <a:ext cx="1371600"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logo_state_color.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433438"/>
            <a:ext cx="14271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http://upload.wikimedia.org/wikipedia/commons/thumb/1/1c/USGS_logo_green.svg/800px-USGS_logo_gree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3687438"/>
            <a:ext cx="213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logo_usda_color.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691063" y="2197838"/>
            <a:ext cx="11763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logo_opic_color.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789738" y="2121638"/>
            <a:ext cx="12112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logo_mcc_colo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70175" y="2013025"/>
            <a:ext cx="1292225"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logo_usaid_color.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2108275"/>
            <a:ext cx="1431925"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U.S. Department of Commerce 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3600" y="3530275"/>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p:cNvSpPr txBox="1">
            <a:spLocks/>
          </p:cNvSpPr>
          <p:nvPr/>
        </p:nvSpPr>
        <p:spPr bwMode="auto">
          <a:xfrm>
            <a:off x="448041" y="1144866"/>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lgn="ctr" defTabSz="457200" rtl="0" eaLnBrk="1" latinLnBrk="0" hangingPunct="1">
              <a:spcBef>
                <a:spcPct val="0"/>
              </a:spcBef>
              <a:buNone/>
              <a:defRPr sz="3200" kern="1200" cap="all" baseline="0">
                <a:solidFill>
                  <a:srgbClr val="D37D28"/>
                </a:solidFill>
                <a:latin typeface="Arial" panose="020B0604020202020204" pitchFamily="34" charset="0"/>
                <a:ea typeface="+mj-ea"/>
                <a:cs typeface="Arial" panose="020B0604020202020204" pitchFamily="34" charset="0"/>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3200" b="0" i="0" u="none" strike="noStrike" kern="1200" cap="all" spc="0" normalizeH="0" baseline="0" noProof="0" dirty="0">
                <a:ln>
                  <a:noFill/>
                </a:ln>
                <a:solidFill>
                  <a:srgbClr val="D37D28"/>
                </a:solidFill>
                <a:effectLst/>
                <a:uLnTx/>
                <a:uFillTx/>
                <a:latin typeface="Gill Sans MT" panose="020B0502020104020203" pitchFamily="34" charset="0"/>
              </a:rPr>
              <a:t>U.S. Government Partners</a:t>
            </a:r>
            <a:endParaRPr kumimoji="0" lang="en-US" sz="3200" b="0" i="0" u="none" strike="noStrike" kern="1200" cap="all" spc="0" normalizeH="0" baseline="0" noProof="0" dirty="0">
              <a:ln>
                <a:noFill/>
              </a:ln>
              <a:solidFill>
                <a:srgbClr val="D37D28"/>
              </a:solidFill>
              <a:effectLst/>
              <a:uLnTx/>
              <a:uFillTx/>
              <a:latin typeface="Gill Sans MT" panose="020B0502020104020203" pitchFamily="34" charset="0"/>
            </a:endParaRPr>
          </a:p>
        </p:txBody>
      </p:sp>
    </p:spTree>
    <p:extLst>
      <p:ext uri="{BB962C8B-B14F-4D97-AF65-F5344CB8AC3E}">
        <p14:creationId xmlns:p14="http://schemas.microsoft.com/office/powerpoint/2010/main" val="561545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8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introduction</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599712" y="2614589"/>
            <a:ext cx="8101013" cy="3935502"/>
          </a:xfrm>
        </p:spPr>
        <p:txBody>
          <a:bodyPr/>
          <a:lstStyle/>
          <a:p>
            <a:pPr marL="225425" indent="-225425">
              <a:spcBef>
                <a:spcPts val="1000"/>
              </a:spcBef>
            </a:pPr>
            <a:r>
              <a:rPr lang="en-US" sz="2000" dirty="0">
                <a:latin typeface="Gill Sans MT" panose="020B0502020104020203" pitchFamily="34" charset="0"/>
              </a:rPr>
              <a:t>Are a key quality control mechanism during data collection.</a:t>
            </a:r>
          </a:p>
          <a:p>
            <a:pPr marL="225425" indent="-225425">
              <a:spcBef>
                <a:spcPts val="1000"/>
              </a:spcBef>
            </a:pPr>
            <a:r>
              <a:rPr lang="en-US" sz="2000" dirty="0">
                <a:latin typeface="Gill Sans MT" panose="020B0502020104020203" pitchFamily="34" charset="0"/>
              </a:rPr>
              <a:t>Visit each field team once every week.</a:t>
            </a:r>
          </a:p>
          <a:p>
            <a:pPr marL="225425" indent="-225425">
              <a:spcBef>
                <a:spcPts val="1000"/>
              </a:spcBef>
            </a:pPr>
            <a:r>
              <a:rPr lang="en-US" sz="2000" dirty="0">
                <a:latin typeface="Gill Sans MT" panose="020B0502020104020203" pitchFamily="34" charset="0"/>
              </a:rPr>
              <a:t>Spend 1½</a:t>
            </a:r>
            <a:r>
              <a:rPr lang="en-US" sz="2000" dirty="0">
                <a:latin typeface="Century Gothic" panose="020B0502020202020204" pitchFamily="34" charset="0"/>
              </a:rPr>
              <a:t>–</a:t>
            </a:r>
            <a:r>
              <a:rPr lang="en-US" sz="2000" dirty="0">
                <a:latin typeface="Gill Sans MT" panose="020B0502020104020203" pitchFamily="34" charset="0"/>
              </a:rPr>
              <a:t>2 days with a field team during each visit.</a:t>
            </a:r>
          </a:p>
          <a:p>
            <a:pPr marL="225425" indent="-225425">
              <a:spcBef>
                <a:spcPts val="1000"/>
              </a:spcBef>
            </a:pPr>
            <a:r>
              <a:rPr lang="en-US" sz="2000" dirty="0">
                <a:latin typeface="Gill Sans MT" panose="020B0502020104020203" pitchFamily="34" charset="0"/>
              </a:rPr>
              <a:t>Must have complete and in-depth knowledge of:</a:t>
            </a:r>
          </a:p>
          <a:p>
            <a:pPr marL="685800" lvl="1" indent="-285750">
              <a:spcBef>
                <a:spcPts val="600"/>
              </a:spcBef>
              <a:buFont typeface="Arial" panose="020B0604020202020204" pitchFamily="34" charset="0"/>
              <a:buChar char="−"/>
            </a:pPr>
            <a:r>
              <a:rPr lang="en-US" sz="1800" dirty="0">
                <a:latin typeface="Gill Sans MT" panose="020B0502020104020203" pitchFamily="34" charset="0"/>
                <a:cs typeface="Arial"/>
              </a:rPr>
              <a:t>ZOI Survey questionnaire</a:t>
            </a:r>
          </a:p>
          <a:p>
            <a:pPr marL="685800" lvl="1" indent="-285750">
              <a:spcBef>
                <a:spcPts val="600"/>
              </a:spcBef>
              <a:buFont typeface="Arial" panose="020B0604020202020204" pitchFamily="34" charset="0"/>
              <a:buChar char="−"/>
            </a:pPr>
            <a:r>
              <a:rPr lang="en-US" sz="1800" i="1" dirty="0">
                <a:latin typeface="Gill Sans MT" panose="020B0502020104020203" pitchFamily="34" charset="0"/>
                <a:cs typeface="Arial"/>
              </a:rPr>
              <a:t>Interviewer’s Manual, </a:t>
            </a:r>
            <a:r>
              <a:rPr lang="en-US" sz="1800" dirty="0">
                <a:latin typeface="Gill Sans MT" panose="020B0502020104020203" pitchFamily="34" charset="0"/>
                <a:cs typeface="Arial"/>
              </a:rPr>
              <a:t>including the anthropometry and the agricultural interviewer manual</a:t>
            </a:r>
          </a:p>
          <a:p>
            <a:pPr marL="685800" lvl="1" indent="-285750">
              <a:spcBef>
                <a:spcPts val="600"/>
              </a:spcBef>
              <a:buFont typeface="Arial" panose="020B0604020202020204" pitchFamily="34" charset="0"/>
              <a:buChar char="−"/>
            </a:pPr>
            <a:r>
              <a:rPr lang="en-US" sz="1800" i="1" dirty="0">
                <a:latin typeface="Gill Sans MT" panose="020B0502020104020203" pitchFamily="34" charset="0"/>
                <a:cs typeface="Arial"/>
              </a:rPr>
              <a:t>Field Supervisor’s Manual</a:t>
            </a:r>
          </a:p>
          <a:p>
            <a:pPr marL="685800" lvl="1" indent="-285750">
              <a:spcBef>
                <a:spcPts val="600"/>
              </a:spcBef>
              <a:buFont typeface="Arial" panose="020B0604020202020204" pitchFamily="34" charset="0"/>
              <a:buChar char="−"/>
            </a:pPr>
            <a:r>
              <a:rPr lang="en-US" sz="1800" i="1" dirty="0">
                <a:latin typeface="Gill Sans MT" panose="020B0502020104020203" pitchFamily="34" charset="0"/>
                <a:cs typeface="Arial"/>
              </a:rPr>
              <a:t>Organization Manual</a:t>
            </a:r>
          </a:p>
          <a:p>
            <a:pPr marL="685800" lvl="1" indent="-285750">
              <a:spcBef>
                <a:spcPts val="600"/>
              </a:spcBef>
              <a:buFont typeface="Arial" panose="020B0604020202020204" pitchFamily="34" charset="0"/>
              <a:buChar char="−"/>
            </a:pPr>
            <a:r>
              <a:rPr lang="en-US" sz="1800" dirty="0">
                <a:latin typeface="Gill Sans MT" panose="020B0502020104020203" pitchFamily="34" charset="0"/>
                <a:cs typeface="Arial"/>
              </a:rPr>
              <a:t>ZOI Survey ethics and confidentiality protocols</a:t>
            </a:r>
          </a:p>
          <a:p>
            <a:endParaRPr lang="en-US" dirty="0">
              <a:latin typeface="Gill Sans MT" panose="020B0502020104020203" pitchFamily="34" charset="0"/>
            </a:endParaRPr>
          </a:p>
        </p:txBody>
      </p:sp>
      <p:sp>
        <p:nvSpPr>
          <p:cNvPr id="5" name="Text Placeholder 4"/>
          <p:cNvSpPr>
            <a:spLocks noGrp="1"/>
          </p:cNvSpPr>
          <p:nvPr>
            <p:ph type="body" sz="quarter" idx="11"/>
          </p:nvPr>
        </p:nvSpPr>
        <p:spPr>
          <a:xfrm>
            <a:off x="490352" y="1772784"/>
            <a:ext cx="8153400" cy="452437"/>
          </a:xfrm>
        </p:spPr>
        <p:txBody>
          <a:bodyPr/>
          <a:lstStyle/>
          <a:p>
            <a:r>
              <a:rPr lang="en-US" sz="2400" dirty="0">
                <a:latin typeface="Gill Sans MT" panose="020B0502020104020203" pitchFamily="34" charset="0"/>
              </a:rPr>
              <a:t>Roles and responsibilities of the quality control and support (QCS) teams</a:t>
            </a:r>
          </a:p>
        </p:txBody>
      </p:sp>
    </p:spTree>
    <p:extLst>
      <p:ext uri="{BB962C8B-B14F-4D97-AF65-F5344CB8AC3E}">
        <p14:creationId xmlns:p14="http://schemas.microsoft.com/office/powerpoint/2010/main" val="208868670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introduction</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612776" y="2388787"/>
            <a:ext cx="3663950" cy="3291840"/>
          </a:xfrm>
        </p:spPr>
        <p:txBody>
          <a:bodyPr/>
          <a:lstStyle/>
          <a:p>
            <a:pPr marL="225425" indent="-225425">
              <a:lnSpc>
                <a:spcPts val="2400"/>
              </a:lnSpc>
              <a:spcBef>
                <a:spcPts val="1800"/>
              </a:spcBef>
            </a:pPr>
            <a:r>
              <a:rPr lang="en-US" sz="2000" dirty="0">
                <a:latin typeface="Gill Sans MT" panose="020B0502020104020203" pitchFamily="34" charset="0"/>
              </a:rPr>
              <a:t>Provide an essential range of support to field teams: </a:t>
            </a:r>
          </a:p>
          <a:p>
            <a:pPr marL="685800" lvl="1" indent="-285750">
              <a:lnSpc>
                <a:spcPts val="2400"/>
              </a:lnSpc>
              <a:spcBef>
                <a:spcPts val="600"/>
              </a:spcBef>
              <a:buFont typeface="Arial" panose="020B0604020202020204" pitchFamily="34" charset="0"/>
              <a:buChar char="−"/>
            </a:pPr>
            <a:r>
              <a:rPr lang="en-US" sz="1800" dirty="0">
                <a:latin typeface="Gill Sans MT" panose="020B0502020104020203" pitchFamily="34" charset="0"/>
                <a:cs typeface="Arial"/>
              </a:rPr>
              <a:t>Quality control support</a:t>
            </a:r>
          </a:p>
          <a:p>
            <a:pPr marL="685800" lvl="1" indent="-285750">
              <a:lnSpc>
                <a:spcPts val="2400"/>
              </a:lnSpc>
              <a:spcBef>
                <a:spcPts val="600"/>
              </a:spcBef>
              <a:buFont typeface="Arial" panose="020B0604020202020204" pitchFamily="34" charset="0"/>
              <a:buChar char="−"/>
            </a:pPr>
            <a:r>
              <a:rPr lang="en-US" sz="1800" dirty="0">
                <a:latin typeface="Gill Sans MT" panose="020B0502020104020203" pitchFamily="34" charset="0"/>
                <a:cs typeface="Arial"/>
              </a:rPr>
              <a:t>Material and human resources support</a:t>
            </a:r>
          </a:p>
          <a:p>
            <a:pPr marL="685800" lvl="1" indent="-285750">
              <a:lnSpc>
                <a:spcPts val="2400"/>
              </a:lnSpc>
              <a:spcBef>
                <a:spcPts val="600"/>
              </a:spcBef>
              <a:buFont typeface="Arial" panose="020B0604020202020204" pitchFamily="34" charset="0"/>
              <a:buChar char="−"/>
            </a:pPr>
            <a:r>
              <a:rPr lang="en-US" sz="1800" dirty="0">
                <a:latin typeface="Gill Sans MT" panose="020B0502020104020203" pitchFamily="34" charset="0"/>
                <a:cs typeface="Arial"/>
              </a:rPr>
              <a:t>Moral support</a:t>
            </a:r>
          </a:p>
          <a:p>
            <a:pPr marL="0" indent="0">
              <a:buNone/>
            </a:pPr>
            <a:endParaRPr lang="en-US" sz="2400" dirty="0">
              <a:solidFill>
                <a:schemeClr val="accent2"/>
              </a:solidFill>
              <a:latin typeface="Gill Sans MT" panose="020B0502020104020203" pitchFamily="34" charset="0"/>
            </a:endParaRPr>
          </a:p>
        </p:txBody>
      </p:sp>
      <p:sp>
        <p:nvSpPr>
          <p:cNvPr id="5" name="Text Placeholder 4"/>
          <p:cNvSpPr>
            <a:spLocks noGrp="1"/>
          </p:cNvSpPr>
          <p:nvPr>
            <p:ph type="body" sz="quarter" idx="11"/>
          </p:nvPr>
        </p:nvSpPr>
        <p:spPr>
          <a:xfrm>
            <a:off x="526002" y="1855788"/>
            <a:ext cx="8153400" cy="452437"/>
          </a:xfrm>
        </p:spPr>
        <p:txBody>
          <a:bodyPr/>
          <a:lstStyle/>
          <a:p>
            <a:r>
              <a:rPr lang="en-US" sz="2400" dirty="0">
                <a:latin typeface="Gill Sans MT" panose="020B0502020104020203" pitchFamily="34" charset="0"/>
              </a:rPr>
              <a:t>Roles and responsibilities of the QCS teams (cont.)</a:t>
            </a:r>
          </a:p>
        </p:txBody>
      </p:sp>
      <p:sp>
        <p:nvSpPr>
          <p:cNvPr id="17" name="Oval Callout 16"/>
          <p:cNvSpPr/>
          <p:nvPr/>
        </p:nvSpPr>
        <p:spPr>
          <a:xfrm>
            <a:off x="4495800" y="2388787"/>
            <a:ext cx="4048125" cy="2266949"/>
          </a:xfrm>
          <a:prstGeom prst="wedgeEllipseCallout">
            <a:avLst/>
          </a:prstGeom>
          <a:solidFill>
            <a:schemeClr val="accent5">
              <a:lumMod val="40000"/>
              <a:lumOff val="60000"/>
            </a:schemeClr>
          </a:solidFill>
          <a:ln w="53975" cap="sq" cmpd="sng">
            <a:solidFill>
              <a:srgbClr val="3CA2BE"/>
            </a:solidFill>
            <a:prstDash val="solid"/>
            <a:round/>
          </a:ln>
          <a:effectLst>
            <a:outerShdw blurRad="40000" dist="230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latin typeface="Gill Sans MT" panose="020B0502020104020203" pitchFamily="34" charset="0"/>
              </a:rPr>
              <a:t>When field teams receive the positive support they need to work effectively and efficiently, team morale and data quality both improve</a:t>
            </a:r>
            <a:r>
              <a:rPr lang="en-US" sz="2000" dirty="0">
                <a:solidFill>
                  <a:schemeClr val="tx1"/>
                </a:solidFill>
                <a:latin typeface="Gill Sans MT" panose="020B0502020104020203" pitchFamily="34" charset="0"/>
              </a:rPr>
              <a:t>.</a:t>
            </a:r>
          </a:p>
        </p:txBody>
      </p:sp>
    </p:spTree>
    <p:extLst>
      <p:ext uri="{BB962C8B-B14F-4D97-AF65-F5344CB8AC3E}">
        <p14:creationId xmlns:p14="http://schemas.microsoft.com/office/powerpoint/2010/main" val="314715606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cap="all" dirty="0">
                <a:solidFill>
                  <a:srgbClr val="D37D28"/>
                </a:solidFill>
                <a:latin typeface="Gill Sans MT" panose="020B0502020104020203" pitchFamily="34" charset="0"/>
              </a:rPr>
              <a:t>Contents</a:t>
            </a:r>
          </a:p>
        </p:txBody>
      </p:sp>
      <p:sp>
        <p:nvSpPr>
          <p:cNvPr id="4" name="Text Placeholder 3"/>
          <p:cNvSpPr>
            <a:spLocks noGrp="1"/>
          </p:cNvSpPr>
          <p:nvPr>
            <p:ph type="body" sz="quarter" idx="10"/>
          </p:nvPr>
        </p:nvSpPr>
        <p:spPr/>
        <p:txBody>
          <a:bodyPr/>
          <a:lstStyle/>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Introduction</a:t>
            </a:r>
          </a:p>
          <a:p>
            <a:pPr marL="225425" indent="-225425">
              <a:lnSpc>
                <a:spcPts val="2400"/>
              </a:lnSpc>
              <a:spcBef>
                <a:spcPts val="1800"/>
              </a:spcBef>
            </a:pPr>
            <a:r>
              <a:rPr lang="en-US" sz="2400" b="1" dirty="0">
                <a:latin typeface="Gill Sans MT" panose="020B0502020104020203" pitchFamily="34" charset="0"/>
              </a:rPr>
              <a:t>Quality control support</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Material and human resources support</a:t>
            </a:r>
          </a:p>
          <a:p>
            <a:pPr marL="225425" indent="-225425">
              <a:lnSpc>
                <a:spcPts val="2400"/>
              </a:lnSpc>
              <a:spcBef>
                <a:spcPts val="1800"/>
              </a:spcBef>
            </a:pPr>
            <a:r>
              <a:rPr lang="en-US" sz="2400" dirty="0">
                <a:solidFill>
                  <a:schemeClr val="bg1">
                    <a:lumMod val="65000"/>
                  </a:schemeClr>
                </a:solidFill>
                <a:latin typeface="Gill Sans MT" panose="020B0502020104020203" pitchFamily="34" charset="0"/>
              </a:rPr>
              <a:t>Moral support</a:t>
            </a:r>
          </a:p>
          <a:p>
            <a:endParaRPr lang="en-US" dirty="0">
              <a:latin typeface="Gill Sans MT" panose="020B0502020104020203" pitchFamily="34" charset="0"/>
            </a:endParaRPr>
          </a:p>
        </p:txBody>
      </p:sp>
    </p:spTree>
    <p:extLst>
      <p:ext uri="{BB962C8B-B14F-4D97-AF65-F5344CB8AC3E}">
        <p14:creationId xmlns:p14="http://schemas.microsoft.com/office/powerpoint/2010/main" val="1403561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612" y="1112898"/>
            <a:ext cx="8229600" cy="597049"/>
          </a:xfrm>
        </p:spPr>
        <p:txBody>
          <a:bodyPr/>
          <a:lstStyle/>
          <a:p>
            <a:pPr algn="ctr"/>
            <a:r>
              <a:rPr lang="en-US" sz="3200" b="0" cap="all" dirty="0">
                <a:solidFill>
                  <a:srgbClr val="D37D28"/>
                </a:solidFill>
                <a:latin typeface="Gill Sans MT" panose="020B0502020104020203" pitchFamily="34" charset="0"/>
              </a:rPr>
              <a:t>Quality Control Support</a:t>
            </a:r>
          </a:p>
        </p:txBody>
      </p:sp>
      <p:sp>
        <p:nvSpPr>
          <p:cNvPr id="5" name="Text Placeholder 4"/>
          <p:cNvSpPr>
            <a:spLocks noGrp="1"/>
          </p:cNvSpPr>
          <p:nvPr>
            <p:ph type="body" sz="quarter" idx="11"/>
          </p:nvPr>
        </p:nvSpPr>
        <p:spPr>
          <a:xfrm>
            <a:off x="494706" y="1674813"/>
            <a:ext cx="8153400" cy="452437"/>
          </a:xfrm>
        </p:spPr>
        <p:txBody>
          <a:bodyPr/>
          <a:lstStyle/>
          <a:p>
            <a:r>
              <a:rPr lang="en-US" sz="2400" dirty="0">
                <a:latin typeface="Gill Sans MT" panose="020B0502020104020203" pitchFamily="34" charset="0"/>
              </a:rPr>
              <a:t>QCS team responsibilities</a:t>
            </a:r>
          </a:p>
        </p:txBody>
      </p:sp>
      <p:graphicFrame>
        <p:nvGraphicFramePr>
          <p:cNvPr id="3" name="Diagram 2"/>
          <p:cNvGraphicFramePr/>
          <p:nvPr>
            <p:extLst>
              <p:ext uri="{D42A27DB-BD31-4B8C-83A1-F6EECF244321}">
                <p14:modId xmlns:p14="http://schemas.microsoft.com/office/powerpoint/2010/main" val="3070171622"/>
              </p:ext>
            </p:extLst>
          </p:nvPr>
        </p:nvGraphicFramePr>
        <p:xfrm>
          <a:off x="775606" y="2068286"/>
          <a:ext cx="7105651" cy="4550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025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Quality Control Support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marL="225425" indent="-225425">
              <a:lnSpc>
                <a:spcPts val="2400"/>
              </a:lnSpc>
              <a:spcBef>
                <a:spcPts val="1200"/>
              </a:spcBef>
            </a:pPr>
            <a:r>
              <a:rPr lang="en-GB" sz="2000" dirty="0">
                <a:latin typeface="Gill Sans MT" panose="020B0502020104020203" pitchFamily="34" charset="0"/>
              </a:rPr>
              <a:t>The in-country data manager will provide the QCS team with summary findings after reviewing data collected and submitted by field teams.</a:t>
            </a:r>
          </a:p>
          <a:p>
            <a:pPr marL="225425" indent="-225425">
              <a:lnSpc>
                <a:spcPts val="2400"/>
              </a:lnSpc>
              <a:spcBef>
                <a:spcPts val="1800"/>
              </a:spcBef>
            </a:pPr>
            <a:r>
              <a:rPr lang="en-GB" sz="2000" dirty="0">
                <a:latin typeface="Gill Sans MT" panose="020B0502020104020203" pitchFamily="34" charset="0"/>
              </a:rPr>
              <a:t>The findings will include:</a:t>
            </a:r>
          </a:p>
        </p:txBody>
      </p:sp>
      <p:sp>
        <p:nvSpPr>
          <p:cNvPr id="5" name="Text Placeholder 4"/>
          <p:cNvSpPr>
            <a:spLocks noGrp="1"/>
          </p:cNvSpPr>
          <p:nvPr>
            <p:ph type="body" sz="quarter" idx="11"/>
          </p:nvPr>
        </p:nvSpPr>
        <p:spPr/>
        <p:txBody>
          <a:bodyPr/>
          <a:lstStyle/>
          <a:p>
            <a:pPr marL="225425" indent="-225425">
              <a:lnSpc>
                <a:spcPts val="2400"/>
              </a:lnSpc>
              <a:spcBef>
                <a:spcPts val="1800"/>
              </a:spcBef>
              <a:buFont typeface="Arial" panose="020B0604020202020204" pitchFamily="34" charset="0"/>
            </a:pPr>
            <a:r>
              <a:rPr lang="en-GB" sz="2400" dirty="0">
                <a:latin typeface="Gill Sans MT" panose="020B0502020104020203" pitchFamily="34" charset="0"/>
                <a:cs typeface="Arial"/>
              </a:rPr>
              <a:t>I. Follow up on automated quality control reports</a:t>
            </a:r>
          </a:p>
        </p:txBody>
      </p:sp>
      <p:graphicFrame>
        <p:nvGraphicFramePr>
          <p:cNvPr id="6" name="Diagram 5"/>
          <p:cNvGraphicFramePr/>
          <p:nvPr>
            <p:extLst>
              <p:ext uri="{D42A27DB-BD31-4B8C-83A1-F6EECF244321}">
                <p14:modId xmlns:p14="http://schemas.microsoft.com/office/powerpoint/2010/main" val="1905945625"/>
              </p:ext>
            </p:extLst>
          </p:nvPr>
        </p:nvGraphicFramePr>
        <p:xfrm>
          <a:off x="1600199" y="2852057"/>
          <a:ext cx="6096000" cy="4082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4798086"/>
      </p:ext>
    </p:extLst>
  </p:cSld>
  <p:clrMapOvr>
    <a:masterClrMapping/>
  </p:clrMapOvr>
</p:sld>
</file>

<file path=ppt/theme/theme1.xml><?xml version="1.0" encoding="utf-8"?>
<a:theme xmlns:a="http://schemas.openxmlformats.org/drawingml/2006/main" name="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s">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eed the Future-only branded blank">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FT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TF" id="{8BAAAE8E-9AF6-4C72-8754-4865EDAC171A}" vid="{593947F9-6C65-4440-83B8-2DECBDABE1EC}"/>
    </a:ext>
  </a:extLst>
</a:theme>
</file>

<file path=ppt/theme/theme6.xml><?xml version="1.0" encoding="utf-8"?>
<a:theme xmlns:a="http://schemas.openxmlformats.org/drawingml/2006/main" name="1_Content Slides">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_Feed the Future-only branded blank">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1_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A3E5F9AA6593439116F79CA10376F1" ma:contentTypeVersion="22" ma:contentTypeDescription="Create a new document." ma:contentTypeScope="" ma:versionID="45fa2a71bb5685042c59d1fbaafccb6b">
  <xsd:schema xmlns:xsd="http://www.w3.org/2001/XMLSchema" xmlns:xs="http://www.w3.org/2001/XMLSchema" xmlns:p="http://schemas.microsoft.com/office/2006/metadata/properties" xmlns:ns2="0d58e8a2-dff7-4492-a987-8cd66a35f019" xmlns:ns3="a7a5a0b0-47c5-4056-9505-4cb74804ae11" xmlns:ns4="fa6a9aea-fb0f-4ddd-aff8-712634b7d5fe" targetNamespace="http://schemas.microsoft.com/office/2006/metadata/properties" ma:root="true" ma:fieldsID="3afdd82834536de8985540a519edf7e7" ns2:_="" ns3:_="" ns4:_="">
    <xsd:import namespace="0d58e8a2-dff7-4492-a987-8cd66a35f019"/>
    <xsd:import namespace="a7a5a0b0-47c5-4056-9505-4cb74804ae11"/>
    <xsd:import namespace="fa6a9aea-fb0f-4ddd-aff8-712634b7d5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4:TaxCatchAll"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2:DLVStatus"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8e8a2-dff7-4492-a987-8cd66a35f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856f2ee-118d-42e8-91de-064c9a66b685" ma:termSetId="09814cd3-568e-fe90-9814-8d621ff8fb84" ma:anchorId="fba54fb3-c3e1-fe81-a776-ca4b69148c4d" ma:open="true" ma:isKeyword="false">
      <xsd:complexType>
        <xsd:sequence>
          <xsd:element ref="pc:Terms" minOccurs="0" maxOccurs="1"/>
        </xsd:sequence>
      </xsd:complexType>
    </xsd:element>
    <xsd:element name="DLVStatus" ma:index="21" nillable="true" ma:displayName="DLV Status" ma:format="Dropdown" ma:internalName="DLVStatus">
      <xsd:simpleType>
        <xsd:restriction base="dms:Choice">
          <xsd:enumeration value="Old Draft"/>
          <xsd:enumeration value="Working Draft"/>
          <xsd:enumeration value="Submitted"/>
          <xsd:enumeration value="USAID Comments"/>
          <xsd:enumeration value="USAID Approved"/>
        </xsd:restrictio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7a5a0b0-47c5-4056-9505-4cb74804ae1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6a9aea-fb0f-4ddd-aff8-712634b7d5f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7cdfd5d-0bb3-4f95-b84e-d82436353bd1}" ma:internalName="TaxCatchAll" ma:showField="CatchAllData" ma:web="a7a5a0b0-47c5-4056-9505-4cb74804ae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a6a9aea-fb0f-4ddd-aff8-712634b7d5fe" xsi:nil="true"/>
    <lcf76f155ced4ddcb4097134ff3c332f xmlns="0d58e8a2-dff7-4492-a987-8cd66a35f019">
      <Terms xmlns="http://schemas.microsoft.com/office/infopath/2007/PartnerControls"/>
    </lcf76f155ced4ddcb4097134ff3c332f>
    <DLVStatus xmlns="0d58e8a2-dff7-4492-a987-8cd66a35f019" xsi:nil="true"/>
  </documentManagement>
</p:properties>
</file>

<file path=customXml/itemProps1.xml><?xml version="1.0" encoding="utf-8"?>
<ds:datastoreItem xmlns:ds="http://schemas.openxmlformats.org/officeDocument/2006/customXml" ds:itemID="{230F7771-8FDB-407F-9F0D-D1819F445188}"/>
</file>

<file path=customXml/itemProps2.xml><?xml version="1.0" encoding="utf-8"?>
<ds:datastoreItem xmlns:ds="http://schemas.openxmlformats.org/officeDocument/2006/customXml" ds:itemID="{7DE5C67F-C583-4F16-B1AA-99A85A441C3F}"/>
</file>

<file path=customXml/itemProps3.xml><?xml version="1.0" encoding="utf-8"?>
<ds:datastoreItem xmlns:ds="http://schemas.openxmlformats.org/officeDocument/2006/customXml" ds:itemID="{8778E78E-F7ED-49AD-83ED-A5FAF2080331}"/>
</file>

<file path=docProps/app.xml><?xml version="1.0" encoding="utf-8"?>
<Properties xmlns="http://schemas.openxmlformats.org/officeDocument/2006/extended-properties" xmlns:vt="http://schemas.openxmlformats.org/officeDocument/2006/docPropsVTypes">
  <Template>Feed_the_Future_Assistance_Presentation_Template</Template>
  <TotalTime>19029</TotalTime>
  <Words>1930</Words>
  <Application>Microsoft Office PowerPoint</Application>
  <PresentationFormat>On-screen Show (4:3)</PresentationFormat>
  <Paragraphs>281</Paragraphs>
  <Slides>47</Slides>
  <Notes>4</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47</vt:i4>
      </vt:variant>
    </vt:vector>
  </HeadingPairs>
  <TitlesOfParts>
    <vt:vector size="60" baseType="lpstr">
      <vt:lpstr>Arial</vt:lpstr>
      <vt:lpstr>Calibri</vt:lpstr>
      <vt:lpstr>Century Gothic</vt:lpstr>
      <vt:lpstr>Courier New</vt:lpstr>
      <vt:lpstr>Gill Sans MT</vt:lpstr>
      <vt:lpstr>Title Slide</vt:lpstr>
      <vt:lpstr>Content Slides</vt:lpstr>
      <vt:lpstr>Feed the Future-only branded blank</vt:lpstr>
      <vt:lpstr>Closing Slides</vt:lpstr>
      <vt:lpstr>FTF</vt:lpstr>
      <vt:lpstr>1_Content Slides</vt:lpstr>
      <vt:lpstr>1_Feed the Future-only branded blank</vt:lpstr>
      <vt:lpstr>1_Closing Slides</vt:lpstr>
      <vt:lpstr>Feed the Future Zone of Influence Survey</vt:lpstr>
      <vt:lpstr>Contents</vt:lpstr>
      <vt:lpstr>Contents</vt:lpstr>
      <vt:lpstr>Introduction</vt:lpstr>
      <vt:lpstr>introduction</vt:lpstr>
      <vt:lpstr>introduction</vt:lpstr>
      <vt:lpstr>Contents</vt:lpstr>
      <vt:lpstr>Quality Control Support</vt:lpstr>
      <vt:lpstr>Quality Control Support</vt:lpstr>
      <vt:lpstr>Quality Control Support</vt:lpstr>
      <vt:lpstr>Quality Control Support</vt:lpstr>
      <vt:lpstr>Quality Control Support</vt:lpstr>
      <vt:lpstr>Quality Control Support</vt:lpstr>
      <vt:lpstr>Quality Control Support</vt:lpstr>
      <vt:lpstr>Quality Control Support</vt:lpstr>
      <vt:lpstr>Quality Control Support</vt:lpstr>
      <vt:lpstr>Quality Control Support</vt:lpstr>
      <vt:lpstr>Quality Control Support</vt:lpstr>
      <vt:lpstr>Quality Control Support</vt:lpstr>
      <vt:lpstr>Quality Control Support</vt:lpstr>
      <vt:lpstr>Quality Control Support</vt:lpstr>
      <vt:lpstr>Quality Control Support</vt:lpstr>
      <vt:lpstr>Quality Control Support</vt:lpstr>
      <vt:lpstr>Quality Control Support</vt:lpstr>
      <vt:lpstr>Contents</vt:lpstr>
      <vt:lpstr>Material AND Human resources Support</vt:lpstr>
      <vt:lpstr>Material AND Human resources Support</vt:lpstr>
      <vt:lpstr>Contents</vt:lpstr>
      <vt:lpstr>Moral Support</vt:lpstr>
      <vt:lpstr>Moral Support</vt:lpstr>
      <vt:lpstr>Moral Support</vt:lpstr>
      <vt:lpstr>Contents</vt:lpstr>
      <vt:lpstr>Annex A. Data Quality Control Report Follow-Up </vt:lpstr>
      <vt:lpstr>Annex B1. SOCIAL SCIENCE Interview Observation</vt:lpstr>
      <vt:lpstr>PowerPoint Presentation</vt:lpstr>
      <vt:lpstr>Annex B2. AGRICULTURE Interview Observation</vt:lpstr>
      <vt:lpstr>Annex B2. AGRICULTURE Interview Observation</vt:lpstr>
      <vt:lpstr>Annex C. Feedback on Field Supervisor Observation of an Interview </vt:lpstr>
      <vt:lpstr>Annex D. General Field Team QC Report </vt:lpstr>
      <vt:lpstr>Annex D. General Field Team QC Report </vt:lpstr>
      <vt:lpstr>Annex D. General Field Team QC Report </vt:lpstr>
      <vt:lpstr>Annex E. Team Debriefing Report </vt:lpstr>
      <vt:lpstr>Annex F. Field Team Resupply Checklist </vt:lpstr>
      <vt:lpstr>Annex G. Provision of Human Resources Support to Field Teams </vt:lpstr>
      <vt:lpstr>PowerPoint Presentation</vt:lpstr>
      <vt:lpstr>PowerPoint Presentation</vt:lpstr>
      <vt:lpstr>PowerPoint Presentation</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 the Future</dc:title>
  <dc:creator>USAID/BFS</dc:creator>
  <cp:lastModifiedBy>USAID/BFS</cp:lastModifiedBy>
  <cp:revision>1227</cp:revision>
  <cp:lastPrinted>2018-08-07T20:05:36Z</cp:lastPrinted>
  <dcterms:created xsi:type="dcterms:W3CDTF">2012-02-02T18:47:29Z</dcterms:created>
  <dcterms:modified xsi:type="dcterms:W3CDTF">2018-08-09T13:23:21Z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0x01010011A3E5F9AA6593439116F79CA10376F1</vt:lpwstr>
  </property>
</Properties>
</file>