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2"/>
  </p:notesMasterIdLst>
  <p:sldIdLst>
    <p:sldId id="256" r:id="rId2"/>
    <p:sldId id="262" r:id="rId3"/>
    <p:sldId id="263" r:id="rId4"/>
    <p:sldId id="358" r:id="rId5"/>
    <p:sldId id="260" r:id="rId6"/>
    <p:sldId id="359" r:id="rId7"/>
    <p:sldId id="36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52" r:id="rId16"/>
    <p:sldId id="353" r:id="rId17"/>
    <p:sldId id="354" r:id="rId18"/>
    <p:sldId id="355" r:id="rId19"/>
    <p:sldId id="357" r:id="rId20"/>
    <p:sldId id="36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B0D1D-C214-480C-ACC7-8691D8BC72F7}">
  <a:tblStyle styleId="{6B7B0D1D-C214-480C-ACC7-8691D8BC72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97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77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34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68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5631c336f0_0_4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5631c336f0_0_4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0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4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556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81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1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8085b9f78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8085b9f78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3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7664a20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7664a20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49e8d5037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49e8d5037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98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2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562d98ef98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562d98ef98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144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5631c336f0_0_4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5631c336f0_0_4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96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_2">
    <p:bg>
      <p:bgPr>
        <a:noFill/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name="adj1" fmla="val 11751713"/>
              <a:gd name="adj2" fmla="val 2721617"/>
              <a:gd name="adj3" fmla="val 26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_3">
    <p:bg>
      <p:bgPr>
        <a:noFill/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1"/>
          </p:nvPr>
        </p:nvSpPr>
        <p:spPr>
          <a:xfrm>
            <a:off x="938675" y="2535200"/>
            <a:ext cx="3613800" cy="1270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11" name="Google Shape;411;p42"/>
          <p:cNvSpPr>
            <a:spLocks noGrp="1"/>
          </p:cNvSpPr>
          <p:nvPr>
            <p:ph type="pic" idx="2"/>
          </p:nvPr>
        </p:nvSpPr>
        <p:spPr>
          <a:xfrm>
            <a:off x="5173175" y="725700"/>
            <a:ext cx="3153300" cy="36921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431950" y="-42480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410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504775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504775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7223341" y="-15568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7134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170700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4170700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>
            <a:spLocks noGrp="1"/>
          </p:cNvSpPr>
          <p:nvPr>
            <p:ph type="pic" idx="2"/>
          </p:nvPr>
        </p:nvSpPr>
        <p:spPr>
          <a:xfrm>
            <a:off x="1210725" y="1194875"/>
            <a:ext cx="2916900" cy="34107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4639200" y="1194875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3"/>
          </p:nvPr>
        </p:nvSpPr>
        <p:spPr>
          <a:xfrm>
            <a:off x="4639200" y="1572251"/>
            <a:ext cx="3305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4"/>
          </p:nvPr>
        </p:nvSpPr>
        <p:spPr>
          <a:xfrm>
            <a:off x="4639200" y="2318121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5"/>
          </p:nvPr>
        </p:nvSpPr>
        <p:spPr>
          <a:xfrm>
            <a:off x="4639200" y="2695500"/>
            <a:ext cx="33051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430725" y="1259175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1108950" y="2085975"/>
            <a:ext cx="1806600" cy="1806600"/>
          </a:xfrm>
          <a:prstGeom prst="donut">
            <a:avLst>
              <a:gd name="adj" fmla="val 144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80" r:id="rId9"/>
    <p:sldLayoutId id="2147483686" r:id="rId10"/>
    <p:sldLayoutId id="2147483688" r:id="rId11"/>
    <p:sldLayoutId id="2147483696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791605" y="1807859"/>
            <a:ext cx="7560789" cy="1239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000" dirty="0"/>
              <a:t>What’s Top-Down </a:t>
            </a:r>
            <a:r>
              <a:rPr lang="en-GB" sz="4000" dirty="0" err="1"/>
              <a:t>appoach</a:t>
            </a:r>
            <a:r>
              <a:rPr lang="en-GB" sz="4000" dirty="0"/>
              <a:t> and how to apply it?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225085" y="1050800"/>
            <a:ext cx="6848573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-GB" sz="3200" dirty="0">
                <a:solidFill>
                  <a:schemeClr val="accent3"/>
                </a:solidFill>
              </a:rPr>
              <a:t>Employees are clear about the tasks they need to focus on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875" y="2388835"/>
            <a:ext cx="6294250" cy="1691200"/>
          </a:xfrm>
        </p:spPr>
        <p:txBody>
          <a:bodyPr/>
          <a:lstStyle/>
          <a:p>
            <a:pPr marL="174625" indent="0" algn="just"/>
            <a:r>
              <a:rPr lang="en-GB" sz="2000" dirty="0"/>
              <a:t>All employees will have clearly defined responsibilities within the organization, which will help them focus solely on doing their jobs properly.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05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2654621" y="148085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" sz="3200" dirty="0">
                <a:solidFill>
                  <a:schemeClr val="accent3"/>
                </a:solidFill>
              </a:rPr>
              <a:t>Risk mitigation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73" y="2057141"/>
            <a:ext cx="6482399" cy="1712060"/>
          </a:xfrm>
        </p:spPr>
        <p:txBody>
          <a:bodyPr/>
          <a:lstStyle/>
          <a:p>
            <a:pPr marL="115888" indent="23813" algn="just"/>
            <a:r>
              <a:rPr lang="en-GB" sz="2000" dirty="0"/>
              <a:t>The top-down approach minimizes the risk of assigning strategic responsibilities to employees with incompatible profiles or those prone to discord and anarchy, ensuring alignment with their designated roles and functions.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379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818781" y="1327307"/>
            <a:ext cx="7506437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" sz="3200" dirty="0">
                <a:solidFill>
                  <a:schemeClr val="accent3"/>
                </a:solidFill>
              </a:rPr>
              <a:t>Management staff with authority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435" y="2045793"/>
            <a:ext cx="6882430" cy="2103600"/>
          </a:xfrm>
        </p:spPr>
        <p:txBody>
          <a:bodyPr/>
          <a:lstStyle/>
          <a:p>
            <a:pPr marL="115888" indent="-4763" algn="just"/>
            <a:r>
              <a:rPr lang="en-GB" sz="2000" dirty="0"/>
              <a:t>The decision-making in organizations that adopt a Top-Down management approach is highly centralized in their highest authority, who decides both the strategic planning and the way in which this strategy will be executed.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43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140812" y="1470460"/>
            <a:ext cx="7401853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-US" sz="3200" dirty="0">
                <a:solidFill>
                  <a:schemeClr val="accent3"/>
                </a:solidFill>
              </a:rPr>
              <a:t>Ease of problem identifications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12" y="2248048"/>
            <a:ext cx="7207451" cy="1360690"/>
          </a:xfrm>
        </p:spPr>
        <p:txBody>
          <a:bodyPr/>
          <a:lstStyle/>
          <a:p>
            <a:pPr marL="115888" indent="-4763" algn="just"/>
            <a:r>
              <a:rPr lang="en-GB" sz="2000" dirty="0"/>
              <a:t>By having all teams with well-defined tasks, it is easier to identify the root cause of problems and bottlenecks in the organization’s business processes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88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235" r="7243"/>
          <a:stretch/>
        </p:blipFill>
        <p:spPr>
          <a:xfrm>
            <a:off x="937457" y="1194875"/>
            <a:ext cx="2916900" cy="3410700"/>
          </a:xfrm>
          <a:prstGeom prst="rect">
            <a:avLst/>
          </a:prstGeom>
        </p:spPr>
      </p:pic>
      <p:sp>
        <p:nvSpPr>
          <p:cNvPr id="1212" name="Google Shape;1212;p8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Top-Down approach challenges</a:t>
            </a:r>
          </a:p>
        </p:txBody>
      </p:sp>
      <p:sp>
        <p:nvSpPr>
          <p:cNvPr id="1216" name="Google Shape;1216;p84"/>
          <p:cNvSpPr txBox="1">
            <a:spLocks noGrp="1"/>
          </p:cNvSpPr>
          <p:nvPr>
            <p:ph type="subTitle" idx="5"/>
          </p:nvPr>
        </p:nvSpPr>
        <p:spPr>
          <a:xfrm>
            <a:off x="3854357" y="1838869"/>
            <a:ext cx="4988277" cy="2447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indent="-2063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Mission Disconnect</a:t>
            </a:r>
          </a:p>
          <a:p>
            <a:pPr marL="346075" indent="-2063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Stifled Creativity and Proactivity</a:t>
            </a:r>
            <a:endParaRPr lang="en-GB" sz="2000" dirty="0"/>
          </a:p>
          <a:p>
            <a:pPr marL="346075" indent="-2063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Limited Adaptability</a:t>
            </a:r>
            <a:endParaRPr lang="en-GB" sz="2000" dirty="0"/>
          </a:p>
          <a:p>
            <a:pPr marL="346075" indent="-2063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Potential for Dictatorship</a:t>
            </a:r>
            <a:r>
              <a:rPr lang="en-GB" sz="2000" dirty="0"/>
              <a:t>.</a:t>
            </a:r>
          </a:p>
        </p:txBody>
      </p:sp>
      <p:sp>
        <p:nvSpPr>
          <p:cNvPr id="1217" name="Google Shape;1217;p84"/>
          <p:cNvSpPr/>
          <p:nvPr/>
        </p:nvSpPr>
        <p:spPr>
          <a:xfrm rot="10800000">
            <a:off x="926432" y="1185350"/>
            <a:ext cx="653501" cy="653518"/>
          </a:xfrm>
          <a:custGeom>
            <a:avLst/>
            <a:gdLst/>
            <a:ahLst/>
            <a:cxnLst/>
            <a:rect l="l" t="t" r="r" b="b"/>
            <a:pathLst>
              <a:path w="37136" h="37137" extrusionOk="0">
                <a:moveTo>
                  <a:pt x="0" y="37136"/>
                </a:moveTo>
                <a:lnTo>
                  <a:pt x="119" y="37136"/>
                </a:lnTo>
                <a:cubicBezTo>
                  <a:pt x="20562" y="37065"/>
                  <a:pt x="37136" y="20455"/>
                  <a:pt x="37136" y="1"/>
                </a:cubicBezTo>
                <a:lnTo>
                  <a:pt x="37136" y="371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84"/>
          <p:cNvSpPr/>
          <p:nvPr/>
        </p:nvSpPr>
        <p:spPr>
          <a:xfrm>
            <a:off x="428150" y="3753450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2402685" y="1480850"/>
            <a:ext cx="4734228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fontAlgn="base"/>
            <a:r>
              <a:rPr lang="en-US" sz="3200" dirty="0">
                <a:solidFill>
                  <a:schemeClr val="accent3"/>
                </a:solidFill>
              </a:rPr>
              <a:t>Mission Disconnect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111" y="2127350"/>
            <a:ext cx="7955302" cy="14104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Employees may lose sight of the organization's mission and 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Long-term disconnection from the company's purpose.</a:t>
            </a:r>
          </a:p>
        </p:txBody>
      </p:sp>
    </p:spTree>
    <p:extLst>
      <p:ext uri="{BB962C8B-B14F-4D97-AF65-F5344CB8AC3E}">
        <p14:creationId xmlns:p14="http://schemas.microsoft.com/office/powerpoint/2010/main" val="143264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048942" y="1026038"/>
            <a:ext cx="7495968" cy="9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fontAlgn="base"/>
            <a:r>
              <a:rPr lang="en-US" sz="3200" dirty="0">
                <a:solidFill>
                  <a:schemeClr val="accent3"/>
                </a:solidFill>
              </a:rPr>
              <a:t>Stifled Creativity and Proactivity</a:t>
            </a:r>
            <a:endParaRPr lang="en-GB" sz="4000" dirty="0">
              <a:solidFill>
                <a:schemeClr val="accent3"/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52" y="1972160"/>
            <a:ext cx="7950561" cy="21453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well-defined responsibilities, lack proactivity in addressing management problems beyond their direct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Teams may avoid proposing solutions outside established standards.</a:t>
            </a:r>
          </a:p>
        </p:txBody>
      </p:sp>
    </p:spTree>
    <p:extLst>
      <p:ext uri="{BB962C8B-B14F-4D97-AF65-F5344CB8AC3E}">
        <p14:creationId xmlns:p14="http://schemas.microsoft.com/office/powerpoint/2010/main" val="157207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920725" y="1157600"/>
            <a:ext cx="7576576" cy="1175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Low capacity to respond to new challenges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49" y="2580998"/>
            <a:ext cx="7955302" cy="1410426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GB" sz="2000" dirty="0"/>
              <a:t>Struggles in responding to new challenges.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GB" sz="2000" dirty="0"/>
              <a:t>Rigid approach hampers adaptation to strategy changes or complex issues.</a:t>
            </a:r>
          </a:p>
        </p:txBody>
      </p:sp>
    </p:spTree>
    <p:extLst>
      <p:ext uri="{BB962C8B-B14F-4D97-AF65-F5344CB8AC3E}">
        <p14:creationId xmlns:p14="http://schemas.microsoft.com/office/powerpoint/2010/main" val="359835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919209" y="1480850"/>
            <a:ext cx="563772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fontAlgn="base"/>
            <a:r>
              <a:rPr lang="en-US" dirty="0">
                <a:solidFill>
                  <a:schemeClr val="accent3"/>
                </a:solidFill>
              </a:rPr>
              <a:t>Potential for Dictatorship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22" y="2234142"/>
            <a:ext cx="7955302" cy="14104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There is a risk of displeasing employees seeking autonomy or being excluded from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if poorly executed and without proper communication, can lead to a high turnover rate in companies.</a:t>
            </a:r>
          </a:p>
        </p:txBody>
      </p:sp>
    </p:spTree>
    <p:extLst>
      <p:ext uri="{BB962C8B-B14F-4D97-AF65-F5344CB8AC3E}">
        <p14:creationId xmlns:p14="http://schemas.microsoft.com/office/powerpoint/2010/main" val="371078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109"/>
          <p:cNvSpPr/>
          <p:nvPr/>
        </p:nvSpPr>
        <p:spPr>
          <a:xfrm>
            <a:off x="-1434625" y="1488525"/>
            <a:ext cx="4994100" cy="4994100"/>
          </a:xfrm>
          <a:prstGeom prst="donut">
            <a:avLst>
              <a:gd name="adj" fmla="val 74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109"/>
          <p:cNvGrpSpPr/>
          <p:nvPr/>
        </p:nvGrpSpPr>
        <p:grpSpPr>
          <a:xfrm>
            <a:off x="1521252" y="1287770"/>
            <a:ext cx="1608835" cy="3203525"/>
            <a:chOff x="4657725" y="1989425"/>
            <a:chExt cx="2161251" cy="4303500"/>
          </a:xfrm>
        </p:grpSpPr>
        <p:sp>
          <p:nvSpPr>
            <p:cNvPr id="1645" name="Google Shape;1645;p109"/>
            <p:cNvSpPr/>
            <p:nvPr/>
          </p:nvSpPr>
          <p:spPr>
            <a:xfrm>
              <a:off x="4703049" y="2538088"/>
              <a:ext cx="1861872" cy="3250230"/>
            </a:xfrm>
            <a:custGeom>
              <a:avLst/>
              <a:gdLst/>
              <a:ahLst/>
              <a:cxnLst/>
              <a:rect l="l" t="t" r="r" b="b"/>
              <a:pathLst>
                <a:path w="1311" h="2291" extrusionOk="0">
                  <a:moveTo>
                    <a:pt x="0" y="228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307" y="0"/>
                    <a:pt x="1307" y="0"/>
                    <a:pt x="1307" y="0"/>
                  </a:cubicBezTo>
                  <a:cubicBezTo>
                    <a:pt x="1309" y="0"/>
                    <a:pt x="1311" y="1"/>
                    <a:pt x="1311" y="3"/>
                  </a:cubicBezTo>
                  <a:cubicBezTo>
                    <a:pt x="1311" y="2288"/>
                    <a:pt x="1311" y="2288"/>
                    <a:pt x="1311" y="2288"/>
                  </a:cubicBezTo>
                  <a:cubicBezTo>
                    <a:pt x="1311" y="2290"/>
                    <a:pt x="1309" y="2291"/>
                    <a:pt x="1307" y="2291"/>
                  </a:cubicBezTo>
                  <a:cubicBezTo>
                    <a:pt x="3" y="2291"/>
                    <a:pt x="3" y="2291"/>
                    <a:pt x="3" y="2291"/>
                  </a:cubicBezTo>
                  <a:cubicBezTo>
                    <a:pt x="1" y="2291"/>
                    <a:pt x="0" y="2290"/>
                    <a:pt x="0" y="2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09"/>
            <p:cNvSpPr/>
            <p:nvPr/>
          </p:nvSpPr>
          <p:spPr>
            <a:xfrm>
              <a:off x="5440164" y="5881353"/>
              <a:ext cx="387600" cy="38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09"/>
            <p:cNvSpPr/>
            <p:nvPr/>
          </p:nvSpPr>
          <p:spPr>
            <a:xfrm>
              <a:off x="5330432" y="2350827"/>
              <a:ext cx="607105" cy="62023"/>
            </a:xfrm>
            <a:custGeom>
              <a:avLst/>
              <a:gdLst/>
              <a:ahLst/>
              <a:cxnLst/>
              <a:rect l="l" t="t" r="r" b="b"/>
              <a:pathLst>
                <a:path w="427" h="44" extrusionOk="0">
                  <a:moveTo>
                    <a:pt x="4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4"/>
                    <a:pt x="20" y="44"/>
                  </a:cubicBezTo>
                  <a:cubicBezTo>
                    <a:pt x="407" y="44"/>
                    <a:pt x="407" y="44"/>
                    <a:pt x="407" y="44"/>
                  </a:cubicBezTo>
                  <a:cubicBezTo>
                    <a:pt x="418" y="44"/>
                    <a:pt x="427" y="35"/>
                    <a:pt x="427" y="24"/>
                  </a:cubicBezTo>
                  <a:cubicBezTo>
                    <a:pt x="427" y="20"/>
                    <a:pt x="427" y="20"/>
                    <a:pt x="427" y="20"/>
                  </a:cubicBezTo>
                  <a:cubicBezTo>
                    <a:pt x="427" y="9"/>
                    <a:pt x="418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09"/>
            <p:cNvSpPr/>
            <p:nvPr/>
          </p:nvSpPr>
          <p:spPr>
            <a:xfrm>
              <a:off x="4660111" y="1989425"/>
              <a:ext cx="2156400" cy="43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09"/>
            <p:cNvSpPr/>
            <p:nvPr/>
          </p:nvSpPr>
          <p:spPr>
            <a:xfrm>
              <a:off x="4657725" y="1989425"/>
              <a:ext cx="2161251" cy="4301040"/>
            </a:xfrm>
            <a:custGeom>
              <a:avLst/>
              <a:gdLst/>
              <a:ahLst/>
              <a:cxnLst/>
              <a:rect l="l" t="t" r="r" b="b"/>
              <a:pathLst>
                <a:path w="764" h="1523" extrusionOk="0">
                  <a:moveTo>
                    <a:pt x="651" y="1523"/>
                  </a:moveTo>
                  <a:cubicBezTo>
                    <a:pt x="112" y="1523"/>
                    <a:pt x="112" y="1523"/>
                    <a:pt x="112" y="1523"/>
                  </a:cubicBezTo>
                  <a:cubicBezTo>
                    <a:pt x="50" y="1523"/>
                    <a:pt x="0" y="1473"/>
                    <a:pt x="0" y="141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713" y="0"/>
                    <a:pt x="764" y="50"/>
                    <a:pt x="764" y="113"/>
                  </a:cubicBezTo>
                  <a:cubicBezTo>
                    <a:pt x="764" y="1411"/>
                    <a:pt x="764" y="1411"/>
                    <a:pt x="764" y="1411"/>
                  </a:cubicBezTo>
                  <a:cubicBezTo>
                    <a:pt x="764" y="1473"/>
                    <a:pt x="713" y="1523"/>
                    <a:pt x="651" y="1523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09"/>
            <p:cNvSpPr/>
            <p:nvPr/>
          </p:nvSpPr>
          <p:spPr>
            <a:xfrm>
              <a:off x="4674423" y="2012087"/>
              <a:ext cx="2131432" cy="4247367"/>
            </a:xfrm>
            <a:custGeom>
              <a:avLst/>
              <a:gdLst/>
              <a:ahLst/>
              <a:cxnLst/>
              <a:rect l="l" t="t" r="r" b="b"/>
              <a:pathLst>
                <a:path w="753" h="1504" extrusionOk="0">
                  <a:moveTo>
                    <a:pt x="641" y="1504"/>
                  </a:moveTo>
                  <a:cubicBezTo>
                    <a:pt x="112" y="1504"/>
                    <a:pt x="112" y="1504"/>
                    <a:pt x="112" y="1504"/>
                  </a:cubicBezTo>
                  <a:cubicBezTo>
                    <a:pt x="50" y="1504"/>
                    <a:pt x="0" y="1453"/>
                    <a:pt x="0" y="139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1"/>
                    <a:pt x="50" y="0"/>
                    <a:pt x="112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703" y="0"/>
                    <a:pt x="753" y="51"/>
                    <a:pt x="753" y="113"/>
                  </a:cubicBezTo>
                  <a:cubicBezTo>
                    <a:pt x="753" y="1391"/>
                    <a:pt x="753" y="1391"/>
                    <a:pt x="753" y="1391"/>
                  </a:cubicBezTo>
                  <a:cubicBezTo>
                    <a:pt x="753" y="1453"/>
                    <a:pt x="703" y="1504"/>
                    <a:pt x="641" y="15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09"/>
            <p:cNvSpPr/>
            <p:nvPr/>
          </p:nvSpPr>
          <p:spPr>
            <a:xfrm>
              <a:off x="5503380" y="2189806"/>
              <a:ext cx="455628" cy="28626"/>
            </a:xfrm>
            <a:custGeom>
              <a:avLst/>
              <a:gdLst/>
              <a:ahLst/>
              <a:cxnLst/>
              <a:rect l="l" t="t" r="r" b="b"/>
              <a:pathLst>
                <a:path w="161" h="10" extrusionOk="0">
                  <a:moveTo>
                    <a:pt x="15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1" y="2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1" y="8"/>
                    <a:pt x="158" y="10"/>
                    <a:pt x="155" y="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09"/>
            <p:cNvSpPr/>
            <p:nvPr/>
          </p:nvSpPr>
          <p:spPr>
            <a:xfrm>
              <a:off x="5056101" y="6036410"/>
              <a:ext cx="82200" cy="1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09"/>
            <p:cNvSpPr/>
            <p:nvPr/>
          </p:nvSpPr>
          <p:spPr>
            <a:xfrm>
              <a:off x="5713302" y="5938816"/>
              <a:ext cx="62100" cy="62100"/>
            </a:xfrm>
            <a:prstGeom prst="rect">
              <a:avLst/>
            </a:prstGeom>
            <a:solidFill>
              <a:schemeClr val="dk2"/>
            </a:solidFill>
            <a:ln w="11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09"/>
            <p:cNvSpPr/>
            <p:nvPr/>
          </p:nvSpPr>
          <p:spPr>
            <a:xfrm>
              <a:off x="6307288" y="6038795"/>
              <a:ext cx="33397" cy="72757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2" y="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4"/>
                    <a:pt x="2" y="16"/>
                  </a:cubicBez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noFill/>
            <a:ln w="11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5" name="Google Shape;1655;p109"/>
          <p:cNvSpPr txBox="1">
            <a:spLocks noGrp="1"/>
          </p:cNvSpPr>
          <p:nvPr>
            <p:ph type="subTitle" idx="1"/>
          </p:nvPr>
        </p:nvSpPr>
        <p:spPr>
          <a:xfrm>
            <a:off x="3394055" y="1814513"/>
            <a:ext cx="5633014" cy="2651867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Their production systems must comply with quality control measures.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Or areas with a lot of regulations and policies (Regulations at the international level, Cybersecurity, Compliance, etc.).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/>
              <a:t>This Top-Down approach is necessary to minimize any margin of error.</a:t>
            </a:r>
            <a:endParaRPr sz="2000" dirty="0"/>
          </a:p>
        </p:txBody>
      </p:sp>
      <p:pic>
        <p:nvPicPr>
          <p:cNvPr id="1657" name="Google Shape;1657;p109"/>
          <p:cNvPicPr preferRelativeResize="0"/>
          <p:nvPr/>
        </p:nvPicPr>
        <p:blipFill rotWithShape="1">
          <a:blip r:embed="rId3">
            <a:alphaModFix/>
          </a:blip>
          <a:srcRect l="57395" r="8943" b="9608"/>
          <a:stretch/>
        </p:blipFill>
        <p:spPr>
          <a:xfrm>
            <a:off x="1583300" y="1560200"/>
            <a:ext cx="1484700" cy="2430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9" name="Google Shape;1659;p109"/>
          <p:cNvSpPr/>
          <p:nvPr/>
        </p:nvSpPr>
        <p:spPr>
          <a:xfrm>
            <a:off x="5187950" y="5951538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09"/>
          <p:cNvSpPr/>
          <p:nvPr/>
        </p:nvSpPr>
        <p:spPr>
          <a:xfrm>
            <a:off x="6062663" y="5957888"/>
            <a:ext cx="0" cy="0"/>
          </a:xfrm>
          <a:prstGeom prst="rect">
            <a:avLst/>
          </a:prstGeom>
          <a:noFill/>
          <a:ln w="11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09"/>
          <p:cNvSpPr/>
          <p:nvPr/>
        </p:nvSpPr>
        <p:spPr>
          <a:xfrm>
            <a:off x="6853238" y="5954713"/>
            <a:ext cx="44434" cy="96790"/>
          </a:xfrm>
          <a:custGeom>
            <a:avLst/>
            <a:gdLst/>
            <a:ahLst/>
            <a:cxnLst/>
            <a:rect l="l" t="t" r="r" b="b"/>
            <a:pathLst>
              <a:path w="12" h="26" extrusionOk="0">
                <a:moveTo>
                  <a:pt x="12" y="0"/>
                </a:move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4"/>
                  <a:pt x="2" y="16"/>
                </a:cubicBezTo>
                <a:cubicBezTo>
                  <a:pt x="12" y="26"/>
                  <a:pt x="12" y="26"/>
                  <a:pt x="12" y="26"/>
                </a:cubicBezTo>
              </a:path>
            </a:pathLst>
          </a:custGeom>
          <a:noFill/>
          <a:ln w="11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09"/>
          <p:cNvSpPr/>
          <p:nvPr/>
        </p:nvSpPr>
        <p:spPr>
          <a:xfrm>
            <a:off x="2188652" y="4105333"/>
            <a:ext cx="286800" cy="286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0;p59">
            <a:extLst>
              <a:ext uri="{FF2B5EF4-FFF2-40B4-BE49-F238E27FC236}">
                <a16:creationId xmlns:a16="http://schemas.microsoft.com/office/drawing/2014/main" id="{085D2047-446F-4F85-8397-BAFC45C5C64B}"/>
              </a:ext>
            </a:extLst>
          </p:cNvPr>
          <p:cNvSpPr txBox="1">
            <a:spLocks/>
          </p:cNvSpPr>
          <p:nvPr/>
        </p:nvSpPr>
        <p:spPr>
          <a:xfrm>
            <a:off x="3399044" y="537533"/>
            <a:ext cx="56230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>
                <a:solidFill>
                  <a:schemeClr val="accent3"/>
                </a:solidFill>
              </a:rPr>
              <a:t>Which areas are suitable for a top-down approach?</a:t>
            </a:r>
          </a:p>
        </p:txBody>
      </p:sp>
    </p:spTree>
    <p:extLst>
      <p:ext uri="{BB962C8B-B14F-4D97-AF65-F5344CB8AC3E}">
        <p14:creationId xmlns:p14="http://schemas.microsoft.com/office/powerpoint/2010/main" val="32931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088524" y="1377837"/>
            <a:ext cx="3924723" cy="2387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a Top-down Approach?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2060972" y="1089318"/>
            <a:ext cx="5022055" cy="1761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r>
              <a:rPr lang="en-US" dirty="0"/>
              <a:t>FOR WATCHING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55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>
            <a:spLocks noGrp="1"/>
          </p:cNvSpPr>
          <p:nvPr>
            <p:ph type="title"/>
          </p:nvPr>
        </p:nvSpPr>
        <p:spPr>
          <a:xfrm>
            <a:off x="579367" y="1128155"/>
            <a:ext cx="4235048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Top-down Approach?</a:t>
            </a:r>
            <a:endParaRPr dirty="0"/>
          </a:p>
        </p:txBody>
      </p:sp>
      <p:sp>
        <p:nvSpPr>
          <p:cNvPr id="626" name="Google Shape;626;p64"/>
          <p:cNvSpPr txBox="1">
            <a:spLocks noGrp="1"/>
          </p:cNvSpPr>
          <p:nvPr>
            <p:ph type="subTitle" idx="1"/>
          </p:nvPr>
        </p:nvSpPr>
        <p:spPr>
          <a:xfrm>
            <a:off x="579367" y="2398355"/>
            <a:ext cx="4137226" cy="2354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GB" sz="1800" dirty="0"/>
              <a:t>A</a:t>
            </a:r>
            <a:r>
              <a:rPr lang="en-US" sz="1800" dirty="0"/>
              <a:t> top-d</a:t>
            </a:r>
            <a:r>
              <a:rPr lang="en-GB" sz="1800" dirty="0"/>
              <a:t>own approach is about breaking down a system into the subsystems that make it up. The process can be repeated to break down subsystems into low-level elements like classes and method</a:t>
            </a:r>
            <a:endParaRPr lang="en" sz="1800" dirty="0"/>
          </a:p>
        </p:txBody>
      </p:sp>
      <p:pic>
        <p:nvPicPr>
          <p:cNvPr id="627" name="Google Shape;627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33" r="18356"/>
          <a:stretch/>
        </p:blipFill>
        <p:spPr>
          <a:xfrm>
            <a:off x="5173175" y="725700"/>
            <a:ext cx="3153300" cy="3692100"/>
          </a:xfrm>
          <a:prstGeom prst="round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4"/>
          <p:cNvSpPr txBox="1">
            <a:spLocks noGrp="1"/>
          </p:cNvSpPr>
          <p:nvPr>
            <p:ph type="title" idx="2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8" name="Google Shape;928;p74"/>
          <p:cNvSpPr txBox="1">
            <a:spLocks noGrp="1"/>
          </p:cNvSpPr>
          <p:nvPr>
            <p:ph type="title"/>
          </p:nvPr>
        </p:nvSpPr>
        <p:spPr>
          <a:xfrm>
            <a:off x="1414349" y="1708125"/>
            <a:ext cx="4421376" cy="2407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How to apply the Top-down Approach?</a:t>
            </a:r>
            <a:endParaRPr sz="4000" dirty="0"/>
          </a:p>
        </p:txBody>
      </p:sp>
      <p:sp>
        <p:nvSpPr>
          <p:cNvPr id="929" name="Google Shape;929;p74"/>
          <p:cNvSpPr/>
          <p:nvPr/>
        </p:nvSpPr>
        <p:spPr>
          <a:xfrm flipH="1">
            <a:off x="7194341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07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 txBox="1">
            <a:spLocks noGrp="1"/>
          </p:cNvSpPr>
          <p:nvPr>
            <p:ph type="subTitle" idx="2"/>
          </p:nvPr>
        </p:nvSpPr>
        <p:spPr>
          <a:xfrm>
            <a:off x="5504151" y="1081307"/>
            <a:ext cx="3137278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GB" b="1" dirty="0"/>
              <a:t>Define the Problem or Goal</a:t>
            </a:r>
            <a:endParaRPr dirty="0"/>
          </a:p>
        </p:txBody>
      </p:sp>
      <p:sp>
        <p:nvSpPr>
          <p:cNvPr id="579" name="Google Shape;579;p61"/>
          <p:cNvSpPr txBox="1">
            <a:spLocks noGrp="1"/>
          </p:cNvSpPr>
          <p:nvPr>
            <p:ph type="subTitle" idx="4"/>
          </p:nvPr>
        </p:nvSpPr>
        <p:spPr>
          <a:xfrm>
            <a:off x="5535561" y="1797555"/>
            <a:ext cx="3074458" cy="317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/>
              <a:t>Create a High-Level Overview</a:t>
            </a:r>
            <a:endParaRPr dirty="0"/>
          </a:p>
        </p:txBody>
      </p:sp>
      <p:sp>
        <p:nvSpPr>
          <p:cNvPr id="581" name="Google Shape;581;p61"/>
          <p:cNvSpPr txBox="1">
            <a:spLocks noGrp="1"/>
          </p:cNvSpPr>
          <p:nvPr>
            <p:ph type="subTitle" idx="6"/>
          </p:nvPr>
        </p:nvSpPr>
        <p:spPr>
          <a:xfrm>
            <a:off x="5563481" y="2484850"/>
            <a:ext cx="3241980" cy="41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/>
              <a:t>Identify Subsystems or Modules</a:t>
            </a:r>
            <a:endParaRPr dirty="0"/>
          </a:p>
        </p:txBody>
      </p:sp>
      <p:sp>
        <p:nvSpPr>
          <p:cNvPr id="582" name="Google Shape;582;p61"/>
          <p:cNvSpPr txBox="1">
            <a:spLocks noGrp="1"/>
          </p:cNvSpPr>
          <p:nvPr>
            <p:ph type="title"/>
          </p:nvPr>
        </p:nvSpPr>
        <p:spPr>
          <a:xfrm>
            <a:off x="704193" y="717175"/>
            <a:ext cx="3272607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apply the Top-down Approach?</a:t>
            </a:r>
            <a:endParaRPr dirty="0"/>
          </a:p>
        </p:txBody>
      </p:sp>
      <p:sp>
        <p:nvSpPr>
          <p:cNvPr id="586" name="Google Shape;586;p61"/>
          <p:cNvSpPr/>
          <p:nvPr/>
        </p:nvSpPr>
        <p:spPr>
          <a:xfrm>
            <a:off x="4887549" y="1732490"/>
            <a:ext cx="529049" cy="512194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1"/>
          <p:cNvSpPr/>
          <p:nvPr/>
        </p:nvSpPr>
        <p:spPr>
          <a:xfrm>
            <a:off x="4887550" y="1026082"/>
            <a:ext cx="529048" cy="51219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1"/>
          <p:cNvSpPr/>
          <p:nvPr/>
        </p:nvSpPr>
        <p:spPr>
          <a:xfrm>
            <a:off x="4887549" y="2435549"/>
            <a:ext cx="529048" cy="517364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1"/>
          <p:cNvSpPr txBox="1">
            <a:spLocks noGrp="1"/>
          </p:cNvSpPr>
          <p:nvPr>
            <p:ph type="title" idx="4294967295"/>
          </p:nvPr>
        </p:nvSpPr>
        <p:spPr>
          <a:xfrm>
            <a:off x="4887549" y="1118708"/>
            <a:ext cx="529048" cy="374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61"/>
          <p:cNvSpPr txBox="1">
            <a:spLocks noGrp="1"/>
          </p:cNvSpPr>
          <p:nvPr>
            <p:ph type="title" idx="4294967295"/>
          </p:nvPr>
        </p:nvSpPr>
        <p:spPr>
          <a:xfrm>
            <a:off x="4887549" y="1798937"/>
            <a:ext cx="529049" cy="374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91" name="Google Shape;591;p61"/>
          <p:cNvSpPr txBox="1">
            <a:spLocks noGrp="1"/>
          </p:cNvSpPr>
          <p:nvPr>
            <p:ph type="title" idx="4294967295"/>
          </p:nvPr>
        </p:nvSpPr>
        <p:spPr>
          <a:xfrm>
            <a:off x="4887549" y="2505110"/>
            <a:ext cx="529048" cy="37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4" name="Google Shape;588;p61">
            <a:extLst>
              <a:ext uri="{FF2B5EF4-FFF2-40B4-BE49-F238E27FC236}">
                <a16:creationId xmlns:a16="http://schemas.microsoft.com/office/drawing/2014/main" id="{3F67DF00-7C55-42D4-B6CE-30A677279977}"/>
              </a:ext>
            </a:extLst>
          </p:cNvPr>
          <p:cNvSpPr/>
          <p:nvPr/>
        </p:nvSpPr>
        <p:spPr>
          <a:xfrm>
            <a:off x="4887549" y="3185398"/>
            <a:ext cx="529048" cy="517364"/>
          </a:xfrm>
          <a:prstGeom prst="round1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91;p61">
            <a:extLst>
              <a:ext uri="{FF2B5EF4-FFF2-40B4-BE49-F238E27FC236}">
                <a16:creationId xmlns:a16="http://schemas.microsoft.com/office/drawing/2014/main" id="{F892B312-9CE1-4152-98A0-4F01FE01B538}"/>
              </a:ext>
            </a:extLst>
          </p:cNvPr>
          <p:cNvSpPr txBox="1">
            <a:spLocks/>
          </p:cNvSpPr>
          <p:nvPr/>
        </p:nvSpPr>
        <p:spPr>
          <a:xfrm>
            <a:off x="4887549" y="3254959"/>
            <a:ext cx="529048" cy="3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4</a:t>
            </a:r>
          </a:p>
        </p:txBody>
      </p:sp>
      <p:sp>
        <p:nvSpPr>
          <p:cNvPr id="26" name="Google Shape;588;p61">
            <a:extLst>
              <a:ext uri="{FF2B5EF4-FFF2-40B4-BE49-F238E27FC236}">
                <a16:creationId xmlns:a16="http://schemas.microsoft.com/office/drawing/2014/main" id="{0AE34999-A1C5-4D30-AE73-B26211AAB431}"/>
              </a:ext>
            </a:extLst>
          </p:cNvPr>
          <p:cNvSpPr/>
          <p:nvPr/>
        </p:nvSpPr>
        <p:spPr>
          <a:xfrm>
            <a:off x="4887549" y="3893606"/>
            <a:ext cx="529048" cy="517364"/>
          </a:xfrm>
          <a:prstGeom prst="round1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91;p61">
            <a:extLst>
              <a:ext uri="{FF2B5EF4-FFF2-40B4-BE49-F238E27FC236}">
                <a16:creationId xmlns:a16="http://schemas.microsoft.com/office/drawing/2014/main" id="{A5844D14-A468-41F4-89F7-BCCE8643AFB9}"/>
              </a:ext>
            </a:extLst>
          </p:cNvPr>
          <p:cNvSpPr txBox="1">
            <a:spLocks/>
          </p:cNvSpPr>
          <p:nvPr/>
        </p:nvSpPr>
        <p:spPr>
          <a:xfrm>
            <a:off x="4887549" y="3963167"/>
            <a:ext cx="529048" cy="3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5</a:t>
            </a:r>
          </a:p>
        </p:txBody>
      </p:sp>
      <p:sp>
        <p:nvSpPr>
          <p:cNvPr id="28" name="Google Shape;581;p61">
            <a:extLst>
              <a:ext uri="{FF2B5EF4-FFF2-40B4-BE49-F238E27FC236}">
                <a16:creationId xmlns:a16="http://schemas.microsoft.com/office/drawing/2014/main" id="{AF7975FF-F41D-4737-ADCD-D7AC89ABDDD4}"/>
              </a:ext>
            </a:extLst>
          </p:cNvPr>
          <p:cNvSpPr txBox="1">
            <a:spLocks/>
          </p:cNvSpPr>
          <p:nvPr/>
        </p:nvSpPr>
        <p:spPr>
          <a:xfrm>
            <a:off x="5563481" y="3238804"/>
            <a:ext cx="3241980" cy="41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Detail Each Subsystem</a:t>
            </a:r>
            <a:endParaRPr lang="en-US" dirty="0"/>
          </a:p>
        </p:txBody>
      </p:sp>
      <p:sp>
        <p:nvSpPr>
          <p:cNvPr id="29" name="Google Shape;581;p61">
            <a:extLst>
              <a:ext uri="{FF2B5EF4-FFF2-40B4-BE49-F238E27FC236}">
                <a16:creationId xmlns:a16="http://schemas.microsoft.com/office/drawing/2014/main" id="{99DA287C-ACE1-43BD-B4B4-4DF32D868027}"/>
              </a:ext>
            </a:extLst>
          </p:cNvPr>
          <p:cNvSpPr txBox="1">
            <a:spLocks/>
          </p:cNvSpPr>
          <p:nvPr/>
        </p:nvSpPr>
        <p:spPr>
          <a:xfrm>
            <a:off x="5563481" y="3947012"/>
            <a:ext cx="3241980" cy="41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Repeat the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 txBox="1">
            <a:spLocks noGrp="1"/>
          </p:cNvSpPr>
          <p:nvPr>
            <p:ph type="subTitle" idx="2"/>
          </p:nvPr>
        </p:nvSpPr>
        <p:spPr>
          <a:xfrm>
            <a:off x="5518111" y="1095267"/>
            <a:ext cx="2935656" cy="41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/>
              <a:t>Assign Tasks</a:t>
            </a:r>
            <a:endParaRPr dirty="0"/>
          </a:p>
        </p:txBody>
      </p:sp>
      <p:sp>
        <p:nvSpPr>
          <p:cNvPr id="579" name="Google Shape;579;p61"/>
          <p:cNvSpPr txBox="1">
            <a:spLocks noGrp="1"/>
          </p:cNvSpPr>
          <p:nvPr>
            <p:ph type="subTitle" idx="4"/>
          </p:nvPr>
        </p:nvSpPr>
        <p:spPr>
          <a:xfrm>
            <a:off x="5535561" y="1805827"/>
            <a:ext cx="3074458" cy="317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/>
              <a:t>Develop Each Component</a:t>
            </a:r>
            <a:endParaRPr dirty="0"/>
          </a:p>
        </p:txBody>
      </p:sp>
      <p:sp>
        <p:nvSpPr>
          <p:cNvPr id="581" name="Google Shape;581;p61"/>
          <p:cNvSpPr txBox="1">
            <a:spLocks noGrp="1"/>
          </p:cNvSpPr>
          <p:nvPr>
            <p:ph type="subTitle" idx="6"/>
          </p:nvPr>
        </p:nvSpPr>
        <p:spPr>
          <a:xfrm>
            <a:off x="5535561" y="2512090"/>
            <a:ext cx="3241980" cy="41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/>
              <a:t>Integration and Testing</a:t>
            </a:r>
            <a:endParaRPr dirty="0"/>
          </a:p>
        </p:txBody>
      </p:sp>
      <p:sp>
        <p:nvSpPr>
          <p:cNvPr id="582" name="Google Shape;582;p61"/>
          <p:cNvSpPr txBox="1">
            <a:spLocks noGrp="1"/>
          </p:cNvSpPr>
          <p:nvPr>
            <p:ph type="title"/>
          </p:nvPr>
        </p:nvSpPr>
        <p:spPr>
          <a:xfrm>
            <a:off x="704193" y="717175"/>
            <a:ext cx="3272607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apply the Top-down Approach?</a:t>
            </a:r>
            <a:endParaRPr dirty="0"/>
          </a:p>
        </p:txBody>
      </p:sp>
      <p:sp>
        <p:nvSpPr>
          <p:cNvPr id="28" name="Google Shape;581;p61">
            <a:extLst>
              <a:ext uri="{FF2B5EF4-FFF2-40B4-BE49-F238E27FC236}">
                <a16:creationId xmlns:a16="http://schemas.microsoft.com/office/drawing/2014/main" id="{AF7975FF-F41D-4737-ADCD-D7AC89ABDDD4}"/>
              </a:ext>
            </a:extLst>
          </p:cNvPr>
          <p:cNvSpPr txBox="1">
            <a:spLocks/>
          </p:cNvSpPr>
          <p:nvPr/>
        </p:nvSpPr>
        <p:spPr>
          <a:xfrm>
            <a:off x="5535399" y="3236610"/>
            <a:ext cx="3241980" cy="41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Refinement</a:t>
            </a:r>
            <a:endParaRPr lang="en-US" dirty="0"/>
          </a:p>
        </p:txBody>
      </p:sp>
      <p:sp>
        <p:nvSpPr>
          <p:cNvPr id="29" name="Google Shape;581;p61">
            <a:extLst>
              <a:ext uri="{FF2B5EF4-FFF2-40B4-BE49-F238E27FC236}">
                <a16:creationId xmlns:a16="http://schemas.microsoft.com/office/drawing/2014/main" id="{99DA287C-ACE1-43BD-B4B4-4DF32D868027}"/>
              </a:ext>
            </a:extLst>
          </p:cNvPr>
          <p:cNvSpPr txBox="1">
            <a:spLocks/>
          </p:cNvSpPr>
          <p:nvPr/>
        </p:nvSpPr>
        <p:spPr>
          <a:xfrm>
            <a:off x="5521439" y="3947011"/>
            <a:ext cx="3241980" cy="41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Completion and Evaluation</a:t>
            </a:r>
            <a:endParaRPr lang="en-US" dirty="0"/>
          </a:p>
        </p:txBody>
      </p:sp>
      <p:sp>
        <p:nvSpPr>
          <p:cNvPr id="18" name="Google Shape;586;p61">
            <a:extLst>
              <a:ext uri="{FF2B5EF4-FFF2-40B4-BE49-F238E27FC236}">
                <a16:creationId xmlns:a16="http://schemas.microsoft.com/office/drawing/2014/main" id="{D506E0ED-F996-4E26-8D20-B2D3681DBFFE}"/>
              </a:ext>
            </a:extLst>
          </p:cNvPr>
          <p:cNvSpPr/>
          <p:nvPr/>
        </p:nvSpPr>
        <p:spPr>
          <a:xfrm>
            <a:off x="4887549" y="1732490"/>
            <a:ext cx="529049" cy="512194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7;p61">
            <a:extLst>
              <a:ext uri="{FF2B5EF4-FFF2-40B4-BE49-F238E27FC236}">
                <a16:creationId xmlns:a16="http://schemas.microsoft.com/office/drawing/2014/main" id="{13E2D342-8F34-4FD8-ACB4-007B5E0DB326}"/>
              </a:ext>
            </a:extLst>
          </p:cNvPr>
          <p:cNvSpPr/>
          <p:nvPr/>
        </p:nvSpPr>
        <p:spPr>
          <a:xfrm>
            <a:off x="4887550" y="1026082"/>
            <a:ext cx="529048" cy="51219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88;p61">
            <a:extLst>
              <a:ext uri="{FF2B5EF4-FFF2-40B4-BE49-F238E27FC236}">
                <a16:creationId xmlns:a16="http://schemas.microsoft.com/office/drawing/2014/main" id="{AFC8059F-6DA8-46D4-A6F1-D79C488006AF}"/>
              </a:ext>
            </a:extLst>
          </p:cNvPr>
          <p:cNvSpPr/>
          <p:nvPr/>
        </p:nvSpPr>
        <p:spPr>
          <a:xfrm>
            <a:off x="4887549" y="2435549"/>
            <a:ext cx="529048" cy="517364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9;p61">
            <a:extLst>
              <a:ext uri="{FF2B5EF4-FFF2-40B4-BE49-F238E27FC236}">
                <a16:creationId xmlns:a16="http://schemas.microsoft.com/office/drawing/2014/main" id="{7B128543-56C0-4A9A-88E6-893588AFB087}"/>
              </a:ext>
            </a:extLst>
          </p:cNvPr>
          <p:cNvSpPr txBox="1">
            <a:spLocks/>
          </p:cNvSpPr>
          <p:nvPr/>
        </p:nvSpPr>
        <p:spPr>
          <a:xfrm>
            <a:off x="4887549" y="1118708"/>
            <a:ext cx="529048" cy="3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6</a:t>
            </a:r>
          </a:p>
        </p:txBody>
      </p:sp>
      <p:sp>
        <p:nvSpPr>
          <p:cNvPr id="22" name="Google Shape;590;p61">
            <a:extLst>
              <a:ext uri="{FF2B5EF4-FFF2-40B4-BE49-F238E27FC236}">
                <a16:creationId xmlns:a16="http://schemas.microsoft.com/office/drawing/2014/main" id="{44D392FA-1661-4B06-BF85-56286A7C4D72}"/>
              </a:ext>
            </a:extLst>
          </p:cNvPr>
          <p:cNvSpPr txBox="1">
            <a:spLocks/>
          </p:cNvSpPr>
          <p:nvPr/>
        </p:nvSpPr>
        <p:spPr>
          <a:xfrm>
            <a:off x="4887548" y="1799235"/>
            <a:ext cx="529049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7</a:t>
            </a:r>
          </a:p>
        </p:txBody>
      </p:sp>
      <p:sp>
        <p:nvSpPr>
          <p:cNvPr id="23" name="Google Shape;591;p61">
            <a:extLst>
              <a:ext uri="{FF2B5EF4-FFF2-40B4-BE49-F238E27FC236}">
                <a16:creationId xmlns:a16="http://schemas.microsoft.com/office/drawing/2014/main" id="{D54587E7-475A-4491-8B7A-2FAB4B980AE1}"/>
              </a:ext>
            </a:extLst>
          </p:cNvPr>
          <p:cNvSpPr txBox="1">
            <a:spLocks/>
          </p:cNvSpPr>
          <p:nvPr/>
        </p:nvSpPr>
        <p:spPr>
          <a:xfrm>
            <a:off x="4887549" y="2505110"/>
            <a:ext cx="529048" cy="3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8</a:t>
            </a:r>
          </a:p>
        </p:txBody>
      </p:sp>
      <p:sp>
        <p:nvSpPr>
          <p:cNvPr id="30" name="Google Shape;588;p61">
            <a:extLst>
              <a:ext uri="{FF2B5EF4-FFF2-40B4-BE49-F238E27FC236}">
                <a16:creationId xmlns:a16="http://schemas.microsoft.com/office/drawing/2014/main" id="{FA0849D9-148B-4BE3-A597-F57999A1227C}"/>
              </a:ext>
            </a:extLst>
          </p:cNvPr>
          <p:cNvSpPr/>
          <p:nvPr/>
        </p:nvSpPr>
        <p:spPr>
          <a:xfrm>
            <a:off x="4887549" y="3185398"/>
            <a:ext cx="529048" cy="517364"/>
          </a:xfrm>
          <a:prstGeom prst="round1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91;p61">
            <a:extLst>
              <a:ext uri="{FF2B5EF4-FFF2-40B4-BE49-F238E27FC236}">
                <a16:creationId xmlns:a16="http://schemas.microsoft.com/office/drawing/2014/main" id="{03621F6D-E2FA-46B1-8B0A-78FC9FD55143}"/>
              </a:ext>
            </a:extLst>
          </p:cNvPr>
          <p:cNvSpPr txBox="1">
            <a:spLocks/>
          </p:cNvSpPr>
          <p:nvPr/>
        </p:nvSpPr>
        <p:spPr>
          <a:xfrm>
            <a:off x="4887549" y="3254959"/>
            <a:ext cx="529048" cy="3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9</a:t>
            </a:r>
          </a:p>
        </p:txBody>
      </p:sp>
      <p:sp>
        <p:nvSpPr>
          <p:cNvPr id="32" name="Google Shape;588;p61">
            <a:extLst>
              <a:ext uri="{FF2B5EF4-FFF2-40B4-BE49-F238E27FC236}">
                <a16:creationId xmlns:a16="http://schemas.microsoft.com/office/drawing/2014/main" id="{401FAE4C-13AE-48B3-ACEE-B2C7180B4E61}"/>
              </a:ext>
            </a:extLst>
          </p:cNvPr>
          <p:cNvSpPr/>
          <p:nvPr/>
        </p:nvSpPr>
        <p:spPr>
          <a:xfrm>
            <a:off x="4887549" y="3893606"/>
            <a:ext cx="529048" cy="517364"/>
          </a:xfrm>
          <a:prstGeom prst="round1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91;p61">
            <a:extLst>
              <a:ext uri="{FF2B5EF4-FFF2-40B4-BE49-F238E27FC236}">
                <a16:creationId xmlns:a16="http://schemas.microsoft.com/office/drawing/2014/main" id="{26C29B59-B4E1-4F92-A6AA-EAC3D53A55B3}"/>
              </a:ext>
            </a:extLst>
          </p:cNvPr>
          <p:cNvSpPr txBox="1">
            <a:spLocks/>
          </p:cNvSpPr>
          <p:nvPr/>
        </p:nvSpPr>
        <p:spPr>
          <a:xfrm>
            <a:off x="4843772" y="3963166"/>
            <a:ext cx="616602" cy="3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2215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00"/>
          <p:cNvSpPr txBox="1">
            <a:spLocks noGrp="1"/>
          </p:cNvSpPr>
          <p:nvPr>
            <p:ph type="title" idx="2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3" name="Google Shape;1413;p100"/>
          <p:cNvSpPr txBox="1">
            <a:spLocks noGrp="1"/>
          </p:cNvSpPr>
          <p:nvPr>
            <p:ph type="title"/>
          </p:nvPr>
        </p:nvSpPr>
        <p:spPr>
          <a:xfrm>
            <a:off x="3397481" y="1693425"/>
            <a:ext cx="4876241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 dirty="0"/>
              <a:t>Benefits and challenges of the Top-Down strategy</a:t>
            </a:r>
            <a:endParaRPr sz="3600" dirty="0"/>
          </a:p>
        </p:txBody>
      </p:sp>
      <p:sp>
        <p:nvSpPr>
          <p:cNvPr id="1414" name="Google Shape;1414;p100"/>
          <p:cNvSpPr/>
          <p:nvPr/>
        </p:nvSpPr>
        <p:spPr>
          <a:xfrm>
            <a:off x="-172345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00"/>
          <p:cNvSpPr/>
          <p:nvPr/>
        </p:nvSpPr>
        <p:spPr>
          <a:xfrm>
            <a:off x="3081575" y="4226075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1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235" r="7243"/>
          <a:stretch/>
        </p:blipFill>
        <p:spPr>
          <a:xfrm>
            <a:off x="1210725" y="1194875"/>
            <a:ext cx="2916900" cy="3410700"/>
          </a:xfrm>
          <a:prstGeom prst="rect">
            <a:avLst/>
          </a:prstGeom>
        </p:spPr>
      </p:pic>
      <p:sp>
        <p:nvSpPr>
          <p:cNvPr id="1212" name="Google Shape;1212;p8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</a:t>
            </a:r>
            <a:r>
              <a:rPr lang="en-US" dirty="0" err="1"/>
              <a:t>enefits</a:t>
            </a:r>
            <a:r>
              <a:rPr lang="en-US" dirty="0"/>
              <a:t> of Top-Down strategy</a:t>
            </a:r>
            <a:endParaRPr dirty="0"/>
          </a:p>
        </p:txBody>
      </p:sp>
      <p:sp>
        <p:nvSpPr>
          <p:cNvPr id="1216" name="Google Shape;1216;p84"/>
          <p:cNvSpPr txBox="1">
            <a:spLocks noGrp="1"/>
          </p:cNvSpPr>
          <p:nvPr>
            <p:ph type="subTitle" idx="5"/>
          </p:nvPr>
        </p:nvSpPr>
        <p:spPr>
          <a:xfrm>
            <a:off x="4077142" y="1435037"/>
            <a:ext cx="4755183" cy="3180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-GB" sz="2000" dirty="0"/>
              <a:t>Rigid and structured system.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-GB" sz="2000" dirty="0"/>
              <a:t>Employees are clear about the tasks they need to focus on.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" sz="2000" dirty="0"/>
              <a:t>Risk mitigation.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" sz="2000" dirty="0"/>
              <a:t>Management staff with authority.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" sz="2000" dirty="0"/>
              <a:t>Ease of problem identifications.</a:t>
            </a:r>
            <a:endParaRPr sz="2000" dirty="0"/>
          </a:p>
        </p:txBody>
      </p:sp>
      <p:sp>
        <p:nvSpPr>
          <p:cNvPr id="1217" name="Google Shape;1217;p84"/>
          <p:cNvSpPr/>
          <p:nvPr/>
        </p:nvSpPr>
        <p:spPr>
          <a:xfrm rot="10800000">
            <a:off x="1199700" y="1185350"/>
            <a:ext cx="653501" cy="653518"/>
          </a:xfrm>
          <a:custGeom>
            <a:avLst/>
            <a:gdLst/>
            <a:ahLst/>
            <a:cxnLst/>
            <a:rect l="l" t="t" r="r" b="b"/>
            <a:pathLst>
              <a:path w="37136" h="37137" extrusionOk="0">
                <a:moveTo>
                  <a:pt x="0" y="37136"/>
                </a:moveTo>
                <a:lnTo>
                  <a:pt x="119" y="37136"/>
                </a:lnTo>
                <a:cubicBezTo>
                  <a:pt x="20562" y="37065"/>
                  <a:pt x="37136" y="20455"/>
                  <a:pt x="37136" y="1"/>
                </a:cubicBezTo>
                <a:lnTo>
                  <a:pt x="37136" y="371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84"/>
          <p:cNvSpPr/>
          <p:nvPr/>
        </p:nvSpPr>
        <p:spPr>
          <a:xfrm>
            <a:off x="428150" y="3753450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1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499593" y="1480850"/>
            <a:ext cx="6412843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-GB" sz="3200" dirty="0">
                <a:solidFill>
                  <a:schemeClr val="accent3"/>
                </a:solidFill>
              </a:rPr>
              <a:t>Rigid and structured system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FB86-3359-4F20-A860-8B6E94B1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744" y="2203725"/>
            <a:ext cx="5562543" cy="2103600"/>
          </a:xfrm>
        </p:spPr>
        <p:txBody>
          <a:bodyPr/>
          <a:lstStyle/>
          <a:p>
            <a:pPr marL="115888" indent="23813"/>
            <a:r>
              <a:rPr lang="en-GB" sz="2000" dirty="0"/>
              <a:t>A top-down management approach will help provide clear and well-structured processes for correct 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798956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495</Words>
  <Application>Microsoft Office PowerPoint</Application>
  <PresentationFormat>On-screen Show (16:9)</PresentationFormat>
  <Paragraphs>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Montserrat</vt:lpstr>
      <vt:lpstr>Livine Meeting XL by Slidesgo</vt:lpstr>
      <vt:lpstr>What’s Top-Down appoach and how to apply it?</vt:lpstr>
      <vt:lpstr>01</vt:lpstr>
      <vt:lpstr>What is a Top-down Approach?</vt:lpstr>
      <vt:lpstr>02</vt:lpstr>
      <vt:lpstr>How to apply the Top-down Approach?</vt:lpstr>
      <vt:lpstr>How to apply the Top-down Approach?</vt:lpstr>
      <vt:lpstr>03</vt:lpstr>
      <vt:lpstr>Benefits of Top-Down strategy</vt:lpstr>
      <vt:lpstr>Rigid and structured system</vt:lpstr>
      <vt:lpstr>Employees are clear about the tasks they need to focus on</vt:lpstr>
      <vt:lpstr>Risk mitigation</vt:lpstr>
      <vt:lpstr>Management staff with authority</vt:lpstr>
      <vt:lpstr>Ease of problem identifications</vt:lpstr>
      <vt:lpstr>Top-Down approach challenges</vt:lpstr>
      <vt:lpstr>Mission Disconnect</vt:lpstr>
      <vt:lpstr>Stifled Creativity and Proactivity</vt:lpstr>
      <vt:lpstr>Low capacity to respond to new challenges</vt:lpstr>
      <vt:lpstr>Potential for Dictatorship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topdown appoach and how to apply it?</dc:title>
  <cp:lastModifiedBy>Admin</cp:lastModifiedBy>
  <cp:revision>24</cp:revision>
  <dcterms:modified xsi:type="dcterms:W3CDTF">2024-01-10T13:44:56Z</dcterms:modified>
</cp:coreProperties>
</file>