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89" r:id="rId6"/>
    <p:sldId id="261" r:id="rId7"/>
    <p:sldId id="302" r:id="rId8"/>
    <p:sldId id="291" r:id="rId9"/>
    <p:sldId id="303" r:id="rId10"/>
    <p:sldId id="295" r:id="rId11"/>
    <p:sldId id="304" r:id="rId12"/>
    <p:sldId id="297" r:id="rId13"/>
    <p:sldId id="298" r:id="rId14"/>
    <p:sldId id="299" r:id="rId15"/>
    <p:sldId id="300" r:id="rId16"/>
    <p:sldId id="305" r:id="rId17"/>
    <p:sldId id="292" r:id="rId18"/>
    <p:sldId id="301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ebas Neue" panose="020B0604020202020204" charset="0"/>
      <p:regular r:id="rId22"/>
    </p:embeddedFont>
    <p:embeddedFont>
      <p:font typeface="Epilogue" panose="020B0604020202020204" charset="0"/>
      <p:regular r:id="rId23"/>
      <p:bold r:id="rId24"/>
      <p:italic r:id="rId25"/>
      <p:boldItalic r:id="rId26"/>
    </p:embeddedFont>
    <p:embeddedFont>
      <p:font typeface="Epilogue SemiBold" panose="020B0604020202020204" charset="0"/>
      <p:regular r:id="rId27"/>
      <p:bold r:id="rId28"/>
      <p:italic r:id="rId29"/>
      <p:boldItalic r:id="rId30"/>
    </p:embeddedFont>
    <p:embeddedFont>
      <p:font typeface="Manrope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E54F5C-7ACC-44FE-B7E6-B3BA7506A468}">
  <a:tblStyle styleId="{A2E54F5C-7ACC-44FE-B7E6-B3BA7506A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5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087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140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06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138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1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514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819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6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9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24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87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51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4150" y="246900"/>
            <a:ext cx="8675700" cy="4649700"/>
            <a:chOff x="234150" y="246900"/>
            <a:chExt cx="8675700" cy="4649700"/>
          </a:xfrm>
        </p:grpSpPr>
        <p:sp>
          <p:nvSpPr>
            <p:cNvPr id="10" name="Google Shape;10;p2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8261" y="920217"/>
            <a:ext cx="4807800" cy="19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8250" y="3235450"/>
            <a:ext cx="28878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 flipH="1">
            <a:off x="143690" y="246900"/>
            <a:ext cx="8876212" cy="4649700"/>
            <a:chOff x="234150" y="246900"/>
            <a:chExt cx="8675700" cy="4649700"/>
          </a:xfrm>
        </p:grpSpPr>
        <p:sp>
          <p:nvSpPr>
            <p:cNvPr id="96" name="Google Shape;96;p16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626800" y="3659925"/>
            <a:ext cx="4562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3626800" y="951675"/>
            <a:ext cx="4562400" cy="24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234150" y="246900"/>
            <a:ext cx="8675700" cy="4649700"/>
            <a:chOff x="234150" y="246900"/>
            <a:chExt cx="8675700" cy="4649700"/>
          </a:xfrm>
        </p:grpSpPr>
        <p:sp>
          <p:nvSpPr>
            <p:cNvPr id="110" name="Google Shape;110;p18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03400" y="625000"/>
            <a:ext cx="35058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703400" y="1432800"/>
            <a:ext cx="350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2747427" y="820875"/>
            <a:ext cx="6151583" cy="4064975"/>
            <a:chOff x="2760227" y="820875"/>
            <a:chExt cx="6151583" cy="4064975"/>
          </a:xfrm>
        </p:grpSpPr>
        <p:pic>
          <p:nvPicPr>
            <p:cNvPr id="118" name="Google Shape;118;p19"/>
            <p:cNvPicPr preferRelativeResize="0"/>
            <p:nvPr/>
          </p:nvPicPr>
          <p:blipFill rotWithShape="1">
            <a:blip r:embed="rId2">
              <a:alphaModFix/>
            </a:blip>
            <a:srcRect l="11872" t="47552" r="11872" b="10616"/>
            <a:stretch/>
          </p:blipFill>
          <p:spPr>
            <a:xfrm rot="5400000">
              <a:off x="8461635" y="955850"/>
              <a:ext cx="585149" cy="3151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19" name="Google Shape;119;p19"/>
            <p:cNvPicPr preferRelativeResize="0"/>
            <p:nvPr/>
          </p:nvPicPr>
          <p:blipFill rotWithShape="1">
            <a:blip r:embed="rId3">
              <a:alphaModFix/>
            </a:blip>
            <a:srcRect l="17201" t="67951" r="8652" b="7861"/>
            <a:stretch/>
          </p:blipFill>
          <p:spPr>
            <a:xfrm rot="10800000">
              <a:off x="2760227" y="4395352"/>
              <a:ext cx="1531223" cy="4904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0"/>
          <p:cNvGrpSpPr/>
          <p:nvPr/>
        </p:nvGrpSpPr>
        <p:grpSpPr>
          <a:xfrm>
            <a:off x="234150" y="246900"/>
            <a:ext cx="8675700" cy="4649700"/>
            <a:chOff x="234150" y="246900"/>
            <a:chExt cx="8675700" cy="4649700"/>
          </a:xfrm>
        </p:grpSpPr>
        <p:sp>
          <p:nvSpPr>
            <p:cNvPr id="122" name="Google Shape;122;p20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250789" y="456400"/>
            <a:ext cx="8645248" cy="4438699"/>
            <a:chOff x="259775" y="456400"/>
            <a:chExt cx="8645248" cy="4438699"/>
          </a:xfrm>
        </p:grpSpPr>
        <p:grpSp>
          <p:nvGrpSpPr>
            <p:cNvPr id="125" name="Google Shape;125;p20"/>
            <p:cNvGrpSpPr/>
            <p:nvPr/>
          </p:nvGrpSpPr>
          <p:grpSpPr>
            <a:xfrm flipH="1">
              <a:off x="259775" y="754375"/>
              <a:ext cx="5732994" cy="3392600"/>
              <a:chOff x="3185867" y="754375"/>
              <a:chExt cx="5732994" cy="3392600"/>
            </a:xfrm>
          </p:grpSpPr>
          <p:pic>
            <p:nvPicPr>
              <p:cNvPr id="126" name="Google Shape;126;p20"/>
              <p:cNvPicPr preferRelativeResize="0"/>
              <p:nvPr/>
            </p:nvPicPr>
            <p:blipFill rotWithShape="1">
              <a:blip r:embed="rId2">
                <a:alphaModFix/>
              </a:blip>
              <a:srcRect l="15037" t="6377" r="51672" b="6377"/>
              <a:stretch/>
            </p:blipFill>
            <p:spPr>
              <a:xfrm>
                <a:off x="8664285" y="754375"/>
                <a:ext cx="254577" cy="6550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127" name="Google Shape;127;p20"/>
              <p:cNvPicPr preferRelativeResize="0"/>
              <p:nvPr/>
            </p:nvPicPr>
            <p:blipFill rotWithShape="1">
              <a:blip r:embed="rId3">
                <a:alphaModFix/>
              </a:blip>
              <a:srcRect l="14158" t="7700" r="30341" b="8138"/>
              <a:stretch/>
            </p:blipFill>
            <p:spPr>
              <a:xfrm rot="10800000">
                <a:off x="3185867" y="2388873"/>
                <a:ext cx="1180749" cy="17581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grpSp>
          <p:nvGrpSpPr>
            <p:cNvPr id="128" name="Google Shape;128;p20"/>
            <p:cNvGrpSpPr/>
            <p:nvPr/>
          </p:nvGrpSpPr>
          <p:grpSpPr>
            <a:xfrm>
              <a:off x="6505350" y="456400"/>
              <a:ext cx="2399673" cy="4438699"/>
              <a:chOff x="6509175" y="544500"/>
              <a:chExt cx="2399673" cy="4438699"/>
            </a:xfrm>
          </p:grpSpPr>
          <p:pic>
            <p:nvPicPr>
              <p:cNvPr id="129" name="Google Shape;129;p20"/>
              <p:cNvPicPr preferRelativeResize="0"/>
              <p:nvPr/>
            </p:nvPicPr>
            <p:blipFill rotWithShape="1">
              <a:blip r:embed="rId4">
                <a:alphaModFix/>
              </a:blip>
              <a:srcRect l="13771" t="8547" r="8552" b="8547"/>
              <a:stretch/>
            </p:blipFill>
            <p:spPr>
              <a:xfrm>
                <a:off x="7128200" y="544500"/>
                <a:ext cx="1604127" cy="16811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0" name="Google Shape;130;p20"/>
              <p:cNvPicPr preferRelativeResize="0"/>
              <p:nvPr/>
            </p:nvPicPr>
            <p:blipFill rotWithShape="1">
              <a:blip r:embed="rId5">
                <a:alphaModFix/>
              </a:blip>
              <a:srcRect l="20591" t="4180" r="18915" b="16492"/>
              <a:stretch/>
            </p:blipFill>
            <p:spPr>
              <a:xfrm>
                <a:off x="6509175" y="3374550"/>
                <a:ext cx="1249300" cy="1608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1" name="Google Shape;131;p20"/>
              <p:cNvPicPr preferRelativeResize="0"/>
              <p:nvPr/>
            </p:nvPicPr>
            <p:blipFill rotWithShape="1">
              <a:blip r:embed="rId6">
                <a:alphaModFix/>
              </a:blip>
              <a:srcRect l="15452" t="14694" r="42785" b="14694"/>
              <a:stretch/>
            </p:blipFill>
            <p:spPr>
              <a:xfrm>
                <a:off x="8193850" y="747650"/>
                <a:ext cx="714998" cy="11871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2" name="Google Shape;132;p20"/>
              <p:cNvPicPr preferRelativeResize="0"/>
              <p:nvPr/>
            </p:nvPicPr>
            <p:blipFill rotWithShape="1">
              <a:blip r:embed="rId6">
                <a:alphaModFix/>
              </a:blip>
              <a:srcRect l="10536" t="8047" r="11472" b="8038"/>
              <a:stretch/>
            </p:blipFill>
            <p:spPr>
              <a:xfrm>
                <a:off x="7272575" y="3122000"/>
                <a:ext cx="598451" cy="6322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234150" y="246900"/>
            <a:ext cx="8675700" cy="4649700"/>
            <a:chOff x="234150" y="246900"/>
            <a:chExt cx="8675700" cy="4649700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234150" y="246955"/>
              <a:ext cx="5750400" cy="4649590"/>
              <a:chOff x="246950" y="246950"/>
              <a:chExt cx="5750400" cy="464959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246950" y="246950"/>
                <a:ext cx="5750400" cy="4020245"/>
              </a:xfrm>
              <a:prstGeom prst="roundRect">
                <a:avLst>
                  <a:gd name="adj" fmla="val 10838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75" dist="76200" dir="546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246950" y="4411975"/>
                <a:ext cx="5750400" cy="484565"/>
              </a:xfrm>
              <a:prstGeom prst="roundRect">
                <a:avLst>
                  <a:gd name="adj" fmla="val 28752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75" dist="85725" dir="564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9" name="Google Shape;19;p3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3225" y="2092275"/>
            <a:ext cx="5273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68750"/>
            <a:ext cx="1706700" cy="112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5270401" y="2160925"/>
            <a:ext cx="3153600" cy="17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720000" y="2160925"/>
            <a:ext cx="3153600" cy="17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5270401" y="1789525"/>
            <a:ext cx="3153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720000" y="1789525"/>
            <a:ext cx="3153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234150" y="246900"/>
            <a:ext cx="50205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3225" y="621770"/>
            <a:ext cx="3990600" cy="1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13225" y="1767025"/>
            <a:ext cx="3990600" cy="28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Epilogue Light"/>
              <a:buChar char="●"/>
              <a:defRPr sz="1100"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○"/>
              <a:defRPr sz="1100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■"/>
              <a:defRPr sz="1100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●"/>
              <a:defRPr sz="1100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○"/>
              <a:defRPr sz="1100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Epilogue Light"/>
              <a:buChar char="■"/>
              <a:defRPr sz="1100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Epilogue Light"/>
              <a:buChar char="●"/>
              <a:defRPr sz="1100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Epilogue Light"/>
              <a:buChar char="○"/>
              <a:defRPr sz="1100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Epilogue Light"/>
              <a:buChar char="■"/>
              <a:defRPr sz="1100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5560425" y="246900"/>
            <a:ext cx="3345600" cy="4649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>
            <a:off x="246975" y="263650"/>
            <a:ext cx="8659074" cy="3883325"/>
            <a:chOff x="259775" y="263650"/>
            <a:chExt cx="8659074" cy="3883325"/>
          </a:xfrm>
        </p:grpSpPr>
        <p:grpSp>
          <p:nvGrpSpPr>
            <p:cNvPr id="49" name="Google Shape;49;p8"/>
            <p:cNvGrpSpPr/>
            <p:nvPr/>
          </p:nvGrpSpPr>
          <p:grpSpPr>
            <a:xfrm flipH="1">
              <a:off x="259775" y="754375"/>
              <a:ext cx="8659074" cy="3392600"/>
              <a:chOff x="259787" y="754375"/>
              <a:chExt cx="8659074" cy="3392600"/>
            </a:xfrm>
          </p:grpSpPr>
          <p:pic>
            <p:nvPicPr>
              <p:cNvPr id="50" name="Google Shape;50;p8"/>
              <p:cNvPicPr preferRelativeResize="0"/>
              <p:nvPr/>
            </p:nvPicPr>
            <p:blipFill rotWithShape="1">
              <a:blip r:embed="rId2">
                <a:alphaModFix/>
              </a:blip>
              <a:srcRect l="15037" t="6377" r="51672" b="6377"/>
              <a:stretch/>
            </p:blipFill>
            <p:spPr>
              <a:xfrm>
                <a:off x="8664285" y="754375"/>
                <a:ext cx="254577" cy="6550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51" name="Google Shape;51;p8"/>
              <p:cNvPicPr preferRelativeResize="0"/>
              <p:nvPr/>
            </p:nvPicPr>
            <p:blipFill rotWithShape="1">
              <a:blip r:embed="rId3">
                <a:alphaModFix/>
              </a:blip>
              <a:srcRect l="14158" t="7700" r="30341" b="8138"/>
              <a:stretch/>
            </p:blipFill>
            <p:spPr>
              <a:xfrm rot="10800000">
                <a:off x="259787" y="2388873"/>
                <a:ext cx="1180749" cy="17581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pic>
          <p:nvPicPr>
            <p:cNvPr id="52" name="Google Shape;52;p8"/>
            <p:cNvPicPr preferRelativeResize="0"/>
            <p:nvPr/>
          </p:nvPicPr>
          <p:blipFill rotWithShape="1">
            <a:blip r:embed="rId4">
              <a:alphaModFix/>
            </a:blip>
            <a:srcRect l="58185" t="26644" r="18738" b="33156"/>
            <a:stretch/>
          </p:blipFill>
          <p:spPr>
            <a:xfrm rot="5400000">
              <a:off x="4300226" y="9649"/>
              <a:ext cx="714998" cy="12230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700425" y="811525"/>
            <a:ext cx="8207324" cy="4085076"/>
            <a:chOff x="713225" y="811525"/>
            <a:chExt cx="8207324" cy="4085076"/>
          </a:xfrm>
        </p:grpSpPr>
        <p:pic>
          <p:nvPicPr>
            <p:cNvPr id="58" name="Google Shape;58;p9"/>
            <p:cNvPicPr preferRelativeResize="0"/>
            <p:nvPr/>
          </p:nvPicPr>
          <p:blipFill rotWithShape="1">
            <a:blip r:embed="rId2">
              <a:alphaModFix/>
            </a:blip>
            <a:srcRect l="20802" t="605" r="19641" b="16489"/>
            <a:stretch/>
          </p:blipFill>
          <p:spPr>
            <a:xfrm>
              <a:off x="713225" y="3215425"/>
              <a:ext cx="1229875" cy="16811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59" name="Google Shape;59;p9"/>
            <p:cNvPicPr preferRelativeResize="0"/>
            <p:nvPr/>
          </p:nvPicPr>
          <p:blipFill rotWithShape="1">
            <a:blip r:embed="rId3">
              <a:alphaModFix/>
            </a:blip>
            <a:srcRect l="16857" t="16179" r="42783" b="16179"/>
            <a:stretch/>
          </p:blipFill>
          <p:spPr>
            <a:xfrm>
              <a:off x="8229600" y="811525"/>
              <a:ext cx="690949" cy="11371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60" name="Google Shape;60;p9"/>
            <p:cNvPicPr preferRelativeResize="0"/>
            <p:nvPr/>
          </p:nvPicPr>
          <p:blipFill rotWithShape="1">
            <a:blip r:embed="rId3">
              <a:alphaModFix/>
            </a:blip>
            <a:srcRect l="15350" t="8704" r="17616" b="8704"/>
            <a:stretch/>
          </p:blipFill>
          <p:spPr>
            <a:xfrm>
              <a:off x="1531625" y="3040375"/>
              <a:ext cx="514350" cy="62234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11625"/>
            <a:ext cx="6576000" cy="10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284000" y="28347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2">
            <a:alphaModFix/>
          </a:blip>
          <a:srcRect l="58185" t="26747" r="18738" b="31551"/>
          <a:stretch/>
        </p:blipFill>
        <p:spPr>
          <a:xfrm>
            <a:off x="243387" y="845825"/>
            <a:ext cx="714998" cy="1268725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720151" y="21558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20150" y="2607300"/>
            <a:ext cx="2175300" cy="16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3266870" y="21558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3266872" y="2607300"/>
            <a:ext cx="2175300" cy="16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/>
          </p:nvPr>
        </p:nvSpPr>
        <p:spPr>
          <a:xfrm>
            <a:off x="5813596" y="21558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813600" y="2607300"/>
            <a:ext cx="2175300" cy="16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1" y="1708200"/>
            <a:ext cx="2175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3266625" y="1708200"/>
            <a:ext cx="2175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5813601" y="1708200"/>
            <a:ext cx="2175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2" r:id="rId10"/>
    <p:sldLayoutId id="2147483664" r:id="rId11"/>
    <p:sldLayoutId id="2147483665" r:id="rId12"/>
    <p:sldLayoutId id="214748366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ctrTitle"/>
          </p:nvPr>
        </p:nvSpPr>
        <p:spPr>
          <a:xfrm>
            <a:off x="663132" y="1255730"/>
            <a:ext cx="4807800" cy="1414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4800" dirty="0"/>
              <a:t>AUTONOMY AT WORK</a:t>
            </a:r>
            <a:endParaRPr lang="en-GB" dirty="0"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>
            <a:off x="781250" y="3543447"/>
            <a:ext cx="474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" name="Google Shape;146;p24"/>
          <p:cNvGrpSpPr/>
          <p:nvPr/>
        </p:nvGrpSpPr>
        <p:grpSpPr>
          <a:xfrm>
            <a:off x="6237444" y="456400"/>
            <a:ext cx="2660525" cy="4438699"/>
            <a:chOff x="6248325" y="544500"/>
            <a:chExt cx="2660525" cy="4438699"/>
          </a:xfrm>
        </p:grpSpPr>
        <p:pic>
          <p:nvPicPr>
            <p:cNvPr id="147" name="Google Shape;147;p24"/>
            <p:cNvPicPr preferRelativeResize="0"/>
            <p:nvPr/>
          </p:nvPicPr>
          <p:blipFill rotWithShape="1">
            <a:blip r:embed="rId3">
              <a:alphaModFix/>
            </a:blip>
            <a:srcRect l="13771" t="8547" r="8552" b="8547"/>
            <a:stretch/>
          </p:blipFill>
          <p:spPr>
            <a:xfrm>
              <a:off x="7128200" y="544500"/>
              <a:ext cx="1604127" cy="16811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48" name="Google Shape;148;p24"/>
            <p:cNvPicPr preferRelativeResize="0"/>
            <p:nvPr/>
          </p:nvPicPr>
          <p:blipFill rotWithShape="1">
            <a:blip r:embed="rId4">
              <a:alphaModFix/>
            </a:blip>
            <a:srcRect l="13474" t="42539" r="63004" b="23861"/>
            <a:stretch/>
          </p:blipFill>
          <p:spPr>
            <a:xfrm>
              <a:off x="7900399" y="2659849"/>
              <a:ext cx="1008451" cy="14145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49" name="Google Shape;149;p24"/>
            <p:cNvPicPr preferRelativeResize="0"/>
            <p:nvPr/>
          </p:nvPicPr>
          <p:blipFill rotWithShape="1">
            <a:blip r:embed="rId5">
              <a:alphaModFix/>
            </a:blip>
            <a:srcRect l="58185" t="25553" r="18738" b="31258"/>
            <a:stretch/>
          </p:blipFill>
          <p:spPr>
            <a:xfrm>
              <a:off x="6248325" y="1528725"/>
              <a:ext cx="714998" cy="131392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50" name="Google Shape;150;p24"/>
            <p:cNvPicPr preferRelativeResize="0"/>
            <p:nvPr/>
          </p:nvPicPr>
          <p:blipFill rotWithShape="1">
            <a:blip r:embed="rId6">
              <a:alphaModFix/>
            </a:blip>
            <a:srcRect l="20591" t="4180" r="18915" b="16492"/>
            <a:stretch/>
          </p:blipFill>
          <p:spPr>
            <a:xfrm>
              <a:off x="6509175" y="3374550"/>
              <a:ext cx="1249300" cy="160864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51" name="Google Shape;151;p24"/>
            <p:cNvPicPr preferRelativeResize="0"/>
            <p:nvPr/>
          </p:nvPicPr>
          <p:blipFill rotWithShape="1">
            <a:blip r:embed="rId7">
              <a:alphaModFix/>
            </a:blip>
            <a:srcRect l="15452" t="14694" r="42785" b="14694"/>
            <a:stretch/>
          </p:blipFill>
          <p:spPr>
            <a:xfrm>
              <a:off x="8193850" y="747650"/>
              <a:ext cx="714998" cy="1187123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52" name="Google Shape;152;p24"/>
            <p:cNvPicPr preferRelativeResize="0"/>
            <p:nvPr/>
          </p:nvPicPr>
          <p:blipFill rotWithShape="1">
            <a:blip r:embed="rId7">
              <a:alphaModFix/>
            </a:blip>
            <a:srcRect l="10536" t="8047" r="11472" b="8038"/>
            <a:stretch/>
          </p:blipFill>
          <p:spPr>
            <a:xfrm>
              <a:off x="7272575" y="3122000"/>
              <a:ext cx="598451" cy="6322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12" name="Google Shape;144;p24">
            <a:extLst>
              <a:ext uri="{FF2B5EF4-FFF2-40B4-BE49-F238E27FC236}">
                <a16:creationId xmlns:a16="http://schemas.microsoft.com/office/drawing/2014/main" id="{6C1732AA-6755-4651-9E22-A170BC714ECE}"/>
              </a:ext>
            </a:extLst>
          </p:cNvPr>
          <p:cNvSpPr txBox="1">
            <a:spLocks/>
          </p:cNvSpPr>
          <p:nvPr/>
        </p:nvSpPr>
        <p:spPr>
          <a:xfrm>
            <a:off x="718250" y="2524598"/>
            <a:ext cx="4237658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n-GB" sz="3000" dirty="0">
                <a:latin typeface="Epilogue"/>
                <a:sym typeface="Epilogue SemiBold"/>
              </a:rPr>
              <a:t>Why it Matters and How to Foster 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5CF487-267E-4E42-89D1-6BE7AFAA6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250" y="3619355"/>
            <a:ext cx="2887800" cy="750900"/>
          </a:xfrm>
        </p:spPr>
        <p:txBody>
          <a:bodyPr/>
          <a:lstStyle/>
          <a:p>
            <a:r>
              <a:rPr lang="en-US" sz="1400" dirty="0"/>
              <a:t>PHAM MINH NHUT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9"/>
          <p:cNvGrpSpPr/>
          <p:nvPr/>
        </p:nvGrpSpPr>
        <p:grpSpPr>
          <a:xfrm>
            <a:off x="1762600" y="485949"/>
            <a:ext cx="1110604" cy="1048708"/>
            <a:chOff x="1136750" y="539500"/>
            <a:chExt cx="1776749" cy="1677727"/>
          </a:xfrm>
        </p:grpSpPr>
        <p:pic>
          <p:nvPicPr>
            <p:cNvPr id="213" name="Google Shape;213;p29"/>
            <p:cNvPicPr preferRelativeResize="0"/>
            <p:nvPr/>
          </p:nvPicPr>
          <p:blipFill rotWithShape="1">
            <a:blip r:embed="rId3">
              <a:alphaModFix/>
            </a:blip>
            <a:srcRect l="13292" t="8752" r="6049" b="8520"/>
            <a:stretch/>
          </p:blipFill>
          <p:spPr>
            <a:xfrm>
              <a:off x="1136750" y="539500"/>
              <a:ext cx="1665725" cy="167772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4" name="Google Shape;214;p29"/>
            <p:cNvPicPr preferRelativeResize="0"/>
            <p:nvPr/>
          </p:nvPicPr>
          <p:blipFill rotWithShape="1">
            <a:blip r:embed="rId4">
              <a:alphaModFix/>
            </a:blip>
            <a:srcRect l="9241" t="14704" r="30907" b="14704"/>
            <a:stretch/>
          </p:blipFill>
          <p:spPr>
            <a:xfrm>
              <a:off x="2454225" y="743200"/>
              <a:ext cx="459274" cy="5318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215" name="Google Shape;215;p29"/>
          <p:cNvGrpSpPr/>
          <p:nvPr/>
        </p:nvGrpSpPr>
        <p:grpSpPr>
          <a:xfrm>
            <a:off x="521048" y="3678540"/>
            <a:ext cx="1579978" cy="1211085"/>
            <a:chOff x="6831750" y="2915025"/>
            <a:chExt cx="1792700" cy="1968701"/>
          </a:xfrm>
        </p:grpSpPr>
        <p:pic>
          <p:nvPicPr>
            <p:cNvPr id="216" name="Google Shape;216;p29"/>
            <p:cNvPicPr preferRelativeResize="0"/>
            <p:nvPr/>
          </p:nvPicPr>
          <p:blipFill rotWithShape="1">
            <a:blip r:embed="rId5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7" name="Google Shape;217;p29"/>
            <p:cNvPicPr preferRelativeResize="0"/>
            <p:nvPr/>
          </p:nvPicPr>
          <p:blipFill rotWithShape="1">
            <a:blip r:embed="rId6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11" name="Google Shape;234;p31">
            <a:extLst>
              <a:ext uri="{FF2B5EF4-FFF2-40B4-BE49-F238E27FC236}">
                <a16:creationId xmlns:a16="http://schemas.microsoft.com/office/drawing/2014/main" id="{7157BEF2-FCFC-4A2D-AD21-3B436644602B}"/>
              </a:ext>
            </a:extLst>
          </p:cNvPr>
          <p:cNvSpPr txBox="1">
            <a:spLocks/>
          </p:cNvSpPr>
          <p:nvPr/>
        </p:nvSpPr>
        <p:spPr>
          <a:xfrm>
            <a:off x="-10339" y="1549625"/>
            <a:ext cx="3048546" cy="176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2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algn="ctr"/>
            <a:r>
              <a:rPr lang="en-GB" sz="4100" b="1" dirty="0"/>
              <a:t>Benefits of autonomy</a:t>
            </a:r>
          </a:p>
        </p:txBody>
      </p:sp>
      <p:sp>
        <p:nvSpPr>
          <p:cNvPr id="12" name="Google Shape;235;p31">
            <a:extLst>
              <a:ext uri="{FF2B5EF4-FFF2-40B4-BE49-F238E27FC236}">
                <a16:creationId xmlns:a16="http://schemas.microsoft.com/office/drawing/2014/main" id="{B9AE86D9-291A-4753-A95E-7E21C323B52A}"/>
              </a:ext>
            </a:extLst>
          </p:cNvPr>
          <p:cNvSpPr txBox="1">
            <a:spLocks/>
          </p:cNvSpPr>
          <p:nvPr/>
        </p:nvSpPr>
        <p:spPr>
          <a:xfrm>
            <a:off x="2999335" y="438429"/>
            <a:ext cx="6310291" cy="470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398463" indent="-258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Increases job satisfaction</a:t>
            </a:r>
          </a:p>
          <a:p>
            <a:pPr marL="398463" indent="-258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Creates employee engagement and motivation</a:t>
            </a:r>
          </a:p>
          <a:p>
            <a:pPr marL="398463" indent="-258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Improves employee retention</a:t>
            </a:r>
          </a:p>
          <a:p>
            <a:pPr marL="398463" indent="-258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Encourages creativity and innovation</a:t>
            </a:r>
          </a:p>
          <a:p>
            <a:pPr marL="398463" indent="-258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Builds a culture of trust</a:t>
            </a:r>
          </a:p>
          <a:p>
            <a:pPr marL="398463" indent="-258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Boosts productivity</a:t>
            </a:r>
          </a:p>
          <a:p>
            <a:pPr marL="398463" indent="-258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Employees feel valued</a:t>
            </a:r>
          </a:p>
          <a:p>
            <a:pPr marL="398463" indent="-258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Develops leadership qualities in employees</a:t>
            </a:r>
          </a:p>
          <a:p>
            <a:pPr marL="398463" indent="-258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Promotes skill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5259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291099" y="2571750"/>
            <a:ext cx="5811708" cy="1311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 b="1" dirty="0"/>
              <a:t>How to encourage autonomy at work?</a:t>
            </a:r>
            <a:endParaRPr lang="en-US" sz="4400" dirty="0"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291099" y="1260651"/>
            <a:ext cx="17067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6246224" y="658575"/>
            <a:ext cx="2655598" cy="4225151"/>
            <a:chOff x="6245275" y="658575"/>
            <a:chExt cx="2655598" cy="4225151"/>
          </a:xfrm>
        </p:grpSpPr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l="15239" t="7698" r="36702" b="8528"/>
            <a:stretch/>
          </p:blipFill>
          <p:spPr>
            <a:xfrm>
              <a:off x="7878450" y="658575"/>
              <a:ext cx="1022423" cy="174997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88" name="Google Shape;188;p27"/>
            <p:cNvPicPr preferRelativeResize="0"/>
            <p:nvPr/>
          </p:nvPicPr>
          <p:blipFill rotWithShape="1">
            <a:blip r:embed="rId4">
              <a:alphaModFix/>
            </a:blip>
            <a:srcRect l="62656" t="25313" r="19378" b="32134"/>
            <a:stretch/>
          </p:blipFill>
          <p:spPr>
            <a:xfrm>
              <a:off x="6245275" y="900400"/>
              <a:ext cx="556652" cy="12945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5">
              <a:alphaModFix/>
            </a:blip>
            <a:srcRect l="13604" t="13604" r="13604" b="13604"/>
            <a:stretch/>
          </p:blipFill>
          <p:spPr>
            <a:xfrm>
              <a:off x="7596925" y="1212508"/>
              <a:ext cx="556652" cy="54660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6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92" name="Google Shape;192;p27"/>
          <p:cNvGrpSpPr/>
          <p:nvPr/>
        </p:nvGrpSpPr>
        <p:grpSpPr>
          <a:xfrm>
            <a:off x="3527899" y="256875"/>
            <a:ext cx="1706701" cy="1183750"/>
            <a:chOff x="3527899" y="242936"/>
            <a:chExt cx="1706701" cy="1183750"/>
          </a:xfrm>
        </p:grpSpPr>
        <p:pic>
          <p:nvPicPr>
            <p:cNvPr id="193" name="Google Shape;193;p27"/>
            <p:cNvPicPr preferRelativeResize="0"/>
            <p:nvPr/>
          </p:nvPicPr>
          <p:blipFill rotWithShape="1">
            <a:blip r:embed="rId7">
              <a:alphaModFix/>
            </a:blip>
            <a:srcRect l="11809" t="47822" r="5545" b="10664"/>
            <a:stretch/>
          </p:blipFill>
          <p:spPr>
            <a:xfrm>
              <a:off x="3527899" y="242936"/>
              <a:ext cx="1706701" cy="8418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8">
              <a:alphaModFix/>
            </a:blip>
            <a:srcRect l="11968" t="10393" r="14696" b="10385"/>
            <a:stretch/>
          </p:blipFill>
          <p:spPr>
            <a:xfrm>
              <a:off x="4479450" y="829761"/>
              <a:ext cx="562749" cy="5969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4290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9"/>
          <p:cNvGrpSpPr/>
          <p:nvPr/>
        </p:nvGrpSpPr>
        <p:grpSpPr>
          <a:xfrm>
            <a:off x="1779940" y="423492"/>
            <a:ext cx="1102865" cy="1041400"/>
            <a:chOff x="1136750" y="539500"/>
            <a:chExt cx="1776749" cy="1677727"/>
          </a:xfrm>
        </p:grpSpPr>
        <p:pic>
          <p:nvPicPr>
            <p:cNvPr id="213" name="Google Shape;213;p29"/>
            <p:cNvPicPr preferRelativeResize="0"/>
            <p:nvPr/>
          </p:nvPicPr>
          <p:blipFill rotWithShape="1">
            <a:blip r:embed="rId3">
              <a:alphaModFix/>
            </a:blip>
            <a:srcRect l="13292" t="8752" r="6049" b="8520"/>
            <a:stretch/>
          </p:blipFill>
          <p:spPr>
            <a:xfrm>
              <a:off x="1136750" y="539500"/>
              <a:ext cx="1665725" cy="167772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4" name="Google Shape;214;p29"/>
            <p:cNvPicPr preferRelativeResize="0"/>
            <p:nvPr/>
          </p:nvPicPr>
          <p:blipFill rotWithShape="1">
            <a:blip r:embed="rId4">
              <a:alphaModFix/>
            </a:blip>
            <a:srcRect l="9241" t="14704" r="30907" b="14704"/>
            <a:stretch/>
          </p:blipFill>
          <p:spPr>
            <a:xfrm>
              <a:off x="2454225" y="743200"/>
              <a:ext cx="459274" cy="5318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215" name="Google Shape;215;p29"/>
          <p:cNvGrpSpPr/>
          <p:nvPr/>
        </p:nvGrpSpPr>
        <p:grpSpPr>
          <a:xfrm>
            <a:off x="475759" y="3941834"/>
            <a:ext cx="857450" cy="941632"/>
            <a:chOff x="6831750" y="2915025"/>
            <a:chExt cx="1792700" cy="1968701"/>
          </a:xfrm>
        </p:grpSpPr>
        <p:pic>
          <p:nvPicPr>
            <p:cNvPr id="216" name="Google Shape;216;p29"/>
            <p:cNvPicPr preferRelativeResize="0"/>
            <p:nvPr/>
          </p:nvPicPr>
          <p:blipFill rotWithShape="1">
            <a:blip r:embed="rId5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7" name="Google Shape;217;p29"/>
            <p:cNvPicPr preferRelativeResize="0"/>
            <p:nvPr/>
          </p:nvPicPr>
          <p:blipFill rotWithShape="1">
            <a:blip r:embed="rId6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B2433D7A-F099-4176-9285-3821B85173EE}"/>
              </a:ext>
            </a:extLst>
          </p:cNvPr>
          <p:cNvSpPr txBox="1">
            <a:spLocks/>
          </p:cNvSpPr>
          <p:nvPr/>
        </p:nvSpPr>
        <p:spPr>
          <a:xfrm>
            <a:off x="218317" y="1643448"/>
            <a:ext cx="2560672" cy="203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2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algn="ctr"/>
            <a:r>
              <a:rPr lang="en-GB" sz="3200" b="1" dirty="0"/>
              <a:t>How to encourage autonomy at work?</a:t>
            </a:r>
            <a:endParaRPr lang="en-US" sz="3200" dirty="0"/>
          </a:p>
        </p:txBody>
      </p:sp>
      <p:sp>
        <p:nvSpPr>
          <p:cNvPr id="12" name="Subtitle 10">
            <a:extLst>
              <a:ext uri="{FF2B5EF4-FFF2-40B4-BE49-F238E27FC236}">
                <a16:creationId xmlns:a16="http://schemas.microsoft.com/office/drawing/2014/main" id="{7043A440-FEA7-4313-9218-2FE31C35D038}"/>
              </a:ext>
            </a:extLst>
          </p:cNvPr>
          <p:cNvSpPr txBox="1">
            <a:spLocks/>
          </p:cNvSpPr>
          <p:nvPr/>
        </p:nvSpPr>
        <p:spPr>
          <a:xfrm>
            <a:off x="3344537" y="469425"/>
            <a:ext cx="4857143" cy="5972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b="1" dirty="0">
                <a:latin typeface="Sohne"/>
              </a:rPr>
              <a:t>1. Support a growth mindset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A6FFA-C515-45C7-9029-BC6343EF19B1}"/>
              </a:ext>
            </a:extLst>
          </p:cNvPr>
          <p:cNvSpPr/>
          <p:nvPr/>
        </p:nvSpPr>
        <p:spPr>
          <a:xfrm>
            <a:off x="3569384" y="944192"/>
            <a:ext cx="5521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Sohne"/>
              </a:rPr>
              <a:t>A growth mindset specifies that skill and intelligence are something that can be developed.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3F673-509A-4D75-B080-659445847B9E}"/>
              </a:ext>
            </a:extLst>
          </p:cNvPr>
          <p:cNvSpPr/>
          <p:nvPr/>
        </p:nvSpPr>
        <p:spPr>
          <a:xfrm>
            <a:off x="3569384" y="1643448"/>
            <a:ext cx="5462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latin typeface="Sohne"/>
              </a:rPr>
              <a:t>An employee encouraged into a growth mindset is positioned to develop themselves and will strive to move beyond where they are today.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A8A42-C7CD-49B2-B2D7-BDA65393A5FD}"/>
              </a:ext>
            </a:extLst>
          </p:cNvPr>
          <p:cNvSpPr/>
          <p:nvPr/>
        </p:nvSpPr>
        <p:spPr>
          <a:xfrm>
            <a:off x="3569384" y="3156192"/>
            <a:ext cx="54629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latin typeface="Sohne"/>
              </a:rPr>
              <a:t>The first steps are </a:t>
            </a:r>
            <a:r>
              <a:rPr lang="en-US" sz="1800" dirty="0">
                <a:latin typeface="Sohne"/>
              </a:rPr>
              <a:t>delegating tasks to employees</a:t>
            </a:r>
            <a:r>
              <a:rPr lang="en-GB" sz="1800" dirty="0">
                <a:latin typeface="Sohne"/>
              </a:rPr>
              <a:t> and giving them the freedom to find their own path to success. </a:t>
            </a:r>
          </a:p>
          <a:p>
            <a:r>
              <a:rPr lang="en-GB" sz="1800" dirty="0">
                <a:latin typeface="Sohne"/>
              </a:rPr>
              <a:t>The more tasks are delegated over time, the quicker a sense of workforce trust will develop.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E796F-D089-4F4E-9B6B-C16DBC177533}"/>
              </a:ext>
            </a:extLst>
          </p:cNvPr>
          <p:cNvSpPr/>
          <p:nvPr/>
        </p:nvSpPr>
        <p:spPr>
          <a:xfrm>
            <a:off x="3344537" y="2661028"/>
            <a:ext cx="3890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Sohne"/>
              </a:rPr>
              <a:t>2. Build a culture of trust</a:t>
            </a:r>
          </a:p>
        </p:txBody>
      </p:sp>
    </p:spTree>
    <p:extLst>
      <p:ext uri="{BB962C8B-B14F-4D97-AF65-F5344CB8AC3E}">
        <p14:creationId xmlns:p14="http://schemas.microsoft.com/office/powerpoint/2010/main" val="103380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9"/>
          <p:cNvGrpSpPr/>
          <p:nvPr/>
        </p:nvGrpSpPr>
        <p:grpSpPr>
          <a:xfrm>
            <a:off x="1779940" y="423492"/>
            <a:ext cx="1102865" cy="1041400"/>
            <a:chOff x="1136750" y="539500"/>
            <a:chExt cx="1776749" cy="1677727"/>
          </a:xfrm>
        </p:grpSpPr>
        <p:pic>
          <p:nvPicPr>
            <p:cNvPr id="213" name="Google Shape;213;p29"/>
            <p:cNvPicPr preferRelativeResize="0"/>
            <p:nvPr/>
          </p:nvPicPr>
          <p:blipFill rotWithShape="1">
            <a:blip r:embed="rId3">
              <a:alphaModFix/>
            </a:blip>
            <a:srcRect l="13292" t="8752" r="6049" b="8520"/>
            <a:stretch/>
          </p:blipFill>
          <p:spPr>
            <a:xfrm>
              <a:off x="1136750" y="539500"/>
              <a:ext cx="1665725" cy="167772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4" name="Google Shape;214;p29"/>
            <p:cNvPicPr preferRelativeResize="0"/>
            <p:nvPr/>
          </p:nvPicPr>
          <p:blipFill rotWithShape="1">
            <a:blip r:embed="rId4">
              <a:alphaModFix/>
            </a:blip>
            <a:srcRect l="9241" t="14704" r="30907" b="14704"/>
            <a:stretch/>
          </p:blipFill>
          <p:spPr>
            <a:xfrm>
              <a:off x="2454225" y="743200"/>
              <a:ext cx="459274" cy="5318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215" name="Google Shape;215;p29"/>
          <p:cNvGrpSpPr/>
          <p:nvPr/>
        </p:nvGrpSpPr>
        <p:grpSpPr>
          <a:xfrm>
            <a:off x="475759" y="3941834"/>
            <a:ext cx="857450" cy="941632"/>
            <a:chOff x="6831750" y="2915025"/>
            <a:chExt cx="1792700" cy="1968701"/>
          </a:xfrm>
        </p:grpSpPr>
        <p:pic>
          <p:nvPicPr>
            <p:cNvPr id="216" name="Google Shape;216;p29"/>
            <p:cNvPicPr preferRelativeResize="0"/>
            <p:nvPr/>
          </p:nvPicPr>
          <p:blipFill rotWithShape="1">
            <a:blip r:embed="rId5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7" name="Google Shape;217;p29"/>
            <p:cNvPicPr preferRelativeResize="0"/>
            <p:nvPr/>
          </p:nvPicPr>
          <p:blipFill rotWithShape="1">
            <a:blip r:embed="rId6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B2433D7A-F099-4176-9285-3821B85173EE}"/>
              </a:ext>
            </a:extLst>
          </p:cNvPr>
          <p:cNvSpPr txBox="1">
            <a:spLocks/>
          </p:cNvSpPr>
          <p:nvPr/>
        </p:nvSpPr>
        <p:spPr>
          <a:xfrm>
            <a:off x="218317" y="1643448"/>
            <a:ext cx="2560672" cy="203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2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algn="ctr"/>
            <a:r>
              <a:rPr lang="en-GB" sz="3200" b="1" dirty="0"/>
              <a:t>How to encourage autonomy at work?</a:t>
            </a:r>
            <a:endParaRPr lang="en-US" sz="3200" dirty="0"/>
          </a:p>
        </p:txBody>
      </p:sp>
      <p:sp>
        <p:nvSpPr>
          <p:cNvPr id="12" name="Subtitle 10">
            <a:extLst>
              <a:ext uri="{FF2B5EF4-FFF2-40B4-BE49-F238E27FC236}">
                <a16:creationId xmlns:a16="http://schemas.microsoft.com/office/drawing/2014/main" id="{7043A440-FEA7-4313-9218-2FE31C35D038}"/>
              </a:ext>
            </a:extLst>
          </p:cNvPr>
          <p:cNvSpPr txBox="1">
            <a:spLocks/>
          </p:cNvSpPr>
          <p:nvPr/>
        </p:nvSpPr>
        <p:spPr>
          <a:xfrm>
            <a:off x="3113182" y="354301"/>
            <a:ext cx="4256849" cy="447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b="1" dirty="0">
                <a:latin typeface="Sohne"/>
              </a:rPr>
              <a:t>3.</a:t>
            </a:r>
            <a:r>
              <a:rPr lang="en-US" sz="2800" b="1" dirty="0">
                <a:latin typeface="Sohne"/>
              </a:rPr>
              <a:t> Communicate effectively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A6FFA-C515-45C7-9029-BC6343EF19B1}"/>
              </a:ext>
            </a:extLst>
          </p:cNvPr>
          <p:cNvSpPr/>
          <p:nvPr/>
        </p:nvSpPr>
        <p:spPr>
          <a:xfrm>
            <a:off x="3470179" y="802496"/>
            <a:ext cx="56738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latin typeface="Sohne"/>
              </a:rPr>
              <a:t>A person can't make smart decisions or A team may end up in conflict if members are unsure about what they are trying to achieve.</a:t>
            </a:r>
          </a:p>
          <a:p>
            <a:r>
              <a:rPr lang="en-GB" sz="1800" dirty="0">
                <a:latin typeface="Sohne"/>
              </a:rPr>
              <a:t>In both cases, it is the responsibility of the leader to clarify what the task is.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A8A42-C7CD-49B2-B2D7-BDA65393A5FD}"/>
              </a:ext>
            </a:extLst>
          </p:cNvPr>
          <p:cNvSpPr/>
          <p:nvPr/>
        </p:nvSpPr>
        <p:spPr>
          <a:xfrm>
            <a:off x="3470179" y="2902524"/>
            <a:ext cx="555515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>
                <a:latin typeface="Sohne"/>
              </a:rPr>
              <a:t>With enhanced autonomy in the workplace, workers need tools that set them up for success. 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latin typeface="Sohne"/>
              </a:rPr>
              <a:t>For example: </a:t>
            </a:r>
          </a:p>
          <a:p>
            <a:r>
              <a:rPr lang="en-GB" sz="1800" dirty="0">
                <a:latin typeface="Sohne"/>
              </a:rPr>
              <a:t>If you have the option to work remotely, your company will need to provide software solutions that allow employees to easily connect with each other virtually.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E796F-D089-4F4E-9B6B-C16DBC177533}"/>
              </a:ext>
            </a:extLst>
          </p:cNvPr>
          <p:cNvSpPr/>
          <p:nvPr/>
        </p:nvSpPr>
        <p:spPr>
          <a:xfrm>
            <a:off x="3113182" y="2433712"/>
            <a:ext cx="60308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Sohne"/>
              </a:rPr>
              <a:t>4. Equip employees with the right tools</a:t>
            </a:r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02655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9"/>
          <p:cNvGrpSpPr/>
          <p:nvPr/>
        </p:nvGrpSpPr>
        <p:grpSpPr>
          <a:xfrm>
            <a:off x="1779940" y="423492"/>
            <a:ext cx="1102865" cy="1041400"/>
            <a:chOff x="1136750" y="539500"/>
            <a:chExt cx="1776749" cy="1677727"/>
          </a:xfrm>
        </p:grpSpPr>
        <p:pic>
          <p:nvPicPr>
            <p:cNvPr id="213" name="Google Shape;213;p29"/>
            <p:cNvPicPr preferRelativeResize="0"/>
            <p:nvPr/>
          </p:nvPicPr>
          <p:blipFill rotWithShape="1">
            <a:blip r:embed="rId3">
              <a:alphaModFix/>
            </a:blip>
            <a:srcRect l="13292" t="8752" r="6049" b="8520"/>
            <a:stretch/>
          </p:blipFill>
          <p:spPr>
            <a:xfrm>
              <a:off x="1136750" y="539500"/>
              <a:ext cx="1665725" cy="167772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4" name="Google Shape;214;p29"/>
            <p:cNvPicPr preferRelativeResize="0"/>
            <p:nvPr/>
          </p:nvPicPr>
          <p:blipFill rotWithShape="1">
            <a:blip r:embed="rId4">
              <a:alphaModFix/>
            </a:blip>
            <a:srcRect l="9241" t="14704" r="30907" b="14704"/>
            <a:stretch/>
          </p:blipFill>
          <p:spPr>
            <a:xfrm>
              <a:off x="2454225" y="743200"/>
              <a:ext cx="459274" cy="5318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215" name="Google Shape;215;p29"/>
          <p:cNvGrpSpPr/>
          <p:nvPr/>
        </p:nvGrpSpPr>
        <p:grpSpPr>
          <a:xfrm>
            <a:off x="475759" y="3941834"/>
            <a:ext cx="857450" cy="941632"/>
            <a:chOff x="6831750" y="2915025"/>
            <a:chExt cx="1792700" cy="1968701"/>
          </a:xfrm>
        </p:grpSpPr>
        <p:pic>
          <p:nvPicPr>
            <p:cNvPr id="216" name="Google Shape;216;p29"/>
            <p:cNvPicPr preferRelativeResize="0"/>
            <p:nvPr/>
          </p:nvPicPr>
          <p:blipFill rotWithShape="1">
            <a:blip r:embed="rId5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7" name="Google Shape;217;p29"/>
            <p:cNvPicPr preferRelativeResize="0"/>
            <p:nvPr/>
          </p:nvPicPr>
          <p:blipFill rotWithShape="1">
            <a:blip r:embed="rId6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B2433D7A-F099-4176-9285-3821B85173EE}"/>
              </a:ext>
            </a:extLst>
          </p:cNvPr>
          <p:cNvSpPr txBox="1">
            <a:spLocks/>
          </p:cNvSpPr>
          <p:nvPr/>
        </p:nvSpPr>
        <p:spPr>
          <a:xfrm>
            <a:off x="218317" y="1643448"/>
            <a:ext cx="2560672" cy="203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2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algn="ctr"/>
            <a:r>
              <a:rPr lang="en-GB" sz="3200" b="1" dirty="0"/>
              <a:t>How to encourage autonomy at work?</a:t>
            </a:r>
            <a:endParaRPr lang="en-US" sz="3200" dirty="0"/>
          </a:p>
        </p:txBody>
      </p:sp>
      <p:sp>
        <p:nvSpPr>
          <p:cNvPr id="12" name="Subtitle 10">
            <a:extLst>
              <a:ext uri="{FF2B5EF4-FFF2-40B4-BE49-F238E27FC236}">
                <a16:creationId xmlns:a16="http://schemas.microsoft.com/office/drawing/2014/main" id="{7043A440-FEA7-4313-9218-2FE31C35D038}"/>
              </a:ext>
            </a:extLst>
          </p:cNvPr>
          <p:cNvSpPr txBox="1">
            <a:spLocks/>
          </p:cNvSpPr>
          <p:nvPr/>
        </p:nvSpPr>
        <p:spPr>
          <a:xfrm>
            <a:off x="3117680" y="417421"/>
            <a:ext cx="5576099" cy="447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Sohne"/>
              </a:rPr>
              <a:t>5. Setting Goals and Benchmarks</a:t>
            </a:r>
            <a:endParaRPr lang="en-GB" sz="2800" b="1" dirty="0">
              <a:latin typeface="So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A6FFA-C515-45C7-9029-BC6343EF19B1}"/>
              </a:ext>
            </a:extLst>
          </p:cNvPr>
          <p:cNvSpPr/>
          <p:nvPr/>
        </p:nvSpPr>
        <p:spPr>
          <a:xfrm>
            <a:off x="3117680" y="874392"/>
            <a:ext cx="602037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1666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Sohne"/>
              </a:rPr>
              <a:t>Knowing the project's direction simplifies decision-making.</a:t>
            </a:r>
          </a:p>
          <a:p>
            <a:pPr marL="341313" indent="-1666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Sohne"/>
              </a:rPr>
              <a:t>Individuals and teams should set their goals, with leader verification.</a:t>
            </a:r>
          </a:p>
          <a:p>
            <a:pPr marL="341313" indent="-1666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Sohne"/>
              </a:rPr>
              <a:t>Recording benchmarks is crucial for future reference.</a:t>
            </a:r>
          </a:p>
          <a:p>
            <a:pPr marL="341313" indent="-166688">
              <a:buFont typeface="Arial" panose="020B0604020202020204" pitchFamily="34" charset="0"/>
              <a:buChar char="•"/>
            </a:pPr>
            <a:r>
              <a:rPr lang="en-GB" sz="1800" dirty="0">
                <a:latin typeface="Sohne"/>
              </a:rPr>
              <a:t>Employees understanding their potential strive for consistent or improved results.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A8A42-C7CD-49B2-B2D7-BDA65393A5FD}"/>
              </a:ext>
            </a:extLst>
          </p:cNvPr>
          <p:cNvSpPr/>
          <p:nvPr/>
        </p:nvSpPr>
        <p:spPr>
          <a:xfrm>
            <a:off x="3480127" y="3393925"/>
            <a:ext cx="551031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/>
              <a:t>Giving credit for good work reinforces that free thinking is not only allowed but rewarded. </a:t>
            </a:r>
          </a:p>
          <a:p>
            <a:r>
              <a:rPr lang="en-GB" sz="1800" dirty="0"/>
              <a:t>Employees will understand what they can achieve and appreciate that their approach delivers results.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E796F-D089-4F4E-9B6B-C16DBC177533}"/>
              </a:ext>
            </a:extLst>
          </p:cNvPr>
          <p:cNvSpPr/>
          <p:nvPr/>
        </p:nvSpPr>
        <p:spPr>
          <a:xfrm>
            <a:off x="3117680" y="2880568"/>
            <a:ext cx="440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Sohne"/>
              </a:rPr>
              <a:t>6. </a:t>
            </a:r>
            <a:r>
              <a:rPr lang="en-US" sz="2800" b="1" dirty="0">
                <a:latin typeface="Sohne"/>
              </a:rPr>
              <a:t>Reward good work</a:t>
            </a:r>
          </a:p>
          <a:p>
            <a:endParaRPr lang="en-GB" sz="2800" b="1" dirty="0"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56876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9"/>
          <p:cNvGrpSpPr/>
          <p:nvPr/>
        </p:nvGrpSpPr>
        <p:grpSpPr>
          <a:xfrm>
            <a:off x="1779940" y="423492"/>
            <a:ext cx="1102865" cy="1041400"/>
            <a:chOff x="1136750" y="539500"/>
            <a:chExt cx="1776749" cy="1677727"/>
          </a:xfrm>
        </p:grpSpPr>
        <p:pic>
          <p:nvPicPr>
            <p:cNvPr id="213" name="Google Shape;213;p29"/>
            <p:cNvPicPr preferRelativeResize="0"/>
            <p:nvPr/>
          </p:nvPicPr>
          <p:blipFill rotWithShape="1">
            <a:blip r:embed="rId3">
              <a:alphaModFix/>
            </a:blip>
            <a:srcRect l="13292" t="8752" r="6049" b="8520"/>
            <a:stretch/>
          </p:blipFill>
          <p:spPr>
            <a:xfrm>
              <a:off x="1136750" y="539500"/>
              <a:ext cx="1665725" cy="167772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4" name="Google Shape;214;p29"/>
            <p:cNvPicPr preferRelativeResize="0"/>
            <p:nvPr/>
          </p:nvPicPr>
          <p:blipFill rotWithShape="1">
            <a:blip r:embed="rId4">
              <a:alphaModFix/>
            </a:blip>
            <a:srcRect l="9241" t="14704" r="30907" b="14704"/>
            <a:stretch/>
          </p:blipFill>
          <p:spPr>
            <a:xfrm>
              <a:off x="2454225" y="743200"/>
              <a:ext cx="459274" cy="5318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215" name="Google Shape;215;p29"/>
          <p:cNvGrpSpPr/>
          <p:nvPr/>
        </p:nvGrpSpPr>
        <p:grpSpPr>
          <a:xfrm>
            <a:off x="475759" y="3941834"/>
            <a:ext cx="857450" cy="941632"/>
            <a:chOff x="6831750" y="2915025"/>
            <a:chExt cx="1792700" cy="1968701"/>
          </a:xfrm>
        </p:grpSpPr>
        <p:pic>
          <p:nvPicPr>
            <p:cNvPr id="216" name="Google Shape;216;p29"/>
            <p:cNvPicPr preferRelativeResize="0"/>
            <p:nvPr/>
          </p:nvPicPr>
          <p:blipFill rotWithShape="1">
            <a:blip r:embed="rId5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17" name="Google Shape;217;p29"/>
            <p:cNvPicPr preferRelativeResize="0"/>
            <p:nvPr/>
          </p:nvPicPr>
          <p:blipFill rotWithShape="1">
            <a:blip r:embed="rId6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B2433D7A-F099-4176-9285-3821B85173EE}"/>
              </a:ext>
            </a:extLst>
          </p:cNvPr>
          <p:cNvSpPr txBox="1">
            <a:spLocks/>
          </p:cNvSpPr>
          <p:nvPr/>
        </p:nvSpPr>
        <p:spPr>
          <a:xfrm>
            <a:off x="218317" y="1643448"/>
            <a:ext cx="2560672" cy="203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2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algn="ctr"/>
            <a:r>
              <a:rPr lang="en-GB" sz="3200" b="1" dirty="0"/>
              <a:t>How to encourage autonomy at work?</a:t>
            </a:r>
            <a:endParaRPr lang="en-US" sz="3200" dirty="0"/>
          </a:p>
        </p:txBody>
      </p:sp>
      <p:sp>
        <p:nvSpPr>
          <p:cNvPr id="12" name="Subtitle 10">
            <a:extLst>
              <a:ext uri="{FF2B5EF4-FFF2-40B4-BE49-F238E27FC236}">
                <a16:creationId xmlns:a16="http://schemas.microsoft.com/office/drawing/2014/main" id="{7043A440-FEA7-4313-9218-2FE31C35D038}"/>
              </a:ext>
            </a:extLst>
          </p:cNvPr>
          <p:cNvSpPr txBox="1">
            <a:spLocks/>
          </p:cNvSpPr>
          <p:nvPr/>
        </p:nvSpPr>
        <p:spPr>
          <a:xfrm>
            <a:off x="3156072" y="460192"/>
            <a:ext cx="4668679" cy="447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Sohne"/>
              </a:rPr>
              <a:t>7.Create psychological safety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A6FFA-C515-45C7-9029-BC6343EF19B1}"/>
              </a:ext>
            </a:extLst>
          </p:cNvPr>
          <p:cNvSpPr/>
          <p:nvPr/>
        </p:nvSpPr>
        <p:spPr>
          <a:xfrm>
            <a:off x="3466167" y="944564"/>
            <a:ext cx="53548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latin typeface="Sohne"/>
              </a:rPr>
              <a:t>Psychological safety frees employees from the fear that they’ll be ridiculed, punished, or looked down on when things don’t go as planned. </a:t>
            </a:r>
          </a:p>
          <a:p>
            <a:r>
              <a:rPr lang="en-GB" sz="1800" dirty="0">
                <a:latin typeface="Sohne"/>
              </a:rPr>
              <a:t>When managers create this sense of safety, employees can get creative, take reasonable risks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A8A42-C7CD-49B2-B2D7-BDA65393A5FD}"/>
              </a:ext>
            </a:extLst>
          </p:cNvPr>
          <p:cNvSpPr/>
          <p:nvPr/>
        </p:nvSpPr>
        <p:spPr>
          <a:xfrm>
            <a:off x="3466167" y="3194307"/>
            <a:ext cx="55521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latin typeface="Sohne"/>
              </a:rPr>
              <a:t>Employees encouraged to recognize their own weaknesses and develop their own skills have a clear career path forward. </a:t>
            </a:r>
          </a:p>
          <a:p>
            <a:r>
              <a:rPr lang="en-GB" sz="1800" dirty="0">
                <a:latin typeface="Sohne"/>
              </a:rPr>
              <a:t>This benefits the company as a whole, given that a more skilled workforce increases productivity.</a:t>
            </a:r>
            <a:endParaRPr lang="en-US" sz="1800" dirty="0">
              <a:latin typeface="So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E796F-D089-4F4E-9B6B-C16DBC177533}"/>
              </a:ext>
            </a:extLst>
          </p:cNvPr>
          <p:cNvSpPr/>
          <p:nvPr/>
        </p:nvSpPr>
        <p:spPr>
          <a:xfrm>
            <a:off x="3156072" y="2705536"/>
            <a:ext cx="6274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Sohne"/>
              </a:rPr>
              <a:t>8. Support professional development</a:t>
            </a:r>
          </a:p>
        </p:txBody>
      </p:sp>
    </p:spTree>
    <p:extLst>
      <p:ext uri="{BB962C8B-B14F-4D97-AF65-F5344CB8AC3E}">
        <p14:creationId xmlns:p14="http://schemas.microsoft.com/office/powerpoint/2010/main" val="157981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62037" y="2988701"/>
            <a:ext cx="5612259" cy="1311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3600" b="1" dirty="0"/>
              <a:t>How employers can promote employee autonomy ?</a:t>
            </a:r>
            <a:endParaRPr lang="en-US" sz="3600" dirty="0"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462037" y="1430885"/>
            <a:ext cx="17067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6246224" y="658575"/>
            <a:ext cx="2655598" cy="4225151"/>
            <a:chOff x="6245275" y="658575"/>
            <a:chExt cx="2655598" cy="4225151"/>
          </a:xfrm>
        </p:grpSpPr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l="15239" t="7698" r="36702" b="8528"/>
            <a:stretch/>
          </p:blipFill>
          <p:spPr>
            <a:xfrm>
              <a:off x="7878450" y="658575"/>
              <a:ext cx="1022423" cy="174997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88" name="Google Shape;188;p27"/>
            <p:cNvPicPr preferRelativeResize="0"/>
            <p:nvPr/>
          </p:nvPicPr>
          <p:blipFill rotWithShape="1">
            <a:blip r:embed="rId4">
              <a:alphaModFix/>
            </a:blip>
            <a:srcRect l="62656" t="25313" r="19378" b="32134"/>
            <a:stretch/>
          </p:blipFill>
          <p:spPr>
            <a:xfrm>
              <a:off x="6245275" y="900400"/>
              <a:ext cx="556652" cy="12945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5">
              <a:alphaModFix/>
            </a:blip>
            <a:srcRect l="13604" t="13604" r="13604" b="13604"/>
            <a:stretch/>
          </p:blipFill>
          <p:spPr>
            <a:xfrm>
              <a:off x="7596925" y="1212508"/>
              <a:ext cx="556652" cy="54660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6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92" name="Google Shape;192;p27"/>
          <p:cNvGrpSpPr/>
          <p:nvPr/>
        </p:nvGrpSpPr>
        <p:grpSpPr>
          <a:xfrm>
            <a:off x="3527899" y="256875"/>
            <a:ext cx="1706701" cy="1183750"/>
            <a:chOff x="3527899" y="242936"/>
            <a:chExt cx="1706701" cy="1183750"/>
          </a:xfrm>
        </p:grpSpPr>
        <p:pic>
          <p:nvPicPr>
            <p:cNvPr id="193" name="Google Shape;193;p27"/>
            <p:cNvPicPr preferRelativeResize="0"/>
            <p:nvPr/>
          </p:nvPicPr>
          <p:blipFill rotWithShape="1">
            <a:blip r:embed="rId7">
              <a:alphaModFix/>
            </a:blip>
            <a:srcRect l="11809" t="47822" r="5545" b="10664"/>
            <a:stretch/>
          </p:blipFill>
          <p:spPr>
            <a:xfrm>
              <a:off x="3527899" y="242936"/>
              <a:ext cx="1706701" cy="8418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8">
              <a:alphaModFix/>
            </a:blip>
            <a:srcRect l="11968" t="10393" r="14696" b="10385"/>
            <a:stretch/>
          </p:blipFill>
          <p:spPr>
            <a:xfrm>
              <a:off x="4479450" y="829761"/>
              <a:ext cx="562749" cy="5969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744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utonomy Vectors &amp; Illustrations for Free Download | Freepik">
            <a:extLst>
              <a:ext uri="{FF2B5EF4-FFF2-40B4-BE49-F238E27FC236}">
                <a16:creationId xmlns:a16="http://schemas.microsoft.com/office/drawing/2014/main" id="{B83AEB7B-B5D5-4190-A481-78F9AE67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573" y="1296671"/>
            <a:ext cx="2764267" cy="27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7" name="Google Shape;227;p30"/>
          <p:cNvGrpSpPr/>
          <p:nvPr/>
        </p:nvGrpSpPr>
        <p:grpSpPr>
          <a:xfrm>
            <a:off x="7267891" y="3864863"/>
            <a:ext cx="1361851" cy="1029123"/>
            <a:chOff x="6509175" y="3122000"/>
            <a:chExt cx="1361851" cy="1029123"/>
          </a:xfrm>
        </p:grpSpPr>
        <p:pic>
          <p:nvPicPr>
            <p:cNvPr id="228" name="Google Shape;228;p30"/>
            <p:cNvPicPr preferRelativeResize="0"/>
            <p:nvPr/>
          </p:nvPicPr>
          <p:blipFill rotWithShape="1">
            <a:blip r:embed="rId4">
              <a:alphaModFix/>
            </a:blip>
            <a:srcRect l="20591" t="4181" r="18915" b="57523"/>
            <a:stretch/>
          </p:blipFill>
          <p:spPr>
            <a:xfrm>
              <a:off x="6509175" y="3374550"/>
              <a:ext cx="1249300" cy="776573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29" name="Google Shape;229;p30"/>
            <p:cNvPicPr preferRelativeResize="0"/>
            <p:nvPr/>
          </p:nvPicPr>
          <p:blipFill rotWithShape="1">
            <a:blip r:embed="rId5">
              <a:alphaModFix/>
            </a:blip>
            <a:srcRect l="10536" t="8047" r="11472" b="8038"/>
            <a:stretch/>
          </p:blipFill>
          <p:spPr>
            <a:xfrm>
              <a:off x="7272575" y="3122000"/>
              <a:ext cx="598451" cy="6322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5852BDD-AF48-4C63-99B6-045A5E75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37" y="509862"/>
            <a:ext cx="8389100" cy="572700"/>
          </a:xfrm>
        </p:spPr>
        <p:txBody>
          <a:bodyPr/>
          <a:lstStyle/>
          <a:p>
            <a:r>
              <a:rPr lang="en-GB" sz="2400" b="1" dirty="0"/>
              <a:t>How employers can promote employee autonomy?</a:t>
            </a:r>
            <a:br>
              <a:rPr lang="en-GB" sz="2400" b="1" dirty="0"/>
            </a:br>
            <a:endParaRPr lang="en-US" sz="2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C4EC3D-A696-4BCA-9F81-C30AF49880C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3359" y="1273979"/>
            <a:ext cx="6353429" cy="3397124"/>
          </a:xfrm>
        </p:spPr>
        <p:txBody>
          <a:bodyPr/>
          <a:lstStyle/>
          <a:p>
            <a:pPr marL="230188" indent="-2301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You can set the stage for a conversation by demonstrating your competence and capabilities before you sit down at the negotiating table. 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GB" sz="1800" dirty="0"/>
              <a:t>Let's start the conversation with some clear examples like:</a:t>
            </a:r>
          </a:p>
          <a:p>
            <a:pPr marL="0" indent="0">
              <a:spcAft>
                <a:spcPts val="1200"/>
              </a:spcAft>
            </a:pPr>
            <a:r>
              <a:rPr lang="en-GB" sz="1800" dirty="0"/>
              <a:t>	What would it look like in your situation?  </a:t>
            </a:r>
          </a:p>
          <a:p>
            <a:pPr marL="0" indent="0">
              <a:spcAft>
                <a:spcPts val="1200"/>
              </a:spcAft>
            </a:pPr>
            <a:r>
              <a:rPr lang="en-GB" sz="1800" dirty="0"/>
              <a:t>	How it will support the company's goals.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GB" sz="1800" dirty="0"/>
              <a:t>If you do great work and proactively make your workplace better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050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508990" y="1736629"/>
            <a:ext cx="5574838" cy="1467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grpSp>
        <p:nvGrpSpPr>
          <p:cNvPr id="329" name="Google Shape;329;p36"/>
          <p:cNvGrpSpPr/>
          <p:nvPr/>
        </p:nvGrpSpPr>
        <p:grpSpPr>
          <a:xfrm rot="5400000">
            <a:off x="4600892" y="1071249"/>
            <a:ext cx="1660974" cy="1081176"/>
            <a:chOff x="3486204" y="242938"/>
            <a:chExt cx="1660974" cy="1081176"/>
          </a:xfrm>
        </p:grpSpPr>
        <p:pic>
          <p:nvPicPr>
            <p:cNvPr id="330" name="Google Shape;330;p36"/>
            <p:cNvPicPr preferRelativeResize="0"/>
            <p:nvPr/>
          </p:nvPicPr>
          <p:blipFill rotWithShape="1">
            <a:blip r:embed="rId3">
              <a:alphaModFix/>
            </a:blip>
            <a:srcRect l="13053" t="47826" r="6514" b="8308"/>
            <a:stretch/>
          </p:blipFill>
          <p:spPr>
            <a:xfrm>
              <a:off x="3486204" y="242938"/>
              <a:ext cx="1660974" cy="8895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331" name="Google Shape;331;p36"/>
            <p:cNvPicPr preferRelativeResize="0"/>
            <p:nvPr/>
          </p:nvPicPr>
          <p:blipFill rotWithShape="1">
            <a:blip r:embed="rId4">
              <a:alphaModFix/>
            </a:blip>
            <a:srcRect l="13015" t="5920" r="12184" b="8893"/>
            <a:stretch/>
          </p:blipFill>
          <p:spPr>
            <a:xfrm>
              <a:off x="3616504" y="682238"/>
              <a:ext cx="573998" cy="6418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332" name="Google Shape;332;p36"/>
          <p:cNvGrpSpPr/>
          <p:nvPr/>
        </p:nvGrpSpPr>
        <p:grpSpPr>
          <a:xfrm>
            <a:off x="6237719" y="253294"/>
            <a:ext cx="2659279" cy="4633683"/>
            <a:chOff x="6244775" y="253294"/>
            <a:chExt cx="2659279" cy="4633683"/>
          </a:xfrm>
        </p:grpSpPr>
        <p:grpSp>
          <p:nvGrpSpPr>
            <p:cNvPr id="333" name="Google Shape;333;p36"/>
            <p:cNvGrpSpPr/>
            <p:nvPr/>
          </p:nvGrpSpPr>
          <p:grpSpPr>
            <a:xfrm>
              <a:off x="6244775" y="253294"/>
              <a:ext cx="2659279" cy="2374181"/>
              <a:chOff x="6227525" y="246856"/>
              <a:chExt cx="2659279" cy="2374181"/>
            </a:xfrm>
          </p:grpSpPr>
          <p:pic>
            <p:nvPicPr>
              <p:cNvPr id="334" name="Google Shape;334;p36"/>
              <p:cNvPicPr preferRelativeResize="0"/>
              <p:nvPr/>
            </p:nvPicPr>
            <p:blipFill rotWithShape="1">
              <a:blip r:embed="rId5">
                <a:alphaModFix/>
              </a:blip>
              <a:srcRect l="36822" t="25554" r="19999" b="31183"/>
              <a:stretch/>
            </p:blipFill>
            <p:spPr>
              <a:xfrm rot="5400000">
                <a:off x="6791562" y="257694"/>
                <a:ext cx="1337851" cy="1316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335" name="Google Shape;335;p36"/>
              <p:cNvPicPr preferRelativeResize="0"/>
              <p:nvPr/>
            </p:nvPicPr>
            <p:blipFill rotWithShape="1">
              <a:blip r:embed="rId6">
                <a:alphaModFix/>
              </a:blip>
              <a:srcRect l="33155" t="10846" r="12455" b="11010"/>
              <a:stretch/>
            </p:blipFill>
            <p:spPr>
              <a:xfrm>
                <a:off x="6227525" y="2034238"/>
                <a:ext cx="415898" cy="586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336" name="Google Shape;336;p36"/>
              <p:cNvPicPr preferRelativeResize="0"/>
              <p:nvPr/>
            </p:nvPicPr>
            <p:blipFill rotWithShape="1">
              <a:blip r:embed="rId7">
                <a:alphaModFix/>
              </a:blip>
              <a:srcRect l="10888" t="10042" r="57056" b="10447"/>
              <a:stretch/>
            </p:blipFill>
            <p:spPr>
              <a:xfrm>
                <a:off x="8204856" y="707387"/>
                <a:ext cx="681948" cy="16609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grpSp>
          <p:nvGrpSpPr>
            <p:cNvPr id="337" name="Google Shape;337;p36"/>
            <p:cNvGrpSpPr/>
            <p:nvPr/>
          </p:nvGrpSpPr>
          <p:grpSpPr>
            <a:xfrm>
              <a:off x="6871600" y="2918276"/>
              <a:ext cx="1792700" cy="1968701"/>
              <a:chOff x="6831750" y="2907021"/>
              <a:chExt cx="1792700" cy="1968701"/>
            </a:xfrm>
          </p:grpSpPr>
          <p:pic>
            <p:nvPicPr>
              <p:cNvPr id="338" name="Google Shape;338;p36"/>
              <p:cNvPicPr preferRelativeResize="0"/>
              <p:nvPr/>
            </p:nvPicPr>
            <p:blipFill rotWithShape="1">
              <a:blip r:embed="rId8">
                <a:alphaModFix/>
              </a:blip>
              <a:srcRect l="15098" t="38847" r="25459" b="24717"/>
              <a:stretch/>
            </p:blipFill>
            <p:spPr>
              <a:xfrm rot="5400000">
                <a:off x="7047623" y="3298896"/>
                <a:ext cx="1968701" cy="118495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339" name="Google Shape;339;p36"/>
              <p:cNvPicPr preferRelativeResize="0"/>
              <p:nvPr/>
            </p:nvPicPr>
            <p:blipFill rotWithShape="1">
              <a:blip r:embed="rId5">
                <a:alphaModFix/>
              </a:blip>
              <a:srcRect l="11589" t="25687" r="33585" b="30647"/>
              <a:stretch/>
            </p:blipFill>
            <p:spPr>
              <a:xfrm rot="-5400000" flipH="1">
                <a:off x="6646676" y="3362220"/>
                <a:ext cx="1698575" cy="132842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C4E1EA-94DD-4637-B168-912C1240A9B3}"/>
              </a:ext>
            </a:extLst>
          </p:cNvPr>
          <p:cNvSpPr txBox="1"/>
          <p:nvPr/>
        </p:nvSpPr>
        <p:spPr>
          <a:xfrm>
            <a:off x="390889" y="4440759"/>
            <a:ext cx="252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Pham Minh </a:t>
            </a:r>
            <a:r>
              <a:rPr lang="en-US" dirty="0" err="1"/>
              <a:t>Nhut</a:t>
            </a:r>
            <a:endParaRPr lang="en-US" dirty="0"/>
          </a:p>
        </p:txBody>
      </p:sp>
      <p:sp>
        <p:nvSpPr>
          <p:cNvPr id="33" name="Google Shape;313;p36">
            <a:extLst>
              <a:ext uri="{FF2B5EF4-FFF2-40B4-BE49-F238E27FC236}">
                <a16:creationId xmlns:a16="http://schemas.microsoft.com/office/drawing/2014/main" id="{5DF6565F-2359-4FD5-A53A-804E0B0538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0889" y="3759727"/>
            <a:ext cx="350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Do you have any questions?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/>
              <a:t>nhutp9673@gmail.com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59756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0C2EDC9-9C49-446F-84E9-3A664D09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261237"/>
            <a:ext cx="8039100" cy="4624464"/>
          </a:xfrm>
          <a:prstGeom prst="rect">
            <a:avLst/>
          </a:prstGeom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4">
            <a:alphaModFix/>
          </a:blip>
          <a:srcRect l="12403" t="49354" r="3731" b="7491"/>
          <a:stretch/>
        </p:blipFill>
        <p:spPr>
          <a:xfrm>
            <a:off x="6674175" y="257800"/>
            <a:ext cx="1784274" cy="901451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chemeClr val="dk1">
                <a:alpha val="20000"/>
              </a:schemeClr>
            </a:outerShdw>
          </a:effectLst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5">
            <a:alphaModFix/>
          </a:blip>
          <a:srcRect l="62655" t="16677" r="14268" b="27562"/>
          <a:stretch/>
        </p:blipFill>
        <p:spPr>
          <a:xfrm rot="-5400000">
            <a:off x="767979" y="3683769"/>
            <a:ext cx="714998" cy="1696424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6">
            <a:alphaModFix/>
          </a:blip>
          <a:srcRect l="14864" t="14862" r="14856" b="14862"/>
          <a:stretch/>
        </p:blipFill>
        <p:spPr>
          <a:xfrm>
            <a:off x="7921029" y="742775"/>
            <a:ext cx="537416" cy="527701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chemeClr val="dk1"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713225" y="2612772"/>
            <a:ext cx="5003756" cy="1311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What is autonomy at work?</a:t>
            </a:r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713225" y="1485810"/>
            <a:ext cx="17067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6246224" y="658575"/>
            <a:ext cx="2655598" cy="4225151"/>
            <a:chOff x="6245275" y="658575"/>
            <a:chExt cx="2655598" cy="4225151"/>
          </a:xfrm>
        </p:grpSpPr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l="15239" t="7698" r="36702" b="8528"/>
            <a:stretch/>
          </p:blipFill>
          <p:spPr>
            <a:xfrm>
              <a:off x="7878450" y="658575"/>
              <a:ext cx="1022423" cy="174997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88" name="Google Shape;188;p27"/>
            <p:cNvPicPr preferRelativeResize="0"/>
            <p:nvPr/>
          </p:nvPicPr>
          <p:blipFill rotWithShape="1">
            <a:blip r:embed="rId4">
              <a:alphaModFix/>
            </a:blip>
            <a:srcRect l="62656" t="25313" r="19378" b="32134"/>
            <a:stretch/>
          </p:blipFill>
          <p:spPr>
            <a:xfrm>
              <a:off x="6245275" y="900400"/>
              <a:ext cx="556652" cy="12945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5">
              <a:alphaModFix/>
            </a:blip>
            <a:srcRect l="13604" t="13604" r="13604" b="13604"/>
            <a:stretch/>
          </p:blipFill>
          <p:spPr>
            <a:xfrm>
              <a:off x="7596925" y="1212508"/>
              <a:ext cx="556652" cy="54660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6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92" name="Google Shape;192;p27"/>
          <p:cNvGrpSpPr/>
          <p:nvPr/>
        </p:nvGrpSpPr>
        <p:grpSpPr>
          <a:xfrm>
            <a:off x="3527899" y="256875"/>
            <a:ext cx="1706701" cy="1183750"/>
            <a:chOff x="3527899" y="242936"/>
            <a:chExt cx="1706701" cy="1183750"/>
          </a:xfrm>
        </p:grpSpPr>
        <p:pic>
          <p:nvPicPr>
            <p:cNvPr id="193" name="Google Shape;193;p27"/>
            <p:cNvPicPr preferRelativeResize="0"/>
            <p:nvPr/>
          </p:nvPicPr>
          <p:blipFill rotWithShape="1">
            <a:blip r:embed="rId7">
              <a:alphaModFix/>
            </a:blip>
            <a:srcRect l="11809" t="47822" r="5545" b="10664"/>
            <a:stretch/>
          </p:blipFill>
          <p:spPr>
            <a:xfrm>
              <a:off x="3527899" y="242936"/>
              <a:ext cx="1706701" cy="8418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8">
              <a:alphaModFix/>
            </a:blip>
            <a:srcRect l="11968" t="10393" r="14696" b="10385"/>
            <a:stretch/>
          </p:blipFill>
          <p:spPr>
            <a:xfrm>
              <a:off x="4479450" y="829761"/>
              <a:ext cx="562749" cy="5969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43DECDA-5051-430A-AC73-2B9E0A3AD4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8601" y="4435654"/>
            <a:ext cx="4602900" cy="423000"/>
          </a:xfrm>
        </p:spPr>
        <p:txBody>
          <a:bodyPr/>
          <a:lstStyle/>
          <a:p>
            <a:pPr marL="139700" indent="0">
              <a:buNone/>
            </a:pPr>
            <a:r>
              <a:rPr lang="en-GB" sz="1800" dirty="0"/>
              <a:t>A few important things to note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686" b="3686"/>
          <a:stretch/>
        </p:blipFill>
        <p:spPr>
          <a:xfrm>
            <a:off x="5560425" y="246900"/>
            <a:ext cx="3345600" cy="4649700"/>
          </a:xfrm>
          <a:prstGeom prst="roundRect">
            <a:avLst>
              <a:gd name="adj" fmla="val 11438"/>
            </a:avLst>
          </a:prstGeom>
        </p:spPr>
      </p:pic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410793" y="1068499"/>
            <a:ext cx="4805835" cy="1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What is autonomy in the workplace? </a:t>
            </a:r>
            <a:endParaRPr sz="4000" dirty="0"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"/>
          </p:nvPr>
        </p:nvSpPr>
        <p:spPr>
          <a:xfrm>
            <a:off x="410794" y="2366272"/>
            <a:ext cx="4805835" cy="2174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800" dirty="0"/>
              <a:t>Job autonomy means employees have some level of control over how they get work done, such as how they accomplish tasks, set deadlines, and where or when they work.</a:t>
            </a:r>
            <a:endParaRPr sz="1800" dirty="0"/>
          </a:p>
        </p:txBody>
      </p:sp>
      <p:grpSp>
        <p:nvGrpSpPr>
          <p:cNvPr id="202" name="Google Shape;202;p28"/>
          <p:cNvGrpSpPr/>
          <p:nvPr/>
        </p:nvGrpSpPr>
        <p:grpSpPr>
          <a:xfrm>
            <a:off x="7011800" y="3033900"/>
            <a:ext cx="1361851" cy="1861199"/>
            <a:chOff x="6509175" y="3122000"/>
            <a:chExt cx="1361851" cy="1861199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4">
              <a:alphaModFix/>
            </a:blip>
            <a:srcRect l="20591" t="4180" r="18915" b="16492"/>
            <a:stretch/>
          </p:blipFill>
          <p:spPr>
            <a:xfrm>
              <a:off x="6509175" y="3374550"/>
              <a:ext cx="1249300" cy="160864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5">
              <a:alphaModFix/>
            </a:blip>
            <a:srcRect l="10536" t="8047" r="11472" b="8038"/>
            <a:stretch/>
          </p:blipFill>
          <p:spPr>
            <a:xfrm>
              <a:off x="7272575" y="3122000"/>
              <a:ext cx="598451" cy="6322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583692" y="1047560"/>
            <a:ext cx="4389267" cy="1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000" dirty="0"/>
              <a:t>A few important things to note</a:t>
            </a:r>
            <a:endParaRPr lang="en-US" sz="4000" dirty="0"/>
          </a:p>
        </p:txBody>
      </p:sp>
      <p:grpSp>
        <p:nvGrpSpPr>
          <p:cNvPr id="202" name="Google Shape;202;p28"/>
          <p:cNvGrpSpPr/>
          <p:nvPr/>
        </p:nvGrpSpPr>
        <p:grpSpPr>
          <a:xfrm>
            <a:off x="7011800" y="3033900"/>
            <a:ext cx="1361851" cy="1861199"/>
            <a:chOff x="6509175" y="3122000"/>
            <a:chExt cx="1361851" cy="1861199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3">
              <a:alphaModFix/>
            </a:blip>
            <a:srcRect l="20591" t="4180" r="18915" b="16492"/>
            <a:stretch/>
          </p:blipFill>
          <p:spPr>
            <a:xfrm>
              <a:off x="6509175" y="3374550"/>
              <a:ext cx="1249300" cy="160864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4">
              <a:alphaModFix/>
            </a:blip>
            <a:srcRect l="10536" t="8047" r="11472" b="8038"/>
            <a:stretch/>
          </p:blipFill>
          <p:spPr>
            <a:xfrm>
              <a:off x="7272575" y="3122000"/>
              <a:ext cx="598451" cy="6322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16F1831-84FD-4CD2-B72A-811987E04247}"/>
              </a:ext>
            </a:extLst>
          </p:cNvPr>
          <p:cNvSpPr/>
          <p:nvPr/>
        </p:nvSpPr>
        <p:spPr>
          <a:xfrm>
            <a:off x="380400" y="2342760"/>
            <a:ext cx="50299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dk1"/>
                </a:solidFill>
                <a:latin typeface="Epilogue"/>
                <a:sym typeface="Epilogue"/>
              </a:rPr>
              <a:t>Giving more autonomy does not mean waiving standards for employees. Any workplace should set clearly defined goals for employees to achieve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E28A371-EAA7-4942-AFEE-F30DEA5CBEE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296" r="296"/>
          <a:stretch>
            <a:fillRect/>
          </a:stretch>
        </p:blipFill>
        <p:spPr>
          <a:xfrm>
            <a:off x="5522913" y="247650"/>
            <a:ext cx="3346450" cy="4649788"/>
          </a:xfrm>
        </p:spPr>
      </p:pic>
    </p:spTree>
    <p:extLst>
      <p:ext uri="{BB962C8B-B14F-4D97-AF65-F5344CB8AC3E}">
        <p14:creationId xmlns:p14="http://schemas.microsoft.com/office/powerpoint/2010/main" val="420656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9"/>
          <p:cNvGrpSpPr/>
          <p:nvPr/>
        </p:nvGrpSpPr>
        <p:grpSpPr>
          <a:xfrm>
            <a:off x="678248" y="546480"/>
            <a:ext cx="2200274" cy="4344226"/>
            <a:chOff x="713225" y="539500"/>
            <a:chExt cx="2200274" cy="4344226"/>
          </a:xfrm>
        </p:grpSpPr>
        <p:grpSp>
          <p:nvGrpSpPr>
            <p:cNvPr id="212" name="Google Shape;212;p29"/>
            <p:cNvGrpSpPr/>
            <p:nvPr/>
          </p:nvGrpSpPr>
          <p:grpSpPr>
            <a:xfrm>
              <a:off x="1136750" y="539500"/>
              <a:ext cx="1776749" cy="1677727"/>
              <a:chOff x="1136750" y="539500"/>
              <a:chExt cx="1776749" cy="1677727"/>
            </a:xfrm>
          </p:grpSpPr>
          <p:pic>
            <p:nvPicPr>
              <p:cNvPr id="213" name="Google Shape;213;p29"/>
              <p:cNvPicPr preferRelativeResize="0"/>
              <p:nvPr/>
            </p:nvPicPr>
            <p:blipFill rotWithShape="1">
              <a:blip r:embed="rId3">
                <a:alphaModFix/>
              </a:blip>
              <a:srcRect l="13292" t="8752" r="6049" b="8520"/>
              <a:stretch/>
            </p:blipFill>
            <p:spPr>
              <a:xfrm>
                <a:off x="1136750" y="539500"/>
                <a:ext cx="1665725" cy="167772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214" name="Google Shape;214;p29"/>
              <p:cNvPicPr preferRelativeResize="0"/>
              <p:nvPr/>
            </p:nvPicPr>
            <p:blipFill rotWithShape="1">
              <a:blip r:embed="rId4">
                <a:alphaModFix/>
              </a:blip>
              <a:srcRect l="9241" t="14704" r="30907" b="14704"/>
              <a:stretch/>
            </p:blipFill>
            <p:spPr>
              <a:xfrm>
                <a:off x="2454225" y="743200"/>
                <a:ext cx="459274" cy="5318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</p:grpSp>
        <p:grpSp>
          <p:nvGrpSpPr>
            <p:cNvPr id="215" name="Google Shape;215;p29"/>
            <p:cNvGrpSpPr/>
            <p:nvPr/>
          </p:nvGrpSpPr>
          <p:grpSpPr>
            <a:xfrm>
              <a:off x="713225" y="2915025"/>
              <a:ext cx="1792700" cy="1968701"/>
              <a:chOff x="6831750" y="2915025"/>
              <a:chExt cx="1792700" cy="1968701"/>
            </a:xfrm>
          </p:grpSpPr>
          <p:pic>
            <p:nvPicPr>
              <p:cNvPr id="216" name="Google Shape;216;p29"/>
              <p:cNvPicPr preferRelativeResize="0"/>
              <p:nvPr/>
            </p:nvPicPr>
            <p:blipFill rotWithShape="1">
              <a:blip r:embed="rId5">
                <a:alphaModFix/>
              </a:blip>
              <a:srcRect l="15098" t="38847" r="25459" b="24717"/>
              <a:stretch/>
            </p:blipFill>
            <p:spPr>
              <a:xfrm rot="5400000">
                <a:off x="7047623" y="3306900"/>
                <a:ext cx="1968701" cy="118495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217" name="Google Shape;217;p29"/>
              <p:cNvPicPr preferRelativeResize="0"/>
              <p:nvPr/>
            </p:nvPicPr>
            <p:blipFill rotWithShape="1">
              <a:blip r:embed="rId6">
                <a:alphaModFix/>
              </a:blip>
              <a:srcRect l="11589" t="25687" r="33585" b="30647"/>
              <a:stretch/>
            </p:blipFill>
            <p:spPr>
              <a:xfrm rot="-5400000" flipH="1">
                <a:off x="6646676" y="3370224"/>
                <a:ext cx="1698575" cy="132842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15A61A-65D5-4230-B670-B7A264781E1E}"/>
              </a:ext>
            </a:extLst>
          </p:cNvPr>
          <p:cNvSpPr/>
          <p:nvPr/>
        </p:nvSpPr>
        <p:spPr>
          <a:xfrm>
            <a:off x="3348407" y="416063"/>
            <a:ext cx="53391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500"/>
            </a:pPr>
            <a:r>
              <a:rPr lang="en-GB" sz="3500" dirty="0">
                <a:solidFill>
                  <a:schemeClr val="dk1"/>
                </a:solidFill>
                <a:latin typeface="Epilogue SemiBold"/>
                <a:sym typeface="Epilogue SemiBold"/>
              </a:rPr>
              <a:t>Examples of autonomy at 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5CF552-F481-4870-8480-6F764526897D}"/>
              </a:ext>
            </a:extLst>
          </p:cNvPr>
          <p:cNvSpPr/>
          <p:nvPr/>
        </p:nvSpPr>
        <p:spPr>
          <a:xfrm>
            <a:off x="3290479" y="1535940"/>
            <a:ext cx="585352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indent="-2301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Epilogue"/>
                <a:sym typeface="Epilogue"/>
              </a:rPr>
              <a:t>Let employees set their own schedule.</a:t>
            </a:r>
          </a:p>
          <a:p>
            <a:pPr marL="230188" indent="-2301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Epilogue"/>
                <a:sym typeface="Epilogue"/>
              </a:rPr>
              <a:t>Give employees a say in setting deadlines.</a:t>
            </a:r>
          </a:p>
          <a:p>
            <a:pPr marL="230188" indent="-2301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Epilogue"/>
                <a:sym typeface="Epilogue"/>
              </a:rPr>
              <a:t>Offer remote or hybrid work arrangements.</a:t>
            </a:r>
          </a:p>
          <a:p>
            <a:pPr marL="230188" indent="-2301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Epilogue"/>
                <a:sym typeface="Epilogue"/>
              </a:rPr>
              <a:t>Set goals and standards with input from team members.</a:t>
            </a:r>
          </a:p>
          <a:p>
            <a:pPr marL="230188" indent="-2301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Epilogue"/>
                <a:sym typeface="Epilogue"/>
              </a:rPr>
              <a:t>Let employees design their own process for completing tasks and projects.</a:t>
            </a:r>
          </a:p>
          <a:p>
            <a:pPr marL="230188" indent="-2301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Epilogue"/>
                <a:sym typeface="Epilogue"/>
              </a:rPr>
              <a:t>Grant the freedom to expand duties when needed.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632636" y="2588277"/>
            <a:ext cx="5003756" cy="1311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Why is autonomy important?</a:t>
            </a:r>
            <a:endParaRPr lang="en-GB" b="1" dirty="0"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632636" y="1485810"/>
            <a:ext cx="17067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6246224" y="658575"/>
            <a:ext cx="2655598" cy="4225151"/>
            <a:chOff x="6245275" y="658575"/>
            <a:chExt cx="2655598" cy="4225151"/>
          </a:xfrm>
        </p:grpSpPr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l="15239" t="7698" r="36702" b="8528"/>
            <a:stretch/>
          </p:blipFill>
          <p:spPr>
            <a:xfrm>
              <a:off x="7878450" y="658575"/>
              <a:ext cx="1022423" cy="174997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88" name="Google Shape;188;p27"/>
            <p:cNvPicPr preferRelativeResize="0"/>
            <p:nvPr/>
          </p:nvPicPr>
          <p:blipFill rotWithShape="1">
            <a:blip r:embed="rId4">
              <a:alphaModFix/>
            </a:blip>
            <a:srcRect l="62656" t="25313" r="19378" b="32134"/>
            <a:stretch/>
          </p:blipFill>
          <p:spPr>
            <a:xfrm>
              <a:off x="6245275" y="900400"/>
              <a:ext cx="556652" cy="12945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5">
              <a:alphaModFix/>
            </a:blip>
            <a:srcRect l="13604" t="13604" r="13604" b="13604"/>
            <a:stretch/>
          </p:blipFill>
          <p:spPr>
            <a:xfrm>
              <a:off x="7596925" y="1212508"/>
              <a:ext cx="556652" cy="54660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6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92" name="Google Shape;192;p27"/>
          <p:cNvGrpSpPr/>
          <p:nvPr/>
        </p:nvGrpSpPr>
        <p:grpSpPr>
          <a:xfrm>
            <a:off x="3527899" y="256875"/>
            <a:ext cx="1706701" cy="1183750"/>
            <a:chOff x="3527899" y="242936"/>
            <a:chExt cx="1706701" cy="1183750"/>
          </a:xfrm>
        </p:grpSpPr>
        <p:pic>
          <p:nvPicPr>
            <p:cNvPr id="193" name="Google Shape;193;p27"/>
            <p:cNvPicPr preferRelativeResize="0"/>
            <p:nvPr/>
          </p:nvPicPr>
          <p:blipFill rotWithShape="1">
            <a:blip r:embed="rId7">
              <a:alphaModFix/>
            </a:blip>
            <a:srcRect l="11809" t="47822" r="5545" b="10664"/>
            <a:stretch/>
          </p:blipFill>
          <p:spPr>
            <a:xfrm>
              <a:off x="3527899" y="242936"/>
              <a:ext cx="1706701" cy="8418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8">
              <a:alphaModFix/>
            </a:blip>
            <a:srcRect l="11968" t="10393" r="14696" b="10385"/>
            <a:stretch/>
          </p:blipFill>
          <p:spPr>
            <a:xfrm>
              <a:off x="4479450" y="829761"/>
              <a:ext cx="562749" cy="5969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3861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211;p84">
            <a:extLst>
              <a:ext uri="{FF2B5EF4-FFF2-40B4-BE49-F238E27FC236}">
                <a16:creationId xmlns:a16="http://schemas.microsoft.com/office/drawing/2014/main" id="{0B927A18-9087-4683-A8C6-9F5943D74BA4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3">
            <a:alphaModFix/>
          </a:blip>
          <a:srcRect l="7235" r="7243"/>
          <a:stretch/>
        </p:blipFill>
        <p:spPr>
          <a:xfrm>
            <a:off x="431143" y="1277948"/>
            <a:ext cx="2834006" cy="3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1168345" y="456625"/>
            <a:ext cx="68239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Why is autonomy important?</a:t>
            </a:r>
          </a:p>
        </p:txBody>
      </p:sp>
      <p:grpSp>
        <p:nvGrpSpPr>
          <p:cNvPr id="227" name="Google Shape;227;p30"/>
          <p:cNvGrpSpPr/>
          <p:nvPr/>
        </p:nvGrpSpPr>
        <p:grpSpPr>
          <a:xfrm>
            <a:off x="-80955" y="3873225"/>
            <a:ext cx="1361851" cy="1029123"/>
            <a:chOff x="6509175" y="3122000"/>
            <a:chExt cx="1361851" cy="1029123"/>
          </a:xfrm>
        </p:grpSpPr>
        <p:pic>
          <p:nvPicPr>
            <p:cNvPr id="228" name="Google Shape;228;p30"/>
            <p:cNvPicPr preferRelativeResize="0"/>
            <p:nvPr/>
          </p:nvPicPr>
          <p:blipFill rotWithShape="1">
            <a:blip r:embed="rId4">
              <a:alphaModFix/>
            </a:blip>
            <a:srcRect l="20591" t="4181" r="18915" b="57523"/>
            <a:stretch/>
          </p:blipFill>
          <p:spPr>
            <a:xfrm>
              <a:off x="6509175" y="3374550"/>
              <a:ext cx="1249300" cy="776573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29" name="Google Shape;229;p30"/>
            <p:cNvPicPr preferRelativeResize="0"/>
            <p:nvPr/>
          </p:nvPicPr>
          <p:blipFill rotWithShape="1">
            <a:blip r:embed="rId5">
              <a:alphaModFix/>
            </a:blip>
            <a:srcRect l="10536" t="8047" r="11472" b="8038"/>
            <a:stretch/>
          </p:blipFill>
          <p:spPr>
            <a:xfrm>
              <a:off x="7272575" y="3122000"/>
              <a:ext cx="598451" cy="6322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3" name="Google Shape;1217;p84">
            <a:extLst>
              <a:ext uri="{FF2B5EF4-FFF2-40B4-BE49-F238E27FC236}">
                <a16:creationId xmlns:a16="http://schemas.microsoft.com/office/drawing/2014/main" id="{38772FAB-D381-43A0-8591-0925CEC4D691}"/>
              </a:ext>
            </a:extLst>
          </p:cNvPr>
          <p:cNvSpPr/>
          <p:nvPr/>
        </p:nvSpPr>
        <p:spPr>
          <a:xfrm rot="10800000">
            <a:off x="431143" y="1277948"/>
            <a:ext cx="653501" cy="653518"/>
          </a:xfrm>
          <a:custGeom>
            <a:avLst/>
            <a:gdLst/>
            <a:ahLst/>
            <a:cxnLst/>
            <a:rect l="l" t="t" r="r" b="b"/>
            <a:pathLst>
              <a:path w="37136" h="37137" extrusionOk="0">
                <a:moveTo>
                  <a:pt x="0" y="37136"/>
                </a:moveTo>
                <a:lnTo>
                  <a:pt x="119" y="37136"/>
                </a:lnTo>
                <a:cubicBezTo>
                  <a:pt x="20562" y="37065"/>
                  <a:pt x="37136" y="20455"/>
                  <a:pt x="37136" y="1"/>
                </a:cubicBezTo>
                <a:lnTo>
                  <a:pt x="37136" y="371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488A3B-DFBF-46BB-8906-438B1A8979BD}"/>
              </a:ext>
            </a:extLst>
          </p:cNvPr>
          <p:cNvSpPr/>
          <p:nvPr/>
        </p:nvSpPr>
        <p:spPr>
          <a:xfrm>
            <a:off x="3265149" y="1182805"/>
            <a:ext cx="56834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indent="-1746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Epilogue"/>
              </a:rPr>
              <a:t>Employees work autonomously and in a way that suits their interests, you'll help them reach their full potential.</a:t>
            </a:r>
          </a:p>
          <a:p>
            <a:pPr marL="230188" indent="-1746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Epilogue"/>
              </a:rPr>
              <a:t>One person may thrive on group collaboration, while another can’t concentrate until they’re alone.</a:t>
            </a:r>
          </a:p>
          <a:p>
            <a:pPr marL="230188" indent="-1746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Epilogue"/>
              </a:rPr>
              <a:t>If you try to cram each of them into the same schedule, process, and location, they will struggle to do their best work.</a:t>
            </a:r>
          </a:p>
          <a:p>
            <a:pPr>
              <a:spcAft>
                <a:spcPts val="1200"/>
              </a:spcAft>
              <a:tabLst>
                <a:tab pos="230188" algn="l"/>
              </a:tabLst>
            </a:pPr>
            <a:r>
              <a:rPr lang="en-GB" sz="1800" dirty="0">
                <a:solidFill>
                  <a:schemeClr val="dk1"/>
                </a:solidFill>
                <a:latin typeface="Epilogue"/>
                <a:sym typeface="Symbol" panose="05050102010706020507" pitchFamily="18" charset="2"/>
              </a:rPr>
              <a:t>	 </a:t>
            </a:r>
            <a:r>
              <a:rPr lang="en-GB" sz="1800" dirty="0">
                <a:solidFill>
                  <a:schemeClr val="dk1"/>
                </a:solidFill>
                <a:latin typeface="Epilogue"/>
              </a:rPr>
              <a:t>As a result, they can lose motivation and become disengaged</a:t>
            </a:r>
            <a:endParaRPr lang="en-GB" sz="1800" dirty="0">
              <a:solidFill>
                <a:schemeClr val="dk1"/>
              </a:solidFill>
              <a:latin typeface="Epilogue"/>
              <a:sym typeface="Epilogue"/>
            </a:endParaRPr>
          </a:p>
        </p:txBody>
      </p:sp>
    </p:spTree>
    <p:extLst>
      <p:ext uri="{BB962C8B-B14F-4D97-AF65-F5344CB8AC3E}">
        <p14:creationId xmlns:p14="http://schemas.microsoft.com/office/powerpoint/2010/main" val="203054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625016" y="2742388"/>
            <a:ext cx="5003756" cy="1311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800" b="1" dirty="0"/>
              <a:t>Benefits of autonomy</a:t>
            </a:r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625016" y="1358782"/>
            <a:ext cx="17067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6246224" y="658575"/>
            <a:ext cx="2655598" cy="4225151"/>
            <a:chOff x="6245275" y="658575"/>
            <a:chExt cx="2655598" cy="4225151"/>
          </a:xfrm>
        </p:grpSpPr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l="15239" t="7698" r="36702" b="8528"/>
            <a:stretch/>
          </p:blipFill>
          <p:spPr>
            <a:xfrm>
              <a:off x="7878450" y="658575"/>
              <a:ext cx="1022423" cy="174997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88" name="Google Shape;188;p27"/>
            <p:cNvPicPr preferRelativeResize="0"/>
            <p:nvPr/>
          </p:nvPicPr>
          <p:blipFill rotWithShape="1">
            <a:blip r:embed="rId4">
              <a:alphaModFix/>
            </a:blip>
            <a:srcRect l="62656" t="25313" r="19378" b="32134"/>
            <a:stretch/>
          </p:blipFill>
          <p:spPr>
            <a:xfrm>
              <a:off x="6245275" y="900400"/>
              <a:ext cx="556652" cy="12945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5">
              <a:alphaModFix/>
            </a:blip>
            <a:srcRect l="13604" t="13604" r="13604" b="13604"/>
            <a:stretch/>
          </p:blipFill>
          <p:spPr>
            <a:xfrm>
              <a:off x="7596925" y="1212508"/>
              <a:ext cx="556652" cy="54660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6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92" name="Google Shape;192;p27"/>
          <p:cNvGrpSpPr/>
          <p:nvPr/>
        </p:nvGrpSpPr>
        <p:grpSpPr>
          <a:xfrm>
            <a:off x="3527899" y="256875"/>
            <a:ext cx="1706701" cy="1183750"/>
            <a:chOff x="3527899" y="242936"/>
            <a:chExt cx="1706701" cy="1183750"/>
          </a:xfrm>
        </p:grpSpPr>
        <p:pic>
          <p:nvPicPr>
            <p:cNvPr id="193" name="Google Shape;193;p27"/>
            <p:cNvPicPr preferRelativeResize="0"/>
            <p:nvPr/>
          </p:nvPicPr>
          <p:blipFill rotWithShape="1">
            <a:blip r:embed="rId7">
              <a:alphaModFix/>
            </a:blip>
            <a:srcRect l="11809" t="47822" r="5545" b="10664"/>
            <a:stretch/>
          </p:blipFill>
          <p:spPr>
            <a:xfrm>
              <a:off x="3527899" y="242936"/>
              <a:ext cx="1706701" cy="8418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8">
              <a:alphaModFix/>
            </a:blip>
            <a:srcRect l="11968" t="10393" r="14696" b="10385"/>
            <a:stretch/>
          </p:blipFill>
          <p:spPr>
            <a:xfrm>
              <a:off x="4479450" y="829761"/>
              <a:ext cx="562749" cy="5969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7196660"/>
      </p:ext>
    </p:extLst>
  </p:cSld>
  <p:clrMapOvr>
    <a:masterClrMapping/>
  </p:clrMapOvr>
</p:sld>
</file>

<file path=ppt/theme/theme1.xml><?xml version="1.0" encoding="utf-8"?>
<a:theme xmlns:a="http://schemas.openxmlformats.org/drawingml/2006/main" name="Clear Rounded-Edge Structures - Business Basic Template by Slidesgo">
  <a:themeElements>
    <a:clrScheme name="Simple Light">
      <a:dk1>
        <a:srgbClr val="191919"/>
      </a:dk1>
      <a:lt1>
        <a:srgbClr val="FFFFFF"/>
      </a:lt1>
      <a:dk2>
        <a:srgbClr val="9E9E9E"/>
      </a:dk2>
      <a:lt2>
        <a:srgbClr val="FAB479"/>
      </a:lt2>
      <a:accent1>
        <a:srgbClr val="FF6363"/>
      </a:accent1>
      <a:accent2>
        <a:srgbClr val="05CAFF"/>
      </a:accent2>
      <a:accent3>
        <a:srgbClr val="1104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656</Words>
  <Application>Microsoft Office PowerPoint</Application>
  <PresentationFormat>On-screen Show (16:9)</PresentationFormat>
  <Paragraphs>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Epilogue SemiBold</vt:lpstr>
      <vt:lpstr>Manrope</vt:lpstr>
      <vt:lpstr>Epilogue</vt:lpstr>
      <vt:lpstr>Epilogue Light</vt:lpstr>
      <vt:lpstr>Bebas Neue</vt:lpstr>
      <vt:lpstr>Anaheim</vt:lpstr>
      <vt:lpstr>Arial</vt:lpstr>
      <vt:lpstr>Sohne</vt:lpstr>
      <vt:lpstr>Symbol</vt:lpstr>
      <vt:lpstr>Clear Rounded-Edge Structures - Business Basic Template by Slidesgo</vt:lpstr>
      <vt:lpstr>AUTONOMY AT WORK</vt:lpstr>
      <vt:lpstr>PowerPoint Presentation</vt:lpstr>
      <vt:lpstr>What is autonomy at work?</vt:lpstr>
      <vt:lpstr>What is autonomy in the workplace? </vt:lpstr>
      <vt:lpstr>A few important things to note</vt:lpstr>
      <vt:lpstr>PowerPoint Presentation</vt:lpstr>
      <vt:lpstr>Why is autonomy important?</vt:lpstr>
      <vt:lpstr>Why is autonomy important?</vt:lpstr>
      <vt:lpstr>Benefits of autonomy</vt:lpstr>
      <vt:lpstr>PowerPoint Presentation</vt:lpstr>
      <vt:lpstr>How to encourage autonomy at work?</vt:lpstr>
      <vt:lpstr>PowerPoint Presentation</vt:lpstr>
      <vt:lpstr>PowerPoint Presentation</vt:lpstr>
      <vt:lpstr>PowerPoint Presentation</vt:lpstr>
      <vt:lpstr>PowerPoint Presentation</vt:lpstr>
      <vt:lpstr>How employers can promote employee autonomy ?</vt:lpstr>
      <vt:lpstr>How employers can promote employee autonomy?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AUTONOMY AT WORK</dc:title>
  <cp:lastModifiedBy>Admin</cp:lastModifiedBy>
  <cp:revision>27</cp:revision>
  <dcterms:modified xsi:type="dcterms:W3CDTF">2024-02-01T17:24:21Z</dcterms:modified>
</cp:coreProperties>
</file>