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0" r:id="rId6"/>
    <p:sldId id="261" r:id="rId7"/>
    <p:sldId id="265" r:id="rId8"/>
    <p:sldId id="267" r:id="rId9"/>
    <p:sldId id="266"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F75"/>
    <a:srgbClr val="2E648D"/>
    <a:srgbClr val="8CC6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p:scale>
          <a:sx n="100" d="100"/>
          <a:sy n="100" d="100"/>
        </p:scale>
        <p:origin x="990"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64677" y="418979"/>
            <a:ext cx="9144000" cy="2387600"/>
          </a:xfrm>
        </p:spPr>
        <p:txBody>
          <a:bodyPr anchor="b">
            <a:normAutofit/>
          </a:bodyPr>
          <a:lstStyle>
            <a:lvl1pPr algn="ctr">
              <a:defRPr sz="6000">
                <a:solidFill>
                  <a:srgbClr val="EC3F75"/>
                </a:solidFill>
              </a:defRPr>
            </a:lvl1pPr>
          </a:lstStyle>
          <a:p>
            <a:r>
              <a:rPr lang="en-US"/>
              <a:t>Click to edit Master title style</a:t>
            </a:r>
          </a:p>
        </p:txBody>
      </p:sp>
      <p:sp>
        <p:nvSpPr>
          <p:cNvPr id="3" name="Subtitle 2"/>
          <p:cNvSpPr>
            <a:spLocks noGrp="1"/>
          </p:cNvSpPr>
          <p:nvPr>
            <p:ph type="subTitle" idx="1"/>
          </p:nvPr>
        </p:nvSpPr>
        <p:spPr>
          <a:xfrm>
            <a:off x="1664677" y="2898654"/>
            <a:ext cx="9144000" cy="1655762"/>
          </a:xfrm>
        </p:spPr>
        <p:txBody>
          <a:bodyPr/>
          <a:lstStyle>
            <a:lvl1pPr marL="0" indent="0" algn="ctr">
              <a:buNone/>
              <a:defRPr sz="2400">
                <a:solidFill>
                  <a:srgbClr val="2E64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2E648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76D79ED-3FA7-4EF8-964B-EB8BCFAB02F8}" type="datetimeFigureOut">
              <a:rPr lang="en-US" smtClean="0"/>
              <a:pPr/>
              <a:t>6/22/2023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EC3F7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648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648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648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648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64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atin typeface="Segoe UI (Headings)"/>
                <a:cs typeface="Arial" panose="020B0604020202020204" pitchFamily="34" charset="0"/>
              </a:rPr>
              <a:t>Riverpod trong Flutter</a:t>
            </a:r>
            <a:endParaRPr lang="en-US" dirty="0">
              <a:latin typeface="Segoe UI (Headings)"/>
              <a:cs typeface="Arial" panose="020B0604020202020204" pitchFamily="34" charset="0"/>
            </a:endParaRPr>
          </a:p>
        </p:txBody>
      </p:sp>
      <p:sp>
        <p:nvSpPr>
          <p:cNvPr id="3" name="Subtitle 2"/>
          <p:cNvSpPr>
            <a:spLocks noGrp="1"/>
          </p:cNvSpPr>
          <p:nvPr>
            <p:ph type="subTitle" idx="1"/>
          </p:nvPr>
        </p:nvSpPr>
        <p:spPr/>
        <p:txBody>
          <a:bodyPr/>
          <a:lstStyle/>
          <a:p>
            <a:r>
              <a:rPr lang="en-US">
                <a:latin typeface="Segoe UI (Headings)"/>
                <a:cs typeface="Arial" panose="020B0604020202020204" pitchFamily="34" charset="0"/>
              </a:rPr>
              <a:t>Quản lý trạng thái </a:t>
            </a:r>
            <a:r>
              <a:rPr lang="en-US">
                <a:latin typeface="Segoe UI (Body)"/>
                <a:cs typeface="Arial" panose="020B0604020202020204" pitchFamily="34" charset="0"/>
              </a:rPr>
              <a:t>hiệu</a:t>
            </a:r>
            <a:r>
              <a:rPr lang="en-US">
                <a:latin typeface="Segoe UI (Headings)"/>
                <a:cs typeface="Arial" panose="020B0604020202020204" pitchFamily="34" charset="0"/>
              </a:rPr>
              <a:t> quả</a:t>
            </a:r>
            <a:endParaRPr lang="en-US" b="1" dirty="0"/>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UI (Headings)"/>
                <a:cs typeface="Arial" panose="020B0604020202020204" pitchFamily="34" charset="0"/>
              </a:rPr>
              <a:t>Các câu hỏi về RiverPod</a:t>
            </a:r>
            <a:endParaRPr lang="en-US" dirty="0"/>
          </a:p>
        </p:txBody>
      </p:sp>
      <p:sp>
        <p:nvSpPr>
          <p:cNvPr id="7" name="Content Placeholder 6">
            <a:extLst>
              <a:ext uri="{FF2B5EF4-FFF2-40B4-BE49-F238E27FC236}">
                <a16:creationId xmlns:a16="http://schemas.microsoft.com/office/drawing/2014/main" id="{A17C6904-EBFE-0D10-469C-6F1F298954A4}"/>
              </a:ext>
            </a:extLst>
          </p:cNvPr>
          <p:cNvSpPr>
            <a:spLocks noGrp="1"/>
          </p:cNvSpPr>
          <p:nvPr>
            <p:ph idx="1"/>
          </p:nvPr>
        </p:nvSpPr>
        <p:spPr/>
        <p:txBody>
          <a:bodyPr/>
          <a:lstStyle/>
          <a:p>
            <a:endParaRPr lang="en-US">
              <a:latin typeface="Segoe UI (Body)"/>
              <a:cs typeface="Arial" panose="020B0604020202020204" pitchFamily="34" charset="0"/>
            </a:endParaRPr>
          </a:p>
        </p:txBody>
      </p:sp>
    </p:spTree>
    <p:extLst>
      <p:ext uri="{BB962C8B-B14F-4D97-AF65-F5344CB8AC3E}">
        <p14:creationId xmlns:p14="http://schemas.microsoft.com/office/powerpoint/2010/main" val="2441115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UI (Headings)"/>
                <a:cs typeface="Arial" panose="020B0604020202020204" pitchFamily="34" charset="0"/>
              </a:rPr>
              <a:t>Tổng kết</a:t>
            </a:r>
            <a:endParaRPr lang="en-US" dirty="0"/>
          </a:p>
        </p:txBody>
      </p:sp>
      <p:sp>
        <p:nvSpPr>
          <p:cNvPr id="7" name="Content Placeholder 6">
            <a:extLst>
              <a:ext uri="{FF2B5EF4-FFF2-40B4-BE49-F238E27FC236}">
                <a16:creationId xmlns:a16="http://schemas.microsoft.com/office/drawing/2014/main" id="{A17C6904-EBFE-0D10-469C-6F1F298954A4}"/>
              </a:ext>
            </a:extLst>
          </p:cNvPr>
          <p:cNvSpPr>
            <a:spLocks noGrp="1"/>
          </p:cNvSpPr>
          <p:nvPr>
            <p:ph idx="1"/>
          </p:nvPr>
        </p:nvSpPr>
        <p:spPr/>
        <p:txBody>
          <a:bodyPr/>
          <a:lstStyle/>
          <a:p>
            <a:endParaRPr lang="en-US">
              <a:latin typeface="Segoe UI (Body)"/>
              <a:cs typeface="Arial" panose="020B0604020202020204" pitchFamily="34" charset="0"/>
            </a:endParaRPr>
          </a:p>
        </p:txBody>
      </p:sp>
    </p:spTree>
    <p:extLst>
      <p:ext uri="{BB962C8B-B14F-4D97-AF65-F5344CB8AC3E}">
        <p14:creationId xmlns:p14="http://schemas.microsoft.com/office/powerpoint/2010/main" val="373519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UI (Headings)"/>
                <a:cs typeface="Arial" panose="020B0604020202020204" pitchFamily="34" charset="0"/>
              </a:rPr>
              <a:t>Tổng quan</a:t>
            </a:r>
            <a:endParaRPr lang="en-US" dirty="0"/>
          </a:p>
        </p:txBody>
      </p:sp>
      <p:sp>
        <p:nvSpPr>
          <p:cNvPr id="7" name="Content Placeholder 6">
            <a:extLst>
              <a:ext uri="{FF2B5EF4-FFF2-40B4-BE49-F238E27FC236}">
                <a16:creationId xmlns:a16="http://schemas.microsoft.com/office/drawing/2014/main" id="{A17C6904-EBFE-0D10-469C-6F1F298954A4}"/>
              </a:ext>
            </a:extLst>
          </p:cNvPr>
          <p:cNvSpPr>
            <a:spLocks noGrp="1"/>
          </p:cNvSpPr>
          <p:nvPr>
            <p:ph idx="1"/>
          </p:nvPr>
        </p:nvSpPr>
        <p:spPr/>
        <p:txBody>
          <a:bodyPr/>
          <a:lstStyle/>
          <a:p>
            <a:pPr>
              <a:lnSpc>
                <a:spcPct val="200000"/>
              </a:lnSpc>
            </a:pPr>
            <a:r>
              <a:rPr lang="en-US">
                <a:latin typeface="Segoe UI (Body)"/>
                <a:cs typeface="Arial" panose="020B0604020202020204" pitchFamily="34" charset="0"/>
              </a:rPr>
              <a:t>Quản lý trạng thái trong Flutter</a:t>
            </a:r>
          </a:p>
          <a:p>
            <a:pPr>
              <a:lnSpc>
                <a:spcPct val="200000"/>
              </a:lnSpc>
            </a:pPr>
            <a:r>
              <a:rPr lang="en-US">
                <a:latin typeface="Segoe UI (Body)"/>
                <a:cs typeface="Arial" panose="020B0604020202020204" pitchFamily="34" charset="0"/>
              </a:rPr>
              <a:t>Giới thiệu về Riverpod</a:t>
            </a:r>
          </a:p>
          <a:p>
            <a:pPr>
              <a:lnSpc>
                <a:spcPct val="200000"/>
              </a:lnSpc>
            </a:pPr>
            <a:r>
              <a:rPr lang="en-US">
                <a:latin typeface="Segoe UI (Body)"/>
                <a:cs typeface="Arial" panose="020B0604020202020204" pitchFamily="34" charset="0"/>
              </a:rPr>
              <a:t>Cài đặt và sử dụng Riverpod trong Flutter</a:t>
            </a:r>
          </a:p>
          <a:p>
            <a:pPr>
              <a:lnSpc>
                <a:spcPct val="200000"/>
              </a:lnSpc>
            </a:pPr>
            <a:r>
              <a:rPr lang="en-US">
                <a:latin typeface="Segoe UI (Body)"/>
                <a:cs typeface="Arial" panose="020B0604020202020204" pitchFamily="34" charset="0"/>
              </a:rPr>
              <a:t>Tổng kết và các câu hỏi về Riverpod</a:t>
            </a:r>
          </a:p>
          <a:p>
            <a:endParaRPr lang="en-US">
              <a:latin typeface="Segoe UI (Body)"/>
              <a:cs typeface="Arial" panose="020B0604020202020204" pitchFamily="34" charset="0"/>
            </a:endParaRPr>
          </a:p>
        </p:txBody>
      </p:sp>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C926-5315-A220-7C2B-13F2DFA34320}"/>
              </a:ext>
            </a:extLst>
          </p:cNvPr>
          <p:cNvSpPr>
            <a:spLocks noGrp="1"/>
          </p:cNvSpPr>
          <p:nvPr>
            <p:ph type="title"/>
          </p:nvPr>
        </p:nvSpPr>
        <p:spPr>
          <a:xfrm>
            <a:off x="838200" y="365125"/>
            <a:ext cx="10515600" cy="1325563"/>
          </a:xfrm>
        </p:spPr>
        <p:txBody>
          <a:bodyPr anchor="ctr">
            <a:normAutofit/>
          </a:bodyPr>
          <a:lstStyle/>
          <a:p>
            <a:r>
              <a:rPr lang="en-US"/>
              <a:t>Quản lý trạng thái trong Flutter</a:t>
            </a:r>
          </a:p>
        </p:txBody>
      </p:sp>
      <p:sp>
        <p:nvSpPr>
          <p:cNvPr id="3" name="Content Placeholder 2">
            <a:extLst>
              <a:ext uri="{FF2B5EF4-FFF2-40B4-BE49-F238E27FC236}">
                <a16:creationId xmlns:a16="http://schemas.microsoft.com/office/drawing/2014/main" id="{0802104B-7259-907E-7DEA-2BA4FC8EE05C}"/>
              </a:ext>
            </a:extLst>
          </p:cNvPr>
          <p:cNvSpPr>
            <a:spLocks noGrp="1"/>
          </p:cNvSpPr>
          <p:nvPr>
            <p:ph sz="half" idx="1"/>
          </p:nvPr>
        </p:nvSpPr>
        <p:spPr>
          <a:xfrm>
            <a:off x="838200" y="1825625"/>
            <a:ext cx="6753225" cy="4351338"/>
          </a:xfrm>
        </p:spPr>
        <p:txBody>
          <a:bodyPr>
            <a:normAutofit lnSpcReduction="10000"/>
          </a:bodyPr>
          <a:lstStyle/>
          <a:p>
            <a:pPr marL="0" indent="0">
              <a:buNone/>
            </a:pPr>
            <a:r>
              <a:rPr lang="en-US">
                <a:latin typeface="Segoe UI (Body)"/>
              </a:rPr>
              <a:t>1. Stateful Widget</a:t>
            </a:r>
          </a:p>
          <a:p>
            <a:pPr>
              <a:lnSpc>
                <a:spcPct val="150000"/>
              </a:lnSpc>
              <a:buFontTx/>
              <a:buChar char="-"/>
            </a:pPr>
            <a:r>
              <a:rPr lang="en-US" sz="2000">
                <a:latin typeface="Segoe UI (Body)"/>
              </a:rPr>
              <a:t>Cần 1 lớp State để lưu trạng thái của Widget.</a:t>
            </a:r>
          </a:p>
          <a:p>
            <a:pPr>
              <a:lnSpc>
                <a:spcPct val="150000"/>
              </a:lnSpc>
              <a:buFontTx/>
              <a:buChar char="-"/>
            </a:pPr>
            <a:r>
              <a:rPr lang="vi-VN" sz="2000">
                <a:latin typeface="Segoe UI (Body)"/>
              </a:rPr>
              <a:t>Mỗi khi Stateful Widget được render hoặc cần cập nhật trạng thái, Flutter sẽ gọi đến lớp State tương ứng để xử lý.</a:t>
            </a:r>
            <a:endParaRPr lang="en-US" sz="2000">
              <a:latin typeface="Segoe UI (Body)"/>
            </a:endParaRPr>
          </a:p>
          <a:p>
            <a:pPr>
              <a:lnSpc>
                <a:spcPct val="150000"/>
              </a:lnSpc>
              <a:buFontTx/>
              <a:buChar char="-"/>
            </a:pPr>
            <a:r>
              <a:rPr lang="en-US" sz="2000">
                <a:latin typeface="Segoe UI (Body)"/>
              </a:rPr>
              <a:t>Khi cần cập nhật trạng thái, sử dụng phương thức ‘setState()’ để thông báo về sự thay đổi. Sau đó Flutter sẽ gọi lại phương thức ‘build’ để xây dựng lại giao diện.</a:t>
            </a:r>
          </a:p>
        </p:txBody>
      </p:sp>
      <p:sp>
        <p:nvSpPr>
          <p:cNvPr id="8" name="Content Placeholder 3">
            <a:extLst>
              <a:ext uri="{FF2B5EF4-FFF2-40B4-BE49-F238E27FC236}">
                <a16:creationId xmlns:a16="http://schemas.microsoft.com/office/drawing/2014/main" id="{C9AFA896-5988-D86D-B4D4-E63C93810C9F}"/>
              </a:ext>
            </a:extLst>
          </p:cNvPr>
          <p:cNvSpPr>
            <a:spLocks noGrp="1"/>
          </p:cNvSpPr>
          <p:nvPr>
            <p:ph sz="half" idx="2"/>
          </p:nvPr>
        </p:nvSpPr>
        <p:spPr>
          <a:xfrm>
            <a:off x="8077201" y="1758950"/>
            <a:ext cx="3276599" cy="3194050"/>
          </a:xfrm>
        </p:spPr>
        <p:txBody>
          <a:bodyPr>
            <a:normAutofit lnSpcReduction="10000"/>
          </a:bodyPr>
          <a:lstStyle/>
          <a:p>
            <a:pPr marL="457200" lvl="1" indent="0">
              <a:lnSpc>
                <a:spcPct val="150000"/>
              </a:lnSpc>
              <a:buNone/>
            </a:pPr>
            <a:r>
              <a:rPr lang="en-US" sz="1600" b="1">
                <a:solidFill>
                  <a:srgbClr val="EC3F75"/>
                </a:solidFill>
                <a:latin typeface="Segoe UI (Body)"/>
              </a:rPr>
              <a:t>=&gt; </a:t>
            </a:r>
            <a:r>
              <a:rPr lang="vi-VN" sz="1600" b="1">
                <a:solidFill>
                  <a:srgbClr val="EC3F75"/>
                </a:solidFill>
                <a:latin typeface="Segoe UI (Body)"/>
              </a:rPr>
              <a:t>Quản lý trạng thái trong Flutter bằng Stateful Widget cho phép bạn lưu trữ và cập nhật trạng thái của Widget. Tuy nhiên, khi ứng dụng phức tạp hơn, việc quản lý trạng thái trở nên phức tạp và có thể dẫn đến việc xảy ra lỗi.</a:t>
            </a:r>
            <a:endParaRPr lang="en-US" sz="1600" b="1">
              <a:solidFill>
                <a:srgbClr val="EC3F75"/>
              </a:solidFill>
              <a:latin typeface="Segoe UI (Body)"/>
            </a:endParaRPr>
          </a:p>
        </p:txBody>
      </p:sp>
    </p:spTree>
    <p:extLst>
      <p:ext uri="{BB962C8B-B14F-4D97-AF65-F5344CB8AC3E}">
        <p14:creationId xmlns:p14="http://schemas.microsoft.com/office/powerpoint/2010/main" val="105765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C926-5315-A220-7C2B-13F2DFA34320}"/>
              </a:ext>
            </a:extLst>
          </p:cNvPr>
          <p:cNvSpPr>
            <a:spLocks noGrp="1"/>
          </p:cNvSpPr>
          <p:nvPr>
            <p:ph type="title"/>
          </p:nvPr>
        </p:nvSpPr>
        <p:spPr>
          <a:xfrm>
            <a:off x="838200" y="365125"/>
            <a:ext cx="10515600" cy="1325563"/>
          </a:xfrm>
        </p:spPr>
        <p:txBody>
          <a:bodyPr anchor="ctr">
            <a:normAutofit/>
          </a:bodyPr>
          <a:lstStyle/>
          <a:p>
            <a:r>
              <a:rPr lang="en-US"/>
              <a:t>Quản lý trạng thái trong Flutter</a:t>
            </a:r>
          </a:p>
        </p:txBody>
      </p:sp>
      <p:sp>
        <p:nvSpPr>
          <p:cNvPr id="3" name="Content Placeholder 2">
            <a:extLst>
              <a:ext uri="{FF2B5EF4-FFF2-40B4-BE49-F238E27FC236}">
                <a16:creationId xmlns:a16="http://schemas.microsoft.com/office/drawing/2014/main" id="{0802104B-7259-907E-7DEA-2BA4FC8EE05C}"/>
              </a:ext>
            </a:extLst>
          </p:cNvPr>
          <p:cNvSpPr>
            <a:spLocks noGrp="1"/>
          </p:cNvSpPr>
          <p:nvPr>
            <p:ph sz="half" idx="1"/>
          </p:nvPr>
        </p:nvSpPr>
        <p:spPr>
          <a:xfrm>
            <a:off x="838200" y="1825625"/>
            <a:ext cx="6753225" cy="4351338"/>
          </a:xfrm>
        </p:spPr>
        <p:txBody>
          <a:bodyPr>
            <a:normAutofit/>
          </a:bodyPr>
          <a:lstStyle/>
          <a:p>
            <a:pPr marL="0" indent="0">
              <a:buNone/>
            </a:pPr>
            <a:r>
              <a:rPr lang="en-US">
                <a:latin typeface="Segoe UI (Body)"/>
              </a:rPr>
              <a:t>2. Provider</a:t>
            </a:r>
          </a:p>
          <a:p>
            <a:pPr>
              <a:lnSpc>
                <a:spcPct val="150000"/>
              </a:lnSpc>
              <a:buFontTx/>
              <a:buChar char="-"/>
            </a:pPr>
            <a:r>
              <a:rPr lang="en-US" sz="2000">
                <a:latin typeface="Segoe UI (Body)"/>
              </a:rPr>
              <a:t>Cần khởi tạo các Provider để lưu trữ và cung cấp trạng thái cho Widget.</a:t>
            </a:r>
          </a:p>
          <a:p>
            <a:pPr>
              <a:lnSpc>
                <a:spcPct val="150000"/>
              </a:lnSpc>
              <a:buFontTx/>
              <a:buChar char="-"/>
            </a:pPr>
            <a:r>
              <a:rPr lang="vi-VN" sz="2000">
                <a:latin typeface="Segoe UI (Body)"/>
              </a:rPr>
              <a:t>Mỗi </a:t>
            </a:r>
            <a:r>
              <a:rPr lang="en-US" sz="2000">
                <a:latin typeface="Segoe UI (Body)"/>
              </a:rPr>
              <a:t>Provider đại diện cho một trạng thái cụ thể.</a:t>
            </a:r>
          </a:p>
          <a:p>
            <a:pPr>
              <a:lnSpc>
                <a:spcPct val="150000"/>
              </a:lnSpc>
              <a:buFontTx/>
              <a:buChar char="-"/>
            </a:pPr>
            <a:r>
              <a:rPr lang="en-US" sz="2000">
                <a:latin typeface="Segoe UI (Body)"/>
              </a:rPr>
              <a:t>Để lấy giá trị từ Provider cần sử dụng Widget để lắng nghe sự thay đổi của Provider.</a:t>
            </a:r>
          </a:p>
          <a:p>
            <a:pPr>
              <a:lnSpc>
                <a:spcPct val="150000"/>
              </a:lnSpc>
              <a:buFontTx/>
              <a:buChar char="-"/>
            </a:pPr>
            <a:r>
              <a:rPr lang="en-US" sz="2000">
                <a:latin typeface="Segoe UI (Body)"/>
              </a:rPr>
              <a:t>Khi giá trị Provider thay đổi, các Widget lắng nghe sẽ tự động cập nhật và render.</a:t>
            </a:r>
          </a:p>
        </p:txBody>
      </p:sp>
      <p:sp>
        <p:nvSpPr>
          <p:cNvPr id="8" name="Content Placeholder 3">
            <a:extLst>
              <a:ext uri="{FF2B5EF4-FFF2-40B4-BE49-F238E27FC236}">
                <a16:creationId xmlns:a16="http://schemas.microsoft.com/office/drawing/2014/main" id="{C9AFA896-5988-D86D-B4D4-E63C93810C9F}"/>
              </a:ext>
            </a:extLst>
          </p:cNvPr>
          <p:cNvSpPr>
            <a:spLocks noGrp="1"/>
          </p:cNvSpPr>
          <p:nvPr>
            <p:ph sz="half" idx="2"/>
          </p:nvPr>
        </p:nvSpPr>
        <p:spPr>
          <a:xfrm>
            <a:off x="8077201" y="1758950"/>
            <a:ext cx="3276599" cy="3194050"/>
          </a:xfrm>
        </p:spPr>
        <p:txBody>
          <a:bodyPr>
            <a:normAutofit/>
          </a:bodyPr>
          <a:lstStyle/>
          <a:p>
            <a:pPr marL="457200" lvl="1" indent="0">
              <a:lnSpc>
                <a:spcPct val="150000"/>
              </a:lnSpc>
              <a:buNone/>
            </a:pPr>
            <a:r>
              <a:rPr lang="en-US" sz="1600" b="1">
                <a:solidFill>
                  <a:srgbClr val="EC3F75"/>
                </a:solidFill>
                <a:latin typeface="Segoe UI (Body)"/>
              </a:rPr>
              <a:t>=&gt; </a:t>
            </a:r>
            <a:r>
              <a:rPr lang="vi-VN" sz="1600" b="1">
                <a:solidFill>
                  <a:srgbClr val="EC3F75"/>
                </a:solidFill>
                <a:latin typeface="Segoe UI (Body)"/>
              </a:rPr>
              <a:t>Quản lý trạng thái trong</a:t>
            </a:r>
            <a:r>
              <a:rPr lang="en-US" sz="1600" b="1">
                <a:solidFill>
                  <a:srgbClr val="EC3F75"/>
                </a:solidFill>
                <a:latin typeface="Segoe UI (Body)"/>
              </a:rPr>
              <a:t> bằng Provider giúp tách biệt việc quản lý trạng thái khỏi Widget và tăng tính linh hoạt, tái sử dụng code.</a:t>
            </a:r>
          </a:p>
        </p:txBody>
      </p:sp>
    </p:spTree>
    <p:extLst>
      <p:ext uri="{BB962C8B-B14F-4D97-AF65-F5344CB8AC3E}">
        <p14:creationId xmlns:p14="http://schemas.microsoft.com/office/powerpoint/2010/main" val="108201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UI (Headings)"/>
                <a:cs typeface="Arial" panose="020B0604020202020204" pitchFamily="34" charset="0"/>
              </a:rPr>
              <a:t>Giới thiệu về RiverPod</a:t>
            </a:r>
            <a:endParaRPr lang="en-US" dirty="0"/>
          </a:p>
        </p:txBody>
      </p:sp>
      <p:sp>
        <p:nvSpPr>
          <p:cNvPr id="7" name="Content Placeholder 6">
            <a:extLst>
              <a:ext uri="{FF2B5EF4-FFF2-40B4-BE49-F238E27FC236}">
                <a16:creationId xmlns:a16="http://schemas.microsoft.com/office/drawing/2014/main" id="{A17C6904-EBFE-0D10-469C-6F1F298954A4}"/>
              </a:ext>
            </a:extLst>
          </p:cNvPr>
          <p:cNvSpPr>
            <a:spLocks noGrp="1"/>
          </p:cNvSpPr>
          <p:nvPr>
            <p:ph idx="1"/>
          </p:nvPr>
        </p:nvSpPr>
        <p:spPr/>
        <p:txBody>
          <a:bodyPr/>
          <a:lstStyle/>
          <a:p>
            <a:r>
              <a:rPr lang="en-US">
                <a:latin typeface="Segoe UI (Body)"/>
                <a:cs typeface="Arial" panose="020B0604020202020204" pitchFamily="34" charset="0"/>
              </a:rPr>
              <a:t>Là một thư viện quản lý trạng thái và phụ thuộc trong Flutter, được xây dựng trên cơ sở của Provider.</a:t>
            </a:r>
          </a:p>
          <a:p>
            <a:r>
              <a:rPr lang="en-US">
                <a:latin typeface="Segoe UI (Body)"/>
                <a:cs typeface="Arial" panose="020B0604020202020204" pitchFamily="34" charset="0"/>
              </a:rPr>
              <a:t>Các đặc điểm nổi bật:</a:t>
            </a:r>
          </a:p>
          <a:p>
            <a:pPr marL="0" indent="0">
              <a:buNone/>
            </a:pPr>
            <a:r>
              <a:rPr lang="en-US">
                <a:latin typeface="Segoe UI (Body)"/>
                <a:cs typeface="Arial" panose="020B0604020202020204" pitchFamily="34" charset="0"/>
              </a:rPr>
              <a:t>	- Tính dễ bảo trì và mở rộng.</a:t>
            </a:r>
          </a:p>
          <a:p>
            <a:pPr marL="0" indent="0">
              <a:buNone/>
            </a:pPr>
            <a:r>
              <a:rPr lang="en-US">
                <a:latin typeface="Segoe UI (Body)"/>
                <a:cs typeface="Arial" panose="020B0604020202020204" pitchFamily="34" charset="0"/>
              </a:rPr>
              <a:t>	- Phát hiện thay đổi trạng thái tự động.</a:t>
            </a:r>
          </a:p>
          <a:p>
            <a:pPr marL="0" indent="0">
              <a:buNone/>
            </a:pPr>
            <a:r>
              <a:rPr lang="en-US">
                <a:latin typeface="Segoe UI (Body)"/>
                <a:cs typeface="Arial" panose="020B0604020202020204" pitchFamily="34" charset="0"/>
              </a:rPr>
              <a:t>	- Khả năng tái sử dụng cao.</a:t>
            </a:r>
          </a:p>
          <a:p>
            <a:pPr marL="0" indent="0">
              <a:buNone/>
            </a:pPr>
            <a:r>
              <a:rPr lang="en-US">
                <a:latin typeface="Segoe UI (Body)"/>
                <a:cs typeface="Arial" panose="020B0604020202020204" pitchFamily="34" charset="0"/>
              </a:rPr>
              <a:t>	- Kiến trúc thân thiện với testing.</a:t>
            </a:r>
          </a:p>
        </p:txBody>
      </p:sp>
    </p:spTree>
    <p:extLst>
      <p:ext uri="{BB962C8B-B14F-4D97-AF65-F5344CB8AC3E}">
        <p14:creationId xmlns:p14="http://schemas.microsoft.com/office/powerpoint/2010/main" val="257902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UI (Headings)"/>
                <a:cs typeface="Arial" panose="020B0604020202020204" pitchFamily="34" charset="0"/>
              </a:rPr>
              <a:t>Cài đặt và sử dụng RiverPod</a:t>
            </a:r>
            <a:endParaRPr lang="en-US" dirty="0"/>
          </a:p>
        </p:txBody>
      </p:sp>
      <p:sp>
        <p:nvSpPr>
          <p:cNvPr id="7" name="Content Placeholder 6">
            <a:extLst>
              <a:ext uri="{FF2B5EF4-FFF2-40B4-BE49-F238E27FC236}">
                <a16:creationId xmlns:a16="http://schemas.microsoft.com/office/drawing/2014/main" id="{A17C6904-EBFE-0D10-469C-6F1F298954A4}"/>
              </a:ext>
            </a:extLst>
          </p:cNvPr>
          <p:cNvSpPr>
            <a:spLocks noGrp="1"/>
          </p:cNvSpPr>
          <p:nvPr>
            <p:ph idx="1"/>
          </p:nvPr>
        </p:nvSpPr>
        <p:spPr/>
        <p:txBody>
          <a:bodyPr/>
          <a:lstStyle/>
          <a:p>
            <a:pPr marL="0" indent="0">
              <a:buNone/>
            </a:pPr>
            <a:r>
              <a:rPr lang="en-US">
                <a:latin typeface="Segoe UI (Body)"/>
                <a:cs typeface="Arial" panose="020B0604020202020204" pitchFamily="34" charset="0"/>
              </a:rPr>
              <a:t>1. Cài đặt</a:t>
            </a:r>
          </a:p>
          <a:p>
            <a:pPr marL="0" indent="0">
              <a:buNone/>
            </a:pPr>
            <a:r>
              <a:rPr lang="en-US">
                <a:latin typeface="Segoe UI (Body)"/>
                <a:cs typeface="Arial" panose="020B0604020202020204" pitchFamily="34" charset="0"/>
              </a:rPr>
              <a:t>	</a:t>
            </a:r>
            <a:r>
              <a:rPr lang="en-US" sz="2000">
                <a:latin typeface="Segoe UI (Body)"/>
                <a:cs typeface="Arial" panose="020B0604020202020204" pitchFamily="34" charset="0"/>
              </a:rPr>
              <a:t>Run lệnh sau trong cmd:</a:t>
            </a:r>
          </a:p>
          <a:p>
            <a:pPr marL="0" indent="0">
              <a:buNone/>
            </a:pPr>
            <a:r>
              <a:rPr lang="en-US" sz="2000">
                <a:latin typeface="Segoe UI (Body)"/>
                <a:cs typeface="Arial" panose="020B0604020202020204" pitchFamily="34" charset="0"/>
              </a:rPr>
              <a:t>	</a:t>
            </a:r>
            <a:r>
              <a:rPr lang="nb-NO" sz="2000" i="1">
                <a:latin typeface="Yu Gothic" panose="020B0400000000000000" pitchFamily="34" charset="-128"/>
                <a:ea typeface="Yu Gothic" panose="020B0400000000000000" pitchFamily="34" charset="-128"/>
                <a:cs typeface="Cordia New" panose="020B0502040204020203" pitchFamily="34" charset="-34"/>
              </a:rPr>
              <a:t>flutter pub add flutter_riverpod</a:t>
            </a:r>
          </a:p>
          <a:p>
            <a:pPr marL="0" indent="0">
              <a:buNone/>
            </a:pPr>
            <a:endParaRPr lang="en-US" sz="2000" i="1">
              <a:latin typeface="Yu Gothic" panose="020B0400000000000000" pitchFamily="34" charset="-128"/>
              <a:ea typeface="Yu Gothic" panose="020B0400000000000000" pitchFamily="34" charset="-128"/>
              <a:cs typeface="Cordia New" panose="020B0502040204020203" pitchFamily="34" charset="-34"/>
            </a:endParaRPr>
          </a:p>
          <a:p>
            <a:pPr marL="0" indent="0">
              <a:buNone/>
            </a:pPr>
            <a:r>
              <a:rPr lang="en-US" sz="2000">
                <a:latin typeface="Segoe UI (Body)"/>
                <a:cs typeface="Arial" panose="020B0604020202020204" pitchFamily="34" charset="0"/>
              </a:rPr>
              <a:t>	Sau khi run sẽ thêm 1 dòng vào pubspec.yaml</a:t>
            </a:r>
          </a:p>
        </p:txBody>
      </p:sp>
      <p:pic>
        <p:nvPicPr>
          <p:cNvPr id="6" name="Picture 5">
            <a:extLst>
              <a:ext uri="{FF2B5EF4-FFF2-40B4-BE49-F238E27FC236}">
                <a16:creationId xmlns:a16="http://schemas.microsoft.com/office/drawing/2014/main" id="{A23A1D41-67F6-D393-6DED-2D0774FD3749}"/>
              </a:ext>
            </a:extLst>
          </p:cNvPr>
          <p:cNvPicPr>
            <a:picLocks noChangeAspect="1"/>
          </p:cNvPicPr>
          <p:nvPr/>
        </p:nvPicPr>
        <p:blipFill>
          <a:blip r:embed="rId2"/>
          <a:stretch>
            <a:fillRect/>
          </a:stretch>
        </p:blipFill>
        <p:spPr>
          <a:xfrm>
            <a:off x="2740301" y="4049962"/>
            <a:ext cx="6711397" cy="1141163"/>
          </a:xfrm>
          <a:prstGeom prst="rect">
            <a:avLst/>
          </a:prstGeom>
        </p:spPr>
      </p:pic>
    </p:spTree>
    <p:extLst>
      <p:ext uri="{BB962C8B-B14F-4D97-AF65-F5344CB8AC3E}">
        <p14:creationId xmlns:p14="http://schemas.microsoft.com/office/powerpoint/2010/main" val="323466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17C6904-EBFE-0D10-469C-6F1F298954A4}"/>
              </a:ext>
            </a:extLst>
          </p:cNvPr>
          <p:cNvSpPr>
            <a:spLocks noGrp="1"/>
          </p:cNvSpPr>
          <p:nvPr>
            <p:ph idx="1"/>
          </p:nvPr>
        </p:nvSpPr>
        <p:spPr>
          <a:xfrm>
            <a:off x="838200" y="876300"/>
            <a:ext cx="10515600" cy="5300663"/>
          </a:xfrm>
        </p:spPr>
        <p:txBody>
          <a:bodyPr/>
          <a:lstStyle/>
          <a:p>
            <a:pPr marL="0" indent="0">
              <a:buNone/>
            </a:pPr>
            <a:r>
              <a:rPr lang="en-US">
                <a:latin typeface="Segoe UI (Body)"/>
                <a:cs typeface="Arial" panose="020B0604020202020204" pitchFamily="34" charset="0"/>
              </a:rPr>
              <a:t>2. Các khái niệm cơ bản</a:t>
            </a:r>
          </a:p>
          <a:p>
            <a:pPr>
              <a:buFontTx/>
              <a:buChar char="-"/>
            </a:pPr>
            <a:r>
              <a:rPr lang="en-US">
                <a:latin typeface="Segoe UI (Body)"/>
                <a:cs typeface="Arial" panose="020B0604020202020204" pitchFamily="34" charset="0"/>
              </a:rPr>
              <a:t>Provider</a:t>
            </a:r>
          </a:p>
          <a:p>
            <a:pPr>
              <a:buFontTx/>
              <a:buChar char="-"/>
            </a:pPr>
            <a:r>
              <a:rPr lang="en-US">
                <a:latin typeface="Segoe UI (Body)"/>
                <a:cs typeface="Arial" panose="020B0604020202020204" pitchFamily="34" charset="0"/>
              </a:rPr>
              <a:t>Consumer và Consumer Widget</a:t>
            </a:r>
          </a:p>
          <a:p>
            <a:pPr>
              <a:buFontTx/>
              <a:buChar char="-"/>
            </a:pPr>
            <a:r>
              <a:rPr lang="en-US">
                <a:latin typeface="Segoe UI (Body)"/>
                <a:cs typeface="Arial" panose="020B0604020202020204" pitchFamily="34" charset="0"/>
              </a:rPr>
              <a:t>ProviderScope</a:t>
            </a:r>
          </a:p>
          <a:p>
            <a:pPr>
              <a:buFontTx/>
              <a:buChar char="-"/>
            </a:pPr>
            <a:r>
              <a:rPr lang="en-US">
                <a:latin typeface="Segoe UI (Body)"/>
                <a:cs typeface="Arial" panose="020B0604020202020204" pitchFamily="34" charset="0"/>
              </a:rPr>
              <a:t>Watch, listen, read</a:t>
            </a:r>
          </a:p>
        </p:txBody>
      </p:sp>
    </p:spTree>
    <p:extLst>
      <p:ext uri="{BB962C8B-B14F-4D97-AF65-F5344CB8AC3E}">
        <p14:creationId xmlns:p14="http://schemas.microsoft.com/office/powerpoint/2010/main" val="3138474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17C6904-EBFE-0D10-469C-6F1F298954A4}"/>
              </a:ext>
            </a:extLst>
          </p:cNvPr>
          <p:cNvSpPr>
            <a:spLocks noGrp="1"/>
          </p:cNvSpPr>
          <p:nvPr>
            <p:ph idx="1"/>
          </p:nvPr>
        </p:nvSpPr>
        <p:spPr>
          <a:xfrm>
            <a:off x="838200" y="876300"/>
            <a:ext cx="10515600" cy="5300663"/>
          </a:xfrm>
        </p:spPr>
        <p:txBody>
          <a:bodyPr/>
          <a:lstStyle/>
          <a:p>
            <a:pPr marL="0" indent="0">
              <a:buNone/>
            </a:pPr>
            <a:r>
              <a:rPr lang="en-US">
                <a:latin typeface="Segoe UI (Body)"/>
                <a:cs typeface="Arial" panose="020B0604020202020204" pitchFamily="34" charset="0"/>
              </a:rPr>
              <a:t>3. Các loại Provider</a:t>
            </a:r>
          </a:p>
          <a:p>
            <a:pPr>
              <a:buFontTx/>
              <a:buChar char="-"/>
            </a:pPr>
            <a:r>
              <a:rPr lang="en-US">
                <a:latin typeface="Segoe UI (Body)"/>
                <a:cs typeface="Arial" panose="020B0604020202020204" pitchFamily="34" charset="0"/>
              </a:rPr>
              <a:t>Provider</a:t>
            </a:r>
          </a:p>
          <a:p>
            <a:pPr>
              <a:buFontTx/>
              <a:buChar char="-"/>
            </a:pPr>
            <a:r>
              <a:rPr lang="en-US">
                <a:latin typeface="Segoe UI (Body)"/>
                <a:cs typeface="Arial" panose="020B0604020202020204" pitchFamily="34" charset="0"/>
              </a:rPr>
              <a:t>StateProvider</a:t>
            </a:r>
          </a:p>
          <a:p>
            <a:pPr>
              <a:buFontTx/>
              <a:buChar char="-"/>
            </a:pPr>
            <a:r>
              <a:rPr lang="en-US">
                <a:latin typeface="Segoe UI (Body)"/>
                <a:cs typeface="Arial" panose="020B0604020202020204" pitchFamily="34" charset="0"/>
              </a:rPr>
              <a:t>FutureProvider</a:t>
            </a:r>
          </a:p>
          <a:p>
            <a:pPr>
              <a:buFontTx/>
              <a:buChar char="-"/>
            </a:pPr>
            <a:r>
              <a:rPr lang="en-US">
                <a:latin typeface="Segoe UI (Body)"/>
                <a:cs typeface="Arial" panose="020B0604020202020204" pitchFamily="34" charset="0"/>
              </a:rPr>
              <a:t>StreamProvider</a:t>
            </a:r>
          </a:p>
          <a:p>
            <a:pPr>
              <a:buFontTx/>
              <a:buChar char="-"/>
            </a:pPr>
            <a:r>
              <a:rPr lang="en-US">
                <a:latin typeface="Segoe UI (Body)"/>
                <a:cs typeface="Arial" panose="020B0604020202020204" pitchFamily="34" charset="0"/>
              </a:rPr>
              <a:t>StateNotifierProvider</a:t>
            </a:r>
          </a:p>
          <a:p>
            <a:pPr>
              <a:buFontTx/>
              <a:buChar char="-"/>
            </a:pPr>
            <a:r>
              <a:rPr lang="en-US">
                <a:latin typeface="Segoe UI (Body)"/>
                <a:cs typeface="Arial" panose="020B0604020202020204" pitchFamily="34" charset="0"/>
              </a:rPr>
              <a:t>ChangeNotifierProvider</a:t>
            </a:r>
          </a:p>
        </p:txBody>
      </p:sp>
    </p:spTree>
    <p:extLst>
      <p:ext uri="{BB962C8B-B14F-4D97-AF65-F5344CB8AC3E}">
        <p14:creationId xmlns:p14="http://schemas.microsoft.com/office/powerpoint/2010/main" val="62329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17C6904-EBFE-0D10-469C-6F1F298954A4}"/>
              </a:ext>
            </a:extLst>
          </p:cNvPr>
          <p:cNvSpPr>
            <a:spLocks noGrp="1"/>
          </p:cNvSpPr>
          <p:nvPr>
            <p:ph idx="1"/>
          </p:nvPr>
        </p:nvSpPr>
        <p:spPr>
          <a:xfrm>
            <a:off x="838200" y="876301"/>
            <a:ext cx="10515600" cy="1590674"/>
          </a:xfrm>
        </p:spPr>
        <p:txBody>
          <a:bodyPr/>
          <a:lstStyle/>
          <a:p>
            <a:pPr marL="0" indent="0">
              <a:buNone/>
            </a:pPr>
            <a:r>
              <a:rPr lang="en-US">
                <a:latin typeface="Segoe UI (Body)"/>
                <a:cs typeface="Arial" panose="020B0604020202020204" pitchFamily="34" charset="0"/>
              </a:rPr>
              <a:t>2. Sử dụng</a:t>
            </a:r>
          </a:p>
          <a:p>
            <a:pPr>
              <a:buFontTx/>
              <a:buChar char="-"/>
            </a:pPr>
            <a:r>
              <a:rPr lang="en-US" sz="2000">
                <a:latin typeface="Segoe UI (Body)"/>
                <a:cs typeface="Arial" panose="020B0604020202020204" pitchFamily="34" charset="0"/>
              </a:rPr>
              <a:t>Tạo Provider cho trạng thái cần quản lý.</a:t>
            </a:r>
          </a:p>
          <a:p>
            <a:pPr>
              <a:buFontTx/>
              <a:buChar char="-"/>
            </a:pPr>
            <a:r>
              <a:rPr lang="en-US" sz="2000">
                <a:latin typeface="Segoe UI (Body)"/>
                <a:cs typeface="Arial" panose="020B0604020202020204" pitchFamily="34" charset="0"/>
              </a:rPr>
              <a:t>Sử dụng Consumer để lấy trạng thái và tái sử dụng.</a:t>
            </a:r>
          </a:p>
        </p:txBody>
      </p:sp>
    </p:spTree>
    <p:extLst>
      <p:ext uri="{BB962C8B-B14F-4D97-AF65-F5344CB8AC3E}">
        <p14:creationId xmlns:p14="http://schemas.microsoft.com/office/powerpoint/2010/main" val="2136150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57AABCE-0547-4476-B0DA-39D76AB69CC4}" vid="{C76425F9-2F34-43BC-8EEE-DDB1159B6EA9}"/>
    </a:ext>
  </a:extLst>
</a:theme>
</file>

<file path=docProps/app.xml><?xml version="1.0" encoding="utf-8"?>
<Properties xmlns="http://schemas.openxmlformats.org/officeDocument/2006/extended-properties" xmlns:vt="http://schemas.openxmlformats.org/officeDocument/2006/docPropsVTypes">
  <Template>IT-PowerPoint-Template</Template>
  <TotalTime>407</TotalTime>
  <Words>447</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Segoe UI (Body)</vt:lpstr>
      <vt:lpstr>Segoe UI (Headings)</vt:lpstr>
      <vt:lpstr>Yu Gothic</vt:lpstr>
      <vt:lpstr>Arial</vt:lpstr>
      <vt:lpstr>Trebuchet MS</vt:lpstr>
      <vt:lpstr>Office Theme</vt:lpstr>
      <vt:lpstr>Riverpod trong Flutter</vt:lpstr>
      <vt:lpstr>Tổng quan</vt:lpstr>
      <vt:lpstr>Quản lý trạng thái trong Flutter</vt:lpstr>
      <vt:lpstr>Quản lý trạng thái trong Flutter</vt:lpstr>
      <vt:lpstr>Giới thiệu về RiverPod</vt:lpstr>
      <vt:lpstr>Cài đặt và sử dụng RiverPod</vt:lpstr>
      <vt:lpstr>PowerPoint Presentation</vt:lpstr>
      <vt:lpstr>PowerPoint Presentation</vt:lpstr>
      <vt:lpstr>PowerPoint Presentation</vt:lpstr>
      <vt:lpstr>Các câu hỏi về RiverPod</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Riverpod trong Flutter</dc:title>
  <dc:creator>Windows 10</dc:creator>
  <cp:lastModifiedBy>Windows 10</cp:lastModifiedBy>
  <cp:revision>1</cp:revision>
  <dcterms:created xsi:type="dcterms:W3CDTF">2023-06-22T03:33:43Z</dcterms:created>
  <dcterms:modified xsi:type="dcterms:W3CDTF">2023-06-22T10:20:49Z</dcterms:modified>
</cp:coreProperties>
</file>