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5" r:id="rId9"/>
    <p:sldId id="261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E5D6AA-FFA8-47B4-BCA1-258E32D9D41D}">
          <p14:sldIdLst>
            <p14:sldId id="256"/>
            <p14:sldId id="257"/>
            <p14:sldId id="258"/>
            <p14:sldId id="260"/>
            <p14:sldId id="259"/>
            <p14:sldId id="262"/>
            <p14:sldId id="263"/>
            <p14:sldId id="265"/>
            <p14:sldId id="261"/>
            <p14:sldId id="264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B9DE-BC4E-4B9E-BECF-F1DFA460917E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76C9-796C-44E0-BF41-92655B5574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6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B9DE-BC4E-4B9E-BECF-F1DFA460917E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76C9-796C-44E0-BF41-92655B5574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2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B9DE-BC4E-4B9E-BECF-F1DFA460917E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76C9-796C-44E0-BF41-92655B5574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B9DE-BC4E-4B9E-BECF-F1DFA460917E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76C9-796C-44E0-BF41-92655B5574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6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B9DE-BC4E-4B9E-BECF-F1DFA460917E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76C9-796C-44E0-BF41-92655B5574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6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B9DE-BC4E-4B9E-BECF-F1DFA460917E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76C9-796C-44E0-BF41-92655B5574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2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B9DE-BC4E-4B9E-BECF-F1DFA460917E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76C9-796C-44E0-BF41-92655B5574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7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B9DE-BC4E-4B9E-BECF-F1DFA460917E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76C9-796C-44E0-BF41-92655B5574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9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B9DE-BC4E-4B9E-BECF-F1DFA460917E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76C9-796C-44E0-BF41-92655B5574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3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B9DE-BC4E-4B9E-BECF-F1DFA460917E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76C9-796C-44E0-BF41-92655B5574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4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B9DE-BC4E-4B9E-BECF-F1DFA460917E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76C9-796C-44E0-BF41-92655B5574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4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EB9DE-BC4E-4B9E-BECF-F1DFA460917E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76C9-796C-44E0-BF41-92655B5574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5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356049" y="44589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Rutiranje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-1536441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Internet mreže, FTN - KZI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6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Dodavanje rute - </a:t>
            </a:r>
            <a:r>
              <a:rPr lang="en-US" dirty="0" smtClean="0"/>
              <a:t>Cisco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44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0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RouterA&gt;enable</a:t>
            </a:r>
          </a:p>
          <a:p>
            <a:pPr marL="0" indent="0">
              <a:buNone/>
            </a:pPr>
            <a:r>
              <a:rPr lang="sr-Latn-RS" sz="20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RouterA#configure terminal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(config)#</a:t>
            </a:r>
            <a:r>
              <a:rPr lang="fr-FR" sz="20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route 10.10.10.4 255.255.255.252 10.10.10.2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(config)#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8195" y="4965405"/>
            <a:ext cx="1009029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</a:rPr>
              <a:t>Napomena</a:t>
            </a:r>
            <a:r>
              <a:rPr lang="sr-Latn-RS" dirty="0" smtClean="0"/>
              <a:t>: Za </a:t>
            </a:r>
            <a:r>
              <a:rPr lang="en-US" dirty="0" smtClean="0"/>
              <a:t>gateway</a:t>
            </a:r>
            <a:r>
              <a:rPr lang="sr-Latn-RS" dirty="0" smtClean="0"/>
              <a:t> stavljamo adresu </a:t>
            </a:r>
            <a:r>
              <a:rPr lang="sr-Latn-RS" b="1" dirty="0" smtClean="0"/>
              <a:t>sledećeg</a:t>
            </a:r>
            <a:r>
              <a:rPr lang="sr-Latn-RS" dirty="0" smtClean="0"/>
              <a:t> rutera kom se treba obratiti. Ako taj ruter ima više od jedne IP adrese, za </a:t>
            </a:r>
            <a:r>
              <a:rPr lang="en-US" dirty="0" smtClean="0"/>
              <a:t>gateway</a:t>
            </a:r>
            <a:r>
              <a:rPr lang="sr-Latn-RS" dirty="0" smtClean="0"/>
              <a:t> biramo onu njegovu adresu </a:t>
            </a:r>
            <a:r>
              <a:rPr lang="sr-Latn-RS" b="1" dirty="0" smtClean="0"/>
              <a:t>koja je u mreži u kojoj i mi imamo interfejs</a:t>
            </a:r>
            <a:r>
              <a:rPr lang="sr-Latn-RS" dirty="0" smtClean="0"/>
              <a:t>! Razlog za to je to što za tu adresu već imamo (automatski dobijenu) direktno konektovanu rutu.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8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Prikaz tabele rutiranja - Cisco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807535"/>
            <a:ext cx="107406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Router#show ip route</a:t>
            </a:r>
          </a:p>
          <a:p>
            <a:r>
              <a:rPr lang="en-US" sz="16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Codes: L - local, C - connected, S - static, R - RIP, M - mobile, B - BGP</a:t>
            </a:r>
          </a:p>
          <a:p>
            <a:r>
              <a:rPr lang="en-US" sz="16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 - EIGRP, EX - EIGRP external, O - OSPF, IA - OSPF inter area</a:t>
            </a:r>
          </a:p>
          <a:p>
            <a:r>
              <a:rPr lang="en-US" sz="16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N1 - OSPF NSSA external type 1, N2 - OSPF NSSA external type 2</a:t>
            </a:r>
          </a:p>
          <a:p>
            <a:r>
              <a:rPr lang="en-US" sz="16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E1 - OSPF external type 1, E2 - OSPF external type 2, E - EGP</a:t>
            </a:r>
          </a:p>
          <a:p>
            <a:r>
              <a:rPr lang="en-US" sz="16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 - IS-IS, L1 - IS-IS level-1, L2 - IS-IS level-2, ia - IS-IS inter area</a:t>
            </a:r>
          </a:p>
          <a:p>
            <a:r>
              <a:rPr lang="en-US" sz="16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* - candidate default, U - per-user static route, o - ODR</a:t>
            </a:r>
          </a:p>
          <a:p>
            <a:r>
              <a:rPr lang="en-US" sz="16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 - periodic downloaded static route</a:t>
            </a:r>
          </a:p>
          <a:p>
            <a:endParaRPr lang="en-US" sz="1600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Gateway of last resort is not set</a:t>
            </a:r>
          </a:p>
          <a:p>
            <a:endParaRPr lang="en-US" sz="1600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10.0.0.0/8 is variably subnetted, 3 subnets, 2 masks</a:t>
            </a:r>
          </a:p>
          <a:p>
            <a:r>
              <a:rPr lang="en-US" sz="16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C       10.10.10.0/30 is directly connected, Serial0/1/0</a:t>
            </a:r>
          </a:p>
          <a:p>
            <a:r>
              <a:rPr lang="en-US" sz="16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L       10.10.10.1/32 is directly connected, Serial0/1/0</a:t>
            </a:r>
          </a:p>
          <a:p>
            <a:r>
              <a:rPr lang="en-US" sz="16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S       10.10.10.4/30 [1/0] via 10.10.10.2</a:t>
            </a:r>
          </a:p>
          <a:p>
            <a:r>
              <a:rPr lang="en-US" sz="16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192.168.1.0/24 is variably subnetted, 2 subnets, 2 masks</a:t>
            </a:r>
          </a:p>
          <a:p>
            <a:r>
              <a:rPr lang="en-US" sz="16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C       192.168.1.0/24 is directly connected, GigabitEthernet0/0</a:t>
            </a:r>
          </a:p>
          <a:p>
            <a:r>
              <a:rPr lang="en-US" sz="16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L       192.168.1.254/32 is directly connected, GigabitEthernet0/0</a:t>
            </a:r>
            <a:endParaRPr lang="en-US" sz="16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99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Prikaz tabele rutiranja - Windows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599" y="1690688"/>
            <a:ext cx="5793242" cy="483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7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Testiranje - ping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5672" y="1833661"/>
            <a:ext cx="1074065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PC&gt;ping 192.168.3.1</a:t>
            </a:r>
          </a:p>
          <a:p>
            <a:endParaRPr lang="en-US" sz="16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Pinging 192.168.3.1 with 32 bytes of data:</a:t>
            </a:r>
          </a:p>
          <a:p>
            <a:endParaRPr lang="en-US" sz="16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Request timed out.</a:t>
            </a:r>
          </a:p>
          <a:p>
            <a:r>
              <a:rPr lang="en-US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Reply from 192.168.3.1: bytes=32 time=4ms TTL=125</a:t>
            </a:r>
          </a:p>
          <a:p>
            <a:r>
              <a:rPr lang="en-US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Reply from 192.168.3.1: bytes=32 </a:t>
            </a:r>
            <a:r>
              <a:rPr lang="en-US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time=8ms </a:t>
            </a:r>
            <a:r>
              <a:rPr lang="en-US" sz="16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TTL=125</a:t>
            </a:r>
            <a:endParaRPr lang="sr-Latn-RS" sz="1600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Reply from 192.168.3.1: bytes=32 time=2ms TTL=125</a:t>
            </a:r>
          </a:p>
          <a:p>
            <a:endParaRPr lang="en-US" sz="16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Ping statistics for 192.168.3.1:</a:t>
            </a:r>
          </a:p>
          <a:p>
            <a:r>
              <a:rPr lang="en-US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    Packets: Sent = 4, Received = 3, Lost = 1 (25% loss),</a:t>
            </a:r>
          </a:p>
          <a:p>
            <a:r>
              <a:rPr lang="en-US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Approximate round trip times in milli-seconds:</a:t>
            </a:r>
          </a:p>
          <a:p>
            <a:r>
              <a:rPr lang="en-US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    Minimum = 2ms, Maximum = 8ms, Average = 4ms</a:t>
            </a:r>
            <a:endParaRPr lang="en-US" sz="1600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53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Testiranje - </a:t>
            </a:r>
            <a:r>
              <a:rPr lang="sr-Latn-RS" dirty="0" err="1" smtClean="0"/>
              <a:t>traceroute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5672" y="1833661"/>
            <a:ext cx="1074065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PC&gt;tracert 192.168.3.1</a:t>
            </a:r>
          </a:p>
          <a:p>
            <a:endParaRPr lang="en-US" sz="16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Tracing route to 192.168.3.1 over a maximum of 30 hops: </a:t>
            </a:r>
          </a:p>
          <a:p>
            <a:endParaRPr lang="en-US" sz="16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  1   0 ms      0 ms      0 ms      192.168.1.254</a:t>
            </a:r>
          </a:p>
          <a:p>
            <a:r>
              <a:rPr lang="en-US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  2   0 ms      0 ms      0 ms      10.10.10.2</a:t>
            </a:r>
          </a:p>
          <a:p>
            <a:r>
              <a:rPr lang="en-US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  3   12 ms     3 ms      6 ms      10.10.10.6</a:t>
            </a:r>
          </a:p>
          <a:p>
            <a:r>
              <a:rPr lang="en-US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  4   1 ms      1 ms      2 ms      192.168.3.1</a:t>
            </a:r>
          </a:p>
          <a:p>
            <a:endParaRPr lang="en-US" sz="16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Trace </a:t>
            </a:r>
            <a:r>
              <a:rPr lang="en-US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lang="en-US" sz="16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sr-Latn-RS" sz="1600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r-Latn-RS" sz="16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r-Latn-RS" sz="1600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Router#traceroute 192.168.3.1</a:t>
            </a:r>
          </a:p>
          <a:p>
            <a:r>
              <a:rPr lang="en-US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Type escape sequence to abort.</a:t>
            </a:r>
          </a:p>
          <a:p>
            <a:r>
              <a:rPr lang="en-US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Tracing the route to 192.168.3.1</a:t>
            </a:r>
          </a:p>
          <a:p>
            <a:endParaRPr lang="en-US" sz="16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  1   10.10.10.2      0 msec    0 msec    0 msec    </a:t>
            </a:r>
          </a:p>
          <a:p>
            <a:r>
              <a:rPr lang="en-US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  2   10.10.10.6      3 msec    2 msec    3 msec    </a:t>
            </a:r>
          </a:p>
          <a:p>
            <a:r>
              <a:rPr lang="en-US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  3   192.168.3.1     10 msec   1 msec    1 msec </a:t>
            </a:r>
            <a:endParaRPr lang="sr-Latn-RS" sz="16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2514" y="4506686"/>
            <a:ext cx="1094381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41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Zašto nam je potrebno rutiranje?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Unutar lokalnog segmenta, uređaj na osnovu podešene IP adrese i mrežne maske zna kako da pošalje paket namenjenu drugom uređaju na istom lokalnom segmentu (unutar iste mreže)</a:t>
            </a:r>
          </a:p>
          <a:p>
            <a:r>
              <a:rPr lang="sr-Latn-RS" dirty="0" smtClean="0"/>
              <a:t>Za slanje paketa u druge mreže neophodan nam je posrednik</a:t>
            </a:r>
          </a:p>
          <a:p>
            <a:endParaRPr lang="sr-Latn-RS" dirty="0"/>
          </a:p>
          <a:p>
            <a:r>
              <a:rPr lang="sr-Latn-RS" dirty="0" smtClean="0"/>
              <a:t>Ruter – uređaj koji spaja dve ili više mreža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9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945" y="4469362"/>
            <a:ext cx="2620523" cy="2226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Rutiranje – osnovni princip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Sve što uređaj treba da zna je: </a:t>
            </a:r>
            <a:r>
              <a:rPr lang="sr-Latn-RS" b="1" dirty="0" smtClean="0"/>
              <a:t>kome </a:t>
            </a:r>
            <a:r>
              <a:rPr lang="sr-Latn-RS" b="1" dirty="0" smtClean="0">
                <a:solidFill>
                  <a:srgbClr val="FF0000"/>
                </a:solidFill>
              </a:rPr>
              <a:t>sledećem</a:t>
            </a:r>
            <a:r>
              <a:rPr lang="sr-Latn-RS" b="1" dirty="0" smtClean="0"/>
              <a:t> </a:t>
            </a:r>
            <a:r>
              <a:rPr lang="sr-Latn-RS" dirty="0" smtClean="0"/>
              <a:t>poslati paket</a:t>
            </a:r>
          </a:p>
          <a:p>
            <a:r>
              <a:rPr lang="sr-Latn-RS" dirty="0" smtClean="0"/>
              <a:t>Ni jedan pojedinačan uređaj ne sračunava celu putanju od polazne do odredišne tačke</a:t>
            </a:r>
          </a:p>
          <a:p>
            <a:r>
              <a:rPr lang="sr-Latn-RS" dirty="0" smtClean="0"/>
              <a:t>Uređaji ne moraju da znaju detalje o udaljenim mrežama, već samo kome se obratiti da bismo do njih došli</a:t>
            </a:r>
          </a:p>
          <a:p>
            <a:pPr lvl="1"/>
            <a:r>
              <a:rPr lang="sr-Latn-RS" dirty="0" smtClean="0"/>
              <a:t>Kao posledica, ceo sistem je fleksibilniji i otporniji na </a:t>
            </a:r>
            <a:br>
              <a:rPr lang="sr-Latn-RS" dirty="0" smtClean="0"/>
            </a:br>
            <a:r>
              <a:rPr lang="sr-Latn-RS" dirty="0" smtClean="0"/>
              <a:t>promene u topologiji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73829" y="4739951"/>
            <a:ext cx="6139542" cy="47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25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76" y="1254642"/>
            <a:ext cx="4216936" cy="40510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56652" y="5890438"/>
            <a:ext cx="6078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400" dirty="0">
                <a:solidFill>
                  <a:srgbClr val="00B050"/>
                </a:solidFill>
              </a:rPr>
              <a:t>✓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88954" y="5890438"/>
            <a:ext cx="6463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400" dirty="0" smtClean="0">
                <a:solidFill>
                  <a:srgbClr val="FF0000"/>
                </a:solidFill>
              </a:rPr>
              <a:t>✘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4" r="13977"/>
          <a:stretch/>
        </p:blipFill>
        <p:spPr>
          <a:xfrm>
            <a:off x="6443330" y="1701210"/>
            <a:ext cx="4646428" cy="300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1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Tabela rutiranja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7938"/>
          </a:xfrm>
        </p:spPr>
        <p:txBody>
          <a:bodyPr/>
          <a:lstStyle/>
          <a:p>
            <a:r>
              <a:rPr lang="sr-Latn-RS" dirty="0" smtClean="0"/>
              <a:t>Znanje uređaja o tome kome sledećem treba proslediti paket nalazi se u </a:t>
            </a:r>
            <a:r>
              <a:rPr lang="sr-Latn-RS" b="1" dirty="0" smtClean="0"/>
              <a:t>tabeli rutiranja</a:t>
            </a:r>
          </a:p>
          <a:p>
            <a:r>
              <a:rPr lang="sr-Latn-RS" dirty="0" smtClean="0"/>
              <a:t>Red u tabeli rutiranja naziva se </a:t>
            </a:r>
            <a:r>
              <a:rPr lang="sr-Latn-RS" b="1" dirty="0" smtClean="0"/>
              <a:t>ruta 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996328"/>
              </p:ext>
            </p:extLst>
          </p:nvPr>
        </p:nvGraphicFramePr>
        <p:xfrm>
          <a:off x="1787452" y="450485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Adresa mreže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Mrežna maska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Gateway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Interfejs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192.168.24.0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255.255.255.0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0.0.0.0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GigabitEthernet 0</a:t>
                      </a:r>
                      <a:endParaRPr lang="en-US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192.168.254.0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255.255.255.252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0.0.0.0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Serial 0</a:t>
                      </a:r>
                      <a:endParaRPr lang="en-US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192.168.21.0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255.255.255.0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192.168.254.1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Serial 0</a:t>
                      </a:r>
                      <a:endParaRPr lang="en-US" noProof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 rot="5400000">
            <a:off x="3716170" y="2556151"/>
            <a:ext cx="181752" cy="33381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7237" y="376502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DO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 rot="5400000">
            <a:off x="7804981" y="2556150"/>
            <a:ext cx="181752" cy="33381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47702" y="3765028"/>
            <a:ext cx="1113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IDI PREKO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7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Tabela rutiranja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4868"/>
          </a:xfrm>
        </p:spPr>
        <p:txBody>
          <a:bodyPr/>
          <a:lstStyle/>
          <a:p>
            <a:r>
              <a:rPr lang="sr-Latn-RS" dirty="0" smtClean="0"/>
              <a:t>Vrednost </a:t>
            </a:r>
            <a:r>
              <a:rPr lang="sr-Latn-RS" b="1" dirty="0" smtClean="0"/>
              <a:t>0.0.0.0</a:t>
            </a:r>
            <a:r>
              <a:rPr lang="sr-Latn-RS" dirty="0" smtClean="0"/>
              <a:t> u koloni </a:t>
            </a:r>
            <a:r>
              <a:rPr lang="sr-Latn-RS" dirty="0" err="1" smtClean="0"/>
              <a:t>gateway</a:t>
            </a:r>
            <a:r>
              <a:rPr lang="sr-Latn-RS" dirty="0" smtClean="0"/>
              <a:t> označava da je mreža </a:t>
            </a:r>
            <a:r>
              <a:rPr lang="sr-Latn-RS" i="1" dirty="0" smtClean="0"/>
              <a:t>direktno </a:t>
            </a:r>
            <a:r>
              <a:rPr lang="sr-Latn-RS" i="1" dirty="0" err="1" smtClean="0"/>
              <a:t>kontektovana</a:t>
            </a:r>
            <a:r>
              <a:rPr lang="sr-Latn-RS" dirty="0" smtClean="0"/>
              <a:t>, tj. da uređaj ima interfejs u toj mreži</a:t>
            </a:r>
          </a:p>
          <a:p>
            <a:r>
              <a:rPr lang="sr-Latn-RS" dirty="0" smtClean="0"/>
              <a:t>Rute za direktno konektovane mreže dobijamo </a:t>
            </a:r>
            <a:r>
              <a:rPr lang="sr-Latn-RS" b="1" dirty="0" smtClean="0"/>
              <a:t>automatski</a:t>
            </a:r>
            <a:r>
              <a:rPr lang="sr-Latn-RS" dirty="0" smtClean="0"/>
              <a:t> za interfejs koji je upaljen i ima podešene IP adresu i mrežnu masku</a:t>
            </a:r>
          </a:p>
          <a:p>
            <a:r>
              <a:rPr lang="sr-Latn-RS" dirty="0" smtClean="0"/>
              <a:t>Ostale rute dodajemo </a:t>
            </a:r>
            <a:r>
              <a:rPr lang="sr-Latn-RS" b="1" dirty="0" smtClean="0"/>
              <a:t>mi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418980"/>
              </p:ext>
            </p:extLst>
          </p:nvPr>
        </p:nvGraphicFramePr>
        <p:xfrm>
          <a:off x="1787452" y="450485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Adresa mreže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Mrežna maska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Gateway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Interfejs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192.168.24.0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255.255.255.0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0.0.0.0</a:t>
                      </a:r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GigabitEthernet 0</a:t>
                      </a:r>
                      <a:endParaRPr lang="en-US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192.168.254.0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255.255.255.252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0.0.0.0</a:t>
                      </a:r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Serial 0</a:t>
                      </a:r>
                      <a:endParaRPr lang="en-US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192.168.21.0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255.255.255.0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192.168.254.1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Serial 0</a:t>
                      </a:r>
                      <a:endParaRPr lang="en-US" noProof="1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68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Tabela rutiranja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597519"/>
          </a:xfrm>
        </p:spPr>
        <p:txBody>
          <a:bodyPr>
            <a:normAutofit/>
          </a:bodyPr>
          <a:lstStyle/>
          <a:p>
            <a:r>
              <a:rPr lang="sr-Latn-RS" dirty="0" smtClean="0"/>
              <a:t>Ruta sa destinacijom 0.0.0.0 0.0.0.0 naziva se </a:t>
            </a:r>
            <a:r>
              <a:rPr lang="sr-Latn-RS" b="1" dirty="0" smtClean="0"/>
              <a:t>podrazumevana ruta</a:t>
            </a:r>
          </a:p>
          <a:p>
            <a:r>
              <a:rPr lang="en-US" noProof="1" smtClean="0"/>
              <a:t>G</a:t>
            </a:r>
            <a:r>
              <a:rPr lang="sr-Latn-RS" noProof="1" smtClean="0"/>
              <a:t>ateway podrazumevane rute naziva se </a:t>
            </a:r>
            <a:r>
              <a:rPr lang="sr-Latn-RS" b="1" noProof="1" smtClean="0"/>
              <a:t>podrazumevani gateway</a:t>
            </a:r>
          </a:p>
          <a:p>
            <a:r>
              <a:rPr lang="sr-Latn-RS" sz="2000" noProof="1" smtClean="0"/>
              <a:t>U operativnim sistemima namenjenim krajnjim korisnicima, podrazumevana ruta dobija se podešavanjem podrazumevanog gateway-a (treće polje na dijalogu za podešavanje IP parametara)</a:t>
            </a:r>
            <a:endParaRPr lang="en-US" sz="2000" noProof="1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84953"/>
              </p:ext>
            </p:extLst>
          </p:nvPr>
        </p:nvGraphicFramePr>
        <p:xfrm>
          <a:off x="1787452" y="505775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Adresa mreže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Mrežna maska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Gateway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Interfejs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192.168.24.0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255.255.255.0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0.0.0.0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GigabitEthernet 0</a:t>
                      </a:r>
                      <a:endParaRPr lang="en-US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0.0.0.0</a:t>
                      </a:r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0.0.0.0</a:t>
                      </a:r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192.168.24.2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GigabitEthernet 0</a:t>
                      </a:r>
                      <a:endParaRPr lang="en-US" noProof="1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77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Svako sa svakim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Da bi svaki uređaj mogao da komunicira sa svakim uređajem, neophodno je da svi uređaji imaju znanje o svim mrežama</a:t>
            </a:r>
          </a:p>
          <a:p>
            <a:pPr lvl="1"/>
            <a:r>
              <a:rPr lang="sr-Latn-RS" dirty="0" smtClean="0"/>
              <a:t>Uključujući </a:t>
            </a:r>
            <a:r>
              <a:rPr lang="sr-Latn-RS" dirty="0" err="1" smtClean="0"/>
              <a:t>kranje</a:t>
            </a:r>
            <a:r>
              <a:rPr lang="sr-Latn-RS" dirty="0" smtClean="0"/>
              <a:t> uređaje!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9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572" y="226902"/>
            <a:ext cx="10515600" cy="1325563"/>
          </a:xfrm>
        </p:spPr>
        <p:txBody>
          <a:bodyPr/>
          <a:lstStyle/>
          <a:p>
            <a:r>
              <a:rPr lang="sr-Latn-RS" dirty="0" smtClean="0"/>
              <a:t>Algoritam odabira rute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502" y="226902"/>
            <a:ext cx="6538790" cy="638662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701380"/>
              </p:ext>
            </p:extLst>
          </p:nvPr>
        </p:nvGraphicFramePr>
        <p:xfrm>
          <a:off x="192568" y="2509632"/>
          <a:ext cx="4538919" cy="113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9114"/>
                <a:gridCol w="1301870"/>
                <a:gridCol w="1263778"/>
                <a:gridCol w="574157"/>
              </a:tblGrid>
              <a:tr h="282600"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192.168.24.0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255.255.255.0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0.0.0.0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1" smtClean="0"/>
                        <a:t>G</a:t>
                      </a:r>
                      <a:r>
                        <a:rPr lang="sr-Latn-RS" sz="1200" noProof="1" smtClean="0"/>
                        <a:t>E</a:t>
                      </a:r>
                      <a:r>
                        <a:rPr lang="en-US" sz="1200" noProof="1" smtClean="0"/>
                        <a:t> 0</a:t>
                      </a:r>
                      <a:endParaRPr lang="en-US" sz="1200" noProof="1"/>
                    </a:p>
                  </a:txBody>
                  <a:tcPr/>
                </a:tc>
              </a:tr>
              <a:tr h="282600"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192.168.254.0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255.255.255.252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0.0.0.0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1" smtClean="0"/>
                        <a:t>Se 0</a:t>
                      </a:r>
                      <a:endParaRPr lang="en-US" sz="1200" noProof="1"/>
                    </a:p>
                  </a:txBody>
                  <a:tcPr/>
                </a:tc>
              </a:tr>
              <a:tr h="282600"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192.168.21.0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255.255.255.0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192.168.254.1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1" smtClean="0"/>
                        <a:t>Se 0</a:t>
                      </a:r>
                      <a:endParaRPr lang="en-US" sz="1200" noProof="1"/>
                    </a:p>
                  </a:txBody>
                  <a:tcPr/>
                </a:tc>
              </a:tr>
              <a:tr h="282600"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0.0.0.0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0.0.0.0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192.168.254.5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1" smtClean="0"/>
                        <a:t>Se 0</a:t>
                      </a:r>
                      <a:endParaRPr lang="en-US" sz="1200" noProof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2568" y="3987209"/>
            <a:ext cx="44432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Primer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dirty="0" err="1" smtClean="0"/>
              <a:t>Destination</a:t>
            </a:r>
            <a:r>
              <a:rPr lang="sr-Latn-RS" dirty="0" smtClean="0"/>
              <a:t>=</a:t>
            </a:r>
            <a:r>
              <a:rPr lang="sr-Latn-RS" b="1" dirty="0" smtClean="0"/>
              <a:t>192.168.21.33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Kandidati: </a:t>
            </a:r>
            <a:br>
              <a:rPr lang="sr-Latn-RS" dirty="0" smtClean="0"/>
            </a:br>
            <a:r>
              <a:rPr lang="sr-Latn-RS" dirty="0" smtClean="0"/>
              <a:t>192.168.254.1, 192.168.254.5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Odabrana: </a:t>
            </a:r>
            <a:r>
              <a:rPr lang="sr-Latn-RS" b="1" dirty="0" smtClean="0"/>
              <a:t>192.168.254.1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Primer 2: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dirty="0" err="1" smtClean="0"/>
              <a:t>Destination</a:t>
            </a:r>
            <a:r>
              <a:rPr lang="sr-Latn-RS" dirty="0" smtClean="0"/>
              <a:t>=</a:t>
            </a:r>
            <a:r>
              <a:rPr lang="sr-Latn-RS" b="1" dirty="0" smtClean="0"/>
              <a:t>8.8.8.8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Kandidati: 192.168.254.5</a:t>
            </a:r>
            <a:endParaRPr lang="sr-Latn-R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Odabrana: </a:t>
            </a:r>
            <a:r>
              <a:rPr lang="sr-Latn-RS" b="1" dirty="0" smtClean="0"/>
              <a:t>192.168.254.5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793</Words>
  <Application>Microsoft Office PowerPoint</Application>
  <PresentationFormat>Widescreen</PresentationFormat>
  <Paragraphs>158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PowerPoint Presentation</vt:lpstr>
      <vt:lpstr>Zašto nam je potrebno rutiranje?</vt:lpstr>
      <vt:lpstr>Rutiranje – osnovni princip</vt:lpstr>
      <vt:lpstr>PowerPoint Presentation</vt:lpstr>
      <vt:lpstr>Tabela rutiranja</vt:lpstr>
      <vt:lpstr>Tabela rutiranja</vt:lpstr>
      <vt:lpstr>Tabela rutiranja</vt:lpstr>
      <vt:lpstr>Svako sa svakim</vt:lpstr>
      <vt:lpstr>Algoritam odabira rute</vt:lpstr>
      <vt:lpstr>Dodavanje rute - Cisco</vt:lpstr>
      <vt:lpstr>Prikaz tabele rutiranja - Cisco</vt:lpstr>
      <vt:lpstr>Prikaz tabele rutiranja - Windows</vt:lpstr>
      <vt:lpstr>Testiranje - ping</vt:lpstr>
      <vt:lpstr>Testiranje - traceroute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Zeljko</dc:creator>
  <cp:lastModifiedBy>Zeljko</cp:lastModifiedBy>
  <cp:revision>43</cp:revision>
  <dcterms:created xsi:type="dcterms:W3CDTF">2016-05-15T15:55:43Z</dcterms:created>
  <dcterms:modified xsi:type="dcterms:W3CDTF">2016-05-20T17:25:16Z</dcterms:modified>
</cp:coreProperties>
</file>