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3" d="100"/>
          <a:sy n="113" d="100"/>
        </p:scale>
        <p:origin x="432"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BAFB92-45EE-422B-80E8-C88A78145497}"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10AC0-7433-41B4-AB1E-D40CE6FD44EE}" type="slidenum">
              <a:rPr lang="en-US" smtClean="0"/>
              <a:t>‹#›</a:t>
            </a:fld>
            <a:endParaRPr lang="en-US"/>
          </a:p>
        </p:txBody>
      </p:sp>
    </p:spTree>
    <p:extLst>
      <p:ext uri="{BB962C8B-B14F-4D97-AF65-F5344CB8AC3E}">
        <p14:creationId xmlns:p14="http://schemas.microsoft.com/office/powerpoint/2010/main" val="362810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BAFB92-45EE-422B-80E8-C88A78145497}"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10AC0-7433-41B4-AB1E-D40CE6FD44EE}" type="slidenum">
              <a:rPr lang="en-US" smtClean="0"/>
              <a:t>‹#›</a:t>
            </a:fld>
            <a:endParaRPr lang="en-US"/>
          </a:p>
        </p:txBody>
      </p:sp>
    </p:spTree>
    <p:extLst>
      <p:ext uri="{BB962C8B-B14F-4D97-AF65-F5344CB8AC3E}">
        <p14:creationId xmlns:p14="http://schemas.microsoft.com/office/powerpoint/2010/main" val="3816334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BAFB92-45EE-422B-80E8-C88A78145497}"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10AC0-7433-41B4-AB1E-D40CE6FD44EE}" type="slidenum">
              <a:rPr lang="en-US" smtClean="0"/>
              <a:t>‹#›</a:t>
            </a:fld>
            <a:endParaRPr lang="en-US"/>
          </a:p>
        </p:txBody>
      </p:sp>
    </p:spTree>
    <p:extLst>
      <p:ext uri="{BB962C8B-B14F-4D97-AF65-F5344CB8AC3E}">
        <p14:creationId xmlns:p14="http://schemas.microsoft.com/office/powerpoint/2010/main" val="3795193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BAFB92-45EE-422B-80E8-C88A78145497}"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10AC0-7433-41B4-AB1E-D40CE6FD44EE}" type="slidenum">
              <a:rPr lang="en-US" smtClean="0"/>
              <a:t>‹#›</a:t>
            </a:fld>
            <a:endParaRPr lang="en-US"/>
          </a:p>
        </p:txBody>
      </p:sp>
    </p:spTree>
    <p:extLst>
      <p:ext uri="{BB962C8B-B14F-4D97-AF65-F5344CB8AC3E}">
        <p14:creationId xmlns:p14="http://schemas.microsoft.com/office/powerpoint/2010/main" val="370042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BAFB92-45EE-422B-80E8-C88A78145497}"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10AC0-7433-41B4-AB1E-D40CE6FD44EE}" type="slidenum">
              <a:rPr lang="en-US" smtClean="0"/>
              <a:t>‹#›</a:t>
            </a:fld>
            <a:endParaRPr lang="en-US"/>
          </a:p>
        </p:txBody>
      </p:sp>
    </p:spTree>
    <p:extLst>
      <p:ext uri="{BB962C8B-B14F-4D97-AF65-F5344CB8AC3E}">
        <p14:creationId xmlns:p14="http://schemas.microsoft.com/office/powerpoint/2010/main" val="146402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BAFB92-45EE-422B-80E8-C88A78145497}"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510AC0-7433-41B4-AB1E-D40CE6FD44EE}" type="slidenum">
              <a:rPr lang="en-US" smtClean="0"/>
              <a:t>‹#›</a:t>
            </a:fld>
            <a:endParaRPr lang="en-US"/>
          </a:p>
        </p:txBody>
      </p:sp>
    </p:spTree>
    <p:extLst>
      <p:ext uri="{BB962C8B-B14F-4D97-AF65-F5344CB8AC3E}">
        <p14:creationId xmlns:p14="http://schemas.microsoft.com/office/powerpoint/2010/main" val="2044232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BAFB92-45EE-422B-80E8-C88A78145497}" type="datetimeFigureOut">
              <a:rPr lang="en-US" smtClean="0"/>
              <a:t>3/18/2019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510AC0-7433-41B4-AB1E-D40CE6FD44EE}" type="slidenum">
              <a:rPr lang="en-US" smtClean="0"/>
              <a:t>‹#›</a:t>
            </a:fld>
            <a:endParaRPr lang="en-US"/>
          </a:p>
        </p:txBody>
      </p:sp>
    </p:spTree>
    <p:extLst>
      <p:ext uri="{BB962C8B-B14F-4D97-AF65-F5344CB8AC3E}">
        <p14:creationId xmlns:p14="http://schemas.microsoft.com/office/powerpoint/2010/main" val="248145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BAFB92-45EE-422B-80E8-C88A78145497}" type="datetimeFigureOut">
              <a:rPr lang="en-US" smtClean="0"/>
              <a:t>3/18/2019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510AC0-7433-41B4-AB1E-D40CE6FD44EE}" type="slidenum">
              <a:rPr lang="en-US" smtClean="0"/>
              <a:t>‹#›</a:t>
            </a:fld>
            <a:endParaRPr lang="en-US"/>
          </a:p>
        </p:txBody>
      </p:sp>
    </p:spTree>
    <p:extLst>
      <p:ext uri="{BB962C8B-B14F-4D97-AF65-F5344CB8AC3E}">
        <p14:creationId xmlns:p14="http://schemas.microsoft.com/office/powerpoint/2010/main" val="3152539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BAFB92-45EE-422B-80E8-C88A78145497}" type="datetimeFigureOut">
              <a:rPr lang="en-US" smtClean="0"/>
              <a:t>3/18/2019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510AC0-7433-41B4-AB1E-D40CE6FD44EE}" type="slidenum">
              <a:rPr lang="en-US" smtClean="0"/>
              <a:t>‹#›</a:t>
            </a:fld>
            <a:endParaRPr lang="en-US"/>
          </a:p>
        </p:txBody>
      </p:sp>
    </p:spTree>
    <p:extLst>
      <p:ext uri="{BB962C8B-B14F-4D97-AF65-F5344CB8AC3E}">
        <p14:creationId xmlns:p14="http://schemas.microsoft.com/office/powerpoint/2010/main" val="331520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BAFB92-45EE-422B-80E8-C88A78145497}"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510AC0-7433-41B4-AB1E-D40CE6FD44EE}" type="slidenum">
              <a:rPr lang="en-US" smtClean="0"/>
              <a:t>‹#›</a:t>
            </a:fld>
            <a:endParaRPr lang="en-US"/>
          </a:p>
        </p:txBody>
      </p:sp>
    </p:spTree>
    <p:extLst>
      <p:ext uri="{BB962C8B-B14F-4D97-AF65-F5344CB8AC3E}">
        <p14:creationId xmlns:p14="http://schemas.microsoft.com/office/powerpoint/2010/main" val="673837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BAFB92-45EE-422B-80E8-C88A78145497}"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510AC0-7433-41B4-AB1E-D40CE6FD44EE}" type="slidenum">
              <a:rPr lang="en-US" smtClean="0"/>
              <a:t>‹#›</a:t>
            </a:fld>
            <a:endParaRPr lang="en-US"/>
          </a:p>
        </p:txBody>
      </p:sp>
    </p:spTree>
    <p:extLst>
      <p:ext uri="{BB962C8B-B14F-4D97-AF65-F5344CB8AC3E}">
        <p14:creationId xmlns:p14="http://schemas.microsoft.com/office/powerpoint/2010/main" val="179565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BAFB92-45EE-422B-80E8-C88A78145497}" type="datetimeFigureOut">
              <a:rPr lang="en-US" smtClean="0"/>
              <a:t>3/18/2019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10AC0-7433-41B4-AB1E-D40CE6FD44EE}" type="slidenum">
              <a:rPr lang="en-US" smtClean="0"/>
              <a:t>‹#›</a:t>
            </a:fld>
            <a:endParaRPr lang="en-US"/>
          </a:p>
        </p:txBody>
      </p:sp>
    </p:spTree>
    <p:extLst>
      <p:ext uri="{BB962C8B-B14F-4D97-AF65-F5344CB8AC3E}">
        <p14:creationId xmlns:p14="http://schemas.microsoft.com/office/powerpoint/2010/main" val="2667253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 - learning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982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t>
            </a:r>
            <a:endParaRPr lang="en-US" dirty="0"/>
          </a:p>
        </p:txBody>
      </p:sp>
      <p:graphicFrame>
        <p:nvGraphicFramePr>
          <p:cNvPr id="4" name="Content Placeholder 3"/>
          <p:cNvGraphicFramePr>
            <a:graphicFrameLocks noGrp="1"/>
          </p:cNvGraphicFramePr>
          <p:nvPr>
            <p:ph idx="1"/>
          </p:nvPr>
        </p:nvGraphicFramePr>
        <p:xfrm>
          <a:off x="838200" y="1825623"/>
          <a:ext cx="5088468" cy="4473576"/>
        </p:xfrm>
        <a:graphic>
          <a:graphicData uri="http://schemas.openxmlformats.org/drawingml/2006/table">
            <a:tbl>
              <a:tblPr firstRow="1" bandRow="1">
                <a:tableStyleId>{5940675A-B579-460E-94D1-54222C63F5DA}</a:tableStyleId>
              </a:tblPr>
              <a:tblGrid>
                <a:gridCol w="1696156"/>
                <a:gridCol w="1696156"/>
                <a:gridCol w="1696156"/>
              </a:tblGrid>
              <a:tr h="1491192">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1491192">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r>
              <a:tr h="1491192">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13362664"/>
              </p:ext>
            </p:extLst>
          </p:nvPr>
        </p:nvGraphicFramePr>
        <p:xfrm>
          <a:off x="6968066" y="1777999"/>
          <a:ext cx="4385735" cy="4470400"/>
        </p:xfrm>
        <a:graphic>
          <a:graphicData uri="http://schemas.openxmlformats.org/drawingml/2006/table">
            <a:tbl>
              <a:tblPr firstRow="1" bandRow="1">
                <a:tableStyleId>{5C22544A-7EE6-4342-B048-85BDC9FD1C3A}</a:tableStyleId>
              </a:tblPr>
              <a:tblGrid>
                <a:gridCol w="877147"/>
                <a:gridCol w="877147"/>
                <a:gridCol w="877147"/>
                <a:gridCol w="877147"/>
                <a:gridCol w="877147"/>
              </a:tblGrid>
              <a:tr h="447040">
                <a:tc>
                  <a:txBody>
                    <a:bodyPr/>
                    <a:lstStyle/>
                    <a:p>
                      <a:pPr algn="ctr"/>
                      <a:endParaRPr lang="en-US" dirty="0"/>
                    </a:p>
                  </a:txBody>
                  <a:tcPr/>
                </a:tc>
                <a:tc>
                  <a:txBody>
                    <a:bodyPr/>
                    <a:lstStyle/>
                    <a:p>
                      <a:pPr algn="ctr"/>
                      <a:r>
                        <a:rPr lang="en-US" dirty="0" smtClean="0"/>
                        <a:t>Gore</a:t>
                      </a:r>
                      <a:endParaRPr lang="en-US" dirty="0"/>
                    </a:p>
                  </a:txBody>
                  <a:tcPr/>
                </a:tc>
                <a:tc>
                  <a:txBody>
                    <a:bodyPr/>
                    <a:lstStyle/>
                    <a:p>
                      <a:pPr algn="ctr"/>
                      <a:r>
                        <a:rPr lang="en-US" dirty="0" smtClean="0"/>
                        <a:t>Dole</a:t>
                      </a:r>
                      <a:endParaRPr lang="en-US" dirty="0"/>
                    </a:p>
                  </a:txBody>
                  <a:tcPr/>
                </a:tc>
                <a:tc>
                  <a:txBody>
                    <a:bodyPr/>
                    <a:lstStyle/>
                    <a:p>
                      <a:pPr algn="ctr"/>
                      <a:r>
                        <a:rPr lang="en-US" dirty="0" err="1" smtClean="0"/>
                        <a:t>Levo</a:t>
                      </a:r>
                      <a:endParaRPr lang="en-US" dirty="0"/>
                    </a:p>
                  </a:txBody>
                  <a:tcPr/>
                </a:tc>
                <a:tc>
                  <a:txBody>
                    <a:bodyPr/>
                    <a:lstStyle/>
                    <a:p>
                      <a:pPr algn="ctr"/>
                      <a:r>
                        <a:rPr lang="en-US" dirty="0" err="1" smtClean="0"/>
                        <a:t>Desno</a:t>
                      </a:r>
                      <a:endParaRPr lang="en-US" dirty="0"/>
                    </a:p>
                  </a:txBody>
                  <a:tcPr/>
                </a:tc>
              </a:tr>
              <a:tr h="4470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sr-Latn-RS" dirty="0" smtClean="0"/>
                        <a:t>-10</a:t>
                      </a:r>
                      <a:endParaRPr lang="en-US" dirty="0"/>
                    </a:p>
                  </a:txBody>
                  <a:tcPr/>
                </a:tc>
              </a:tr>
              <a:tr h="447040">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6</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7</a:t>
                      </a:r>
                      <a:endParaRPr lang="en-US" dirty="0"/>
                    </a:p>
                  </a:txBody>
                  <a:tcPr/>
                </a:tc>
                <a:tc>
                  <a:txBody>
                    <a:bodyPr/>
                    <a:lstStyle/>
                    <a:p>
                      <a:pPr algn="ctr"/>
                      <a:r>
                        <a:rPr lang="sr-Latn-R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8</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9</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501" y="5156198"/>
            <a:ext cx="1336299" cy="7720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176" y="3525589"/>
            <a:ext cx="950493" cy="1006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2831" y="5044190"/>
            <a:ext cx="800438" cy="9961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433" y="2103789"/>
            <a:ext cx="842433" cy="842433"/>
          </a:xfrm>
          <a:prstGeom prst="rect">
            <a:avLst/>
          </a:prstGeom>
        </p:spPr>
      </p:pic>
      <p:cxnSp>
        <p:nvCxnSpPr>
          <p:cNvPr id="10" name="Straight Arrow Connector 9"/>
          <p:cNvCxnSpPr/>
          <p:nvPr/>
        </p:nvCxnSpPr>
        <p:spPr>
          <a:xfrm>
            <a:off x="2336800" y="5554133"/>
            <a:ext cx="99906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flipV="1">
            <a:off x="1632666" y="4157133"/>
            <a:ext cx="1401" cy="9990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1247433" y="4028918"/>
            <a:ext cx="309700" cy="369332"/>
          </a:xfrm>
          <a:prstGeom prst="rect">
            <a:avLst/>
          </a:prstGeom>
          <a:noFill/>
        </p:spPr>
        <p:txBody>
          <a:bodyPr wrap="none" rtlCol="0">
            <a:spAutoFit/>
          </a:bodyPr>
          <a:lstStyle/>
          <a:p>
            <a:r>
              <a:rPr lang="en-US" b="1" dirty="0" smtClean="0">
                <a:latin typeface="Agency FB" panose="020B0503020202020204" pitchFamily="34" charset="0"/>
              </a:rPr>
              <a:t>-1</a:t>
            </a:r>
            <a:endParaRPr lang="en-US" b="1" dirty="0">
              <a:latin typeface="Agency FB" panose="020B0503020202020204" pitchFamily="34" charset="0"/>
            </a:endParaRPr>
          </a:p>
        </p:txBody>
      </p:sp>
      <p:sp>
        <p:nvSpPr>
          <p:cNvPr id="14" name="TextBox 13"/>
          <p:cNvSpPr txBox="1"/>
          <p:nvPr/>
        </p:nvSpPr>
        <p:spPr>
          <a:xfrm>
            <a:off x="3267572" y="5582737"/>
            <a:ext cx="309700" cy="369332"/>
          </a:xfrm>
          <a:prstGeom prst="rect">
            <a:avLst/>
          </a:prstGeom>
          <a:noFill/>
        </p:spPr>
        <p:txBody>
          <a:bodyPr wrap="none" rtlCol="0">
            <a:spAutoFit/>
          </a:bodyPr>
          <a:lstStyle/>
          <a:p>
            <a:r>
              <a:rPr lang="en-US" b="1" dirty="0" smtClean="0">
                <a:latin typeface="Agency FB" panose="020B0503020202020204" pitchFamily="34" charset="0"/>
              </a:rPr>
              <a:t>-1</a:t>
            </a:r>
            <a:endParaRPr lang="en-US" b="1" dirty="0">
              <a:latin typeface="Agency FB" panose="020B0503020202020204" pitchFamily="34" charset="0"/>
            </a:endParaRPr>
          </a:p>
        </p:txBody>
      </p:sp>
      <p:sp>
        <p:nvSpPr>
          <p:cNvPr id="15" name="Cloud Callout 14"/>
          <p:cNvSpPr/>
          <p:nvPr/>
        </p:nvSpPr>
        <p:spPr>
          <a:xfrm>
            <a:off x="51394" y="3919490"/>
            <a:ext cx="2038472" cy="1127280"/>
          </a:xfrm>
          <a:prstGeom prst="cloudCallout">
            <a:avLst>
              <a:gd name="adj1" fmla="val 11479"/>
              <a:gd name="adj2" fmla="val 697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Agent </a:t>
            </a:r>
            <a:r>
              <a:rPr lang="sr-Latn-RS" sz="1200" dirty="0" smtClean="0"/>
              <a:t>bira da ide desno jer mu je jeftinije (Desno je MAX)</a:t>
            </a:r>
            <a:endParaRPr lang="en-US" sz="1200" dirty="0"/>
          </a:p>
        </p:txBody>
      </p:sp>
      <p:sp>
        <p:nvSpPr>
          <p:cNvPr id="16" name="Rectangle 15"/>
          <p:cNvSpPr/>
          <p:nvPr/>
        </p:nvSpPr>
        <p:spPr>
          <a:xfrm>
            <a:off x="7958664" y="4936036"/>
            <a:ext cx="651934" cy="3009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591798" y="4936036"/>
            <a:ext cx="651934" cy="3009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011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t>
            </a:r>
            <a:endParaRPr lang="en-US" dirty="0"/>
          </a:p>
        </p:txBody>
      </p:sp>
      <p:graphicFrame>
        <p:nvGraphicFramePr>
          <p:cNvPr id="4" name="Content Placeholder 3"/>
          <p:cNvGraphicFramePr>
            <a:graphicFrameLocks noGrp="1"/>
          </p:cNvGraphicFramePr>
          <p:nvPr>
            <p:ph idx="1"/>
          </p:nvPr>
        </p:nvGraphicFramePr>
        <p:xfrm>
          <a:off x="838200" y="1825623"/>
          <a:ext cx="5088468" cy="4473576"/>
        </p:xfrm>
        <a:graphic>
          <a:graphicData uri="http://schemas.openxmlformats.org/drawingml/2006/table">
            <a:tbl>
              <a:tblPr firstRow="1" bandRow="1">
                <a:tableStyleId>{5940675A-B579-460E-94D1-54222C63F5DA}</a:tableStyleId>
              </a:tblPr>
              <a:tblGrid>
                <a:gridCol w="1696156"/>
                <a:gridCol w="1696156"/>
                <a:gridCol w="1696156"/>
              </a:tblGrid>
              <a:tr h="1491192">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1491192">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r>
              <a:tr h="1491192">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65419498"/>
              </p:ext>
            </p:extLst>
          </p:nvPr>
        </p:nvGraphicFramePr>
        <p:xfrm>
          <a:off x="6968066" y="1777999"/>
          <a:ext cx="4385735" cy="4470400"/>
        </p:xfrm>
        <a:graphic>
          <a:graphicData uri="http://schemas.openxmlformats.org/drawingml/2006/table">
            <a:tbl>
              <a:tblPr firstRow="1" bandRow="1">
                <a:tableStyleId>{5C22544A-7EE6-4342-B048-85BDC9FD1C3A}</a:tableStyleId>
              </a:tblPr>
              <a:tblGrid>
                <a:gridCol w="877147"/>
                <a:gridCol w="877147"/>
                <a:gridCol w="877147"/>
                <a:gridCol w="877147"/>
                <a:gridCol w="877147"/>
              </a:tblGrid>
              <a:tr h="447040">
                <a:tc>
                  <a:txBody>
                    <a:bodyPr/>
                    <a:lstStyle/>
                    <a:p>
                      <a:pPr algn="ctr"/>
                      <a:endParaRPr lang="en-US" dirty="0"/>
                    </a:p>
                  </a:txBody>
                  <a:tcPr/>
                </a:tc>
                <a:tc>
                  <a:txBody>
                    <a:bodyPr/>
                    <a:lstStyle/>
                    <a:p>
                      <a:pPr algn="ctr"/>
                      <a:r>
                        <a:rPr lang="en-US" dirty="0" smtClean="0"/>
                        <a:t>Gore</a:t>
                      </a:r>
                      <a:endParaRPr lang="en-US" dirty="0"/>
                    </a:p>
                  </a:txBody>
                  <a:tcPr/>
                </a:tc>
                <a:tc>
                  <a:txBody>
                    <a:bodyPr/>
                    <a:lstStyle/>
                    <a:p>
                      <a:pPr algn="ctr"/>
                      <a:r>
                        <a:rPr lang="en-US" dirty="0" smtClean="0"/>
                        <a:t>Dole</a:t>
                      </a:r>
                      <a:endParaRPr lang="en-US" dirty="0"/>
                    </a:p>
                  </a:txBody>
                  <a:tcPr/>
                </a:tc>
                <a:tc>
                  <a:txBody>
                    <a:bodyPr/>
                    <a:lstStyle/>
                    <a:p>
                      <a:pPr algn="ctr"/>
                      <a:r>
                        <a:rPr lang="en-US" dirty="0" err="1" smtClean="0"/>
                        <a:t>Levo</a:t>
                      </a:r>
                      <a:endParaRPr lang="en-US" dirty="0"/>
                    </a:p>
                  </a:txBody>
                  <a:tcPr/>
                </a:tc>
                <a:tc>
                  <a:txBody>
                    <a:bodyPr/>
                    <a:lstStyle/>
                    <a:p>
                      <a:pPr algn="ctr"/>
                      <a:r>
                        <a:rPr lang="en-US" dirty="0" err="1" smtClean="0"/>
                        <a:t>Desno</a:t>
                      </a:r>
                      <a:endParaRPr lang="en-US" dirty="0"/>
                    </a:p>
                  </a:txBody>
                  <a:tcPr/>
                </a:tc>
              </a:tr>
              <a:tr h="4470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sr-Latn-RS" dirty="0" smtClean="0"/>
                        <a:t>-1</a:t>
                      </a:r>
                      <a:r>
                        <a:rPr lang="en-US" dirty="0" smtClean="0"/>
                        <a:t>0</a:t>
                      </a:r>
                      <a:endParaRPr lang="en-US" dirty="0"/>
                    </a:p>
                  </a:txBody>
                  <a:tcPr/>
                </a:tc>
              </a:tr>
              <a:tr h="447040">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6</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7</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sr-Latn-RS" dirty="0" smtClean="0"/>
                        <a:t>-1</a:t>
                      </a:r>
                      <a:endParaRPr lang="en-US" dirty="0"/>
                    </a:p>
                  </a:txBody>
                  <a:tcPr/>
                </a:tc>
              </a:tr>
              <a:tr h="447040">
                <a:tc>
                  <a:txBody>
                    <a:bodyPr/>
                    <a:lstStyle/>
                    <a:p>
                      <a:pPr algn="ctr"/>
                      <a:r>
                        <a:rPr lang="en-US" dirty="0" smtClean="0"/>
                        <a:t>8</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9</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34767" y="5166876"/>
            <a:ext cx="1336299" cy="7720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176" y="3525589"/>
            <a:ext cx="950493" cy="1006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2831" y="5044190"/>
            <a:ext cx="800438" cy="9961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433" y="2103789"/>
            <a:ext cx="842433" cy="842433"/>
          </a:xfrm>
          <a:prstGeom prst="rect">
            <a:avLst/>
          </a:prstGeom>
        </p:spPr>
      </p:pic>
      <p:cxnSp>
        <p:nvCxnSpPr>
          <p:cNvPr id="16" name="Straight Arrow Connector 15"/>
          <p:cNvCxnSpPr/>
          <p:nvPr/>
        </p:nvCxnSpPr>
        <p:spPr>
          <a:xfrm>
            <a:off x="4071068" y="5541024"/>
            <a:ext cx="99906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flipV="1">
            <a:off x="3366934" y="4144024"/>
            <a:ext cx="1401" cy="9990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3005050" y="4494009"/>
            <a:ext cx="417102" cy="369332"/>
          </a:xfrm>
          <a:prstGeom prst="rect">
            <a:avLst/>
          </a:prstGeom>
          <a:noFill/>
        </p:spPr>
        <p:txBody>
          <a:bodyPr wrap="none" rtlCol="0">
            <a:spAutoFit/>
          </a:bodyPr>
          <a:lstStyle/>
          <a:p>
            <a:r>
              <a:rPr lang="sr-Latn-RS" b="1" dirty="0" smtClean="0">
                <a:latin typeface="Agency FB" panose="020B0503020202020204" pitchFamily="34" charset="0"/>
              </a:rPr>
              <a:t>-10</a:t>
            </a:r>
            <a:endParaRPr lang="en-US" b="1" dirty="0">
              <a:latin typeface="Agency FB" panose="020B0503020202020204" pitchFamily="34" charset="0"/>
            </a:endParaRPr>
          </a:p>
        </p:txBody>
      </p:sp>
      <p:sp>
        <p:nvSpPr>
          <p:cNvPr id="19" name="TextBox 18"/>
          <p:cNvSpPr txBox="1"/>
          <p:nvPr/>
        </p:nvSpPr>
        <p:spPr>
          <a:xfrm>
            <a:off x="4205584" y="5514409"/>
            <a:ext cx="455574" cy="369332"/>
          </a:xfrm>
          <a:prstGeom prst="rect">
            <a:avLst/>
          </a:prstGeom>
          <a:noFill/>
        </p:spPr>
        <p:txBody>
          <a:bodyPr wrap="none" rtlCol="0">
            <a:spAutoFit/>
          </a:bodyPr>
          <a:lstStyle/>
          <a:p>
            <a:r>
              <a:rPr lang="sr-Latn-RS" b="1" dirty="0" smtClean="0">
                <a:latin typeface="Agency FB" panose="020B0503020202020204" pitchFamily="34" charset="0"/>
              </a:rPr>
              <a:t>+</a:t>
            </a:r>
            <a:r>
              <a:rPr lang="en-US" b="1" dirty="0" smtClean="0">
                <a:latin typeface="Agency FB" panose="020B0503020202020204" pitchFamily="34" charset="0"/>
              </a:rPr>
              <a:t>10</a:t>
            </a:r>
            <a:endParaRPr lang="en-US" b="1" dirty="0">
              <a:latin typeface="Agency FB" panose="020B0503020202020204" pitchFamily="34" charset="0"/>
            </a:endParaRPr>
          </a:p>
        </p:txBody>
      </p:sp>
      <p:sp>
        <p:nvSpPr>
          <p:cNvPr id="20" name="Cloud Callout 19"/>
          <p:cNvSpPr/>
          <p:nvPr/>
        </p:nvSpPr>
        <p:spPr>
          <a:xfrm>
            <a:off x="4071066" y="2789088"/>
            <a:ext cx="2794000" cy="1681134"/>
          </a:xfrm>
          <a:prstGeom prst="cloudCallout">
            <a:avLst>
              <a:gd name="adj1" fmla="val -63993"/>
              <a:gd name="adj2" fmla="val 853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Agent </a:t>
            </a:r>
            <a:r>
              <a:rPr lang="en-US" sz="1200" dirty="0" err="1" smtClean="0"/>
              <a:t>nikada</a:t>
            </a:r>
            <a:r>
              <a:rPr lang="en-US" sz="1200" dirty="0" smtClean="0"/>
              <a:t> </a:t>
            </a:r>
            <a:r>
              <a:rPr lang="en-US" sz="1200" dirty="0" err="1" smtClean="0"/>
              <a:t>nije</a:t>
            </a:r>
            <a:r>
              <a:rPr lang="en-US" sz="1200" dirty="0" smtClean="0"/>
              <a:t> </a:t>
            </a:r>
            <a:r>
              <a:rPr lang="sr-Latn-RS" sz="1200" dirty="0" smtClean="0"/>
              <a:t> išao ni GORE ni DESNO ni LEVO iz polja 8</a:t>
            </a:r>
            <a:r>
              <a:rPr lang="en-US" sz="1200" dirty="0" smtClean="0"/>
              <a:t> </a:t>
            </a:r>
            <a:r>
              <a:rPr lang="sr-Latn-RS" sz="1200" dirty="0" smtClean="0"/>
              <a:t>i</a:t>
            </a:r>
            <a:r>
              <a:rPr lang="en-US" sz="1200" dirty="0" smtClean="0"/>
              <a:t> ne </a:t>
            </a:r>
            <a:r>
              <a:rPr lang="en-US" sz="1200" dirty="0" err="1" smtClean="0"/>
              <a:t>zna</a:t>
            </a:r>
            <a:r>
              <a:rPr lang="en-US" sz="1200" dirty="0" smtClean="0"/>
              <a:t> </a:t>
            </a:r>
            <a:r>
              <a:rPr lang="sr-Latn-RS" sz="1200" dirty="0" smtClean="0"/>
              <a:t>šta se tamo može desiti (sve tri akcije imaju istu cenu), što se vidi iz Q matrice</a:t>
            </a:r>
            <a:endParaRPr lang="en-US" sz="1200" dirty="0"/>
          </a:p>
        </p:txBody>
      </p:sp>
      <p:sp>
        <p:nvSpPr>
          <p:cNvPr id="12" name="Rectangle 11"/>
          <p:cNvSpPr/>
          <p:nvPr/>
        </p:nvSpPr>
        <p:spPr>
          <a:xfrm>
            <a:off x="7958666" y="5390535"/>
            <a:ext cx="651934" cy="3009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91800" y="5390535"/>
            <a:ext cx="651934" cy="3009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flipH="1" flipV="1">
            <a:off x="1744133" y="5541024"/>
            <a:ext cx="990634" cy="2922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TextBox 22"/>
          <p:cNvSpPr txBox="1"/>
          <p:nvPr/>
        </p:nvSpPr>
        <p:spPr>
          <a:xfrm>
            <a:off x="1668649" y="5196006"/>
            <a:ext cx="309700" cy="369332"/>
          </a:xfrm>
          <a:prstGeom prst="rect">
            <a:avLst/>
          </a:prstGeom>
          <a:noFill/>
        </p:spPr>
        <p:txBody>
          <a:bodyPr wrap="none" rtlCol="0">
            <a:spAutoFit/>
          </a:bodyPr>
          <a:lstStyle/>
          <a:p>
            <a:r>
              <a:rPr lang="sr-Latn-RS" b="1" dirty="0" smtClean="0">
                <a:latin typeface="Agency FB" panose="020B0503020202020204" pitchFamily="34" charset="0"/>
              </a:rPr>
              <a:t>-1</a:t>
            </a:r>
            <a:endParaRPr lang="en-US" b="1" dirty="0">
              <a:latin typeface="Agency FB" panose="020B0503020202020204" pitchFamily="34" charset="0"/>
            </a:endParaRPr>
          </a:p>
        </p:txBody>
      </p:sp>
      <p:sp>
        <p:nvSpPr>
          <p:cNvPr id="24" name="Rectangle 23"/>
          <p:cNvSpPr/>
          <p:nvPr/>
        </p:nvSpPr>
        <p:spPr>
          <a:xfrm>
            <a:off x="9694333" y="5390535"/>
            <a:ext cx="651934" cy="3009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577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ppt_x"/>
                                          </p:val>
                                        </p:tav>
                                        <p:tav tm="100000">
                                          <p:val>
                                            <p:strVal val="#ppt_x"/>
                                          </p:val>
                                        </p:tav>
                                      </p:tavLst>
                                    </p:anim>
                                    <p:anim calcmode="lin" valueType="num">
                                      <p:cBhvr additive="base">
                                        <p:cTn id="2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ppt_x"/>
                                          </p:val>
                                        </p:tav>
                                        <p:tav tm="100000">
                                          <p:val>
                                            <p:strVal val="#ppt_x"/>
                                          </p:val>
                                        </p:tav>
                                      </p:tavLst>
                                    </p:anim>
                                    <p:anim calcmode="lin" valueType="num">
                                      <p:cBhvr additive="base">
                                        <p:cTn id="35" dur="500" fill="hold"/>
                                        <p:tgtEl>
                                          <p:spTgt spid="2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500" fill="hold"/>
                                        <p:tgtEl>
                                          <p:spTgt spid="24"/>
                                        </p:tgtEl>
                                        <p:attrNameLst>
                                          <p:attrName>ppt_x</p:attrName>
                                        </p:attrNameLst>
                                      </p:cBhvr>
                                      <p:tavLst>
                                        <p:tav tm="0">
                                          <p:val>
                                            <p:strVal val="#ppt_x"/>
                                          </p:val>
                                        </p:tav>
                                        <p:tav tm="100000">
                                          <p:val>
                                            <p:strVal val="#ppt_x"/>
                                          </p:val>
                                        </p:tav>
                                      </p:tavLst>
                                    </p:anim>
                                    <p:anim calcmode="lin" valueType="num">
                                      <p:cBhvr additive="base">
                                        <p:cTn id="3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12" grpId="0" animBg="1"/>
      <p:bldP spid="21" grpId="0" animBg="1"/>
      <p:bldP spid="23" grpId="0"/>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t>
            </a:r>
            <a:endParaRPr lang="en-US" dirty="0"/>
          </a:p>
        </p:txBody>
      </p:sp>
      <p:graphicFrame>
        <p:nvGraphicFramePr>
          <p:cNvPr id="4" name="Content Placeholder 3"/>
          <p:cNvGraphicFramePr>
            <a:graphicFrameLocks noGrp="1"/>
          </p:cNvGraphicFramePr>
          <p:nvPr>
            <p:ph idx="1"/>
          </p:nvPr>
        </p:nvGraphicFramePr>
        <p:xfrm>
          <a:off x="838200" y="1825623"/>
          <a:ext cx="5088468" cy="4473576"/>
        </p:xfrm>
        <a:graphic>
          <a:graphicData uri="http://schemas.openxmlformats.org/drawingml/2006/table">
            <a:tbl>
              <a:tblPr firstRow="1" bandRow="1">
                <a:tableStyleId>{5940675A-B579-460E-94D1-54222C63F5DA}</a:tableStyleId>
              </a:tblPr>
              <a:tblGrid>
                <a:gridCol w="1696156"/>
                <a:gridCol w="1696156"/>
                <a:gridCol w="1696156"/>
              </a:tblGrid>
              <a:tr h="1491192">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1491192">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r>
              <a:tr h="1491192">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73531006"/>
              </p:ext>
            </p:extLst>
          </p:nvPr>
        </p:nvGraphicFramePr>
        <p:xfrm>
          <a:off x="6968066" y="1777999"/>
          <a:ext cx="4385735" cy="4470400"/>
        </p:xfrm>
        <a:graphic>
          <a:graphicData uri="http://schemas.openxmlformats.org/drawingml/2006/table">
            <a:tbl>
              <a:tblPr firstRow="1" bandRow="1">
                <a:tableStyleId>{5C22544A-7EE6-4342-B048-85BDC9FD1C3A}</a:tableStyleId>
              </a:tblPr>
              <a:tblGrid>
                <a:gridCol w="877147"/>
                <a:gridCol w="877147"/>
                <a:gridCol w="877147"/>
                <a:gridCol w="877147"/>
                <a:gridCol w="877147"/>
              </a:tblGrid>
              <a:tr h="447040">
                <a:tc>
                  <a:txBody>
                    <a:bodyPr/>
                    <a:lstStyle/>
                    <a:p>
                      <a:pPr algn="ctr"/>
                      <a:endParaRPr lang="en-US" dirty="0"/>
                    </a:p>
                  </a:txBody>
                  <a:tcPr/>
                </a:tc>
                <a:tc>
                  <a:txBody>
                    <a:bodyPr/>
                    <a:lstStyle/>
                    <a:p>
                      <a:pPr algn="ctr"/>
                      <a:r>
                        <a:rPr lang="en-US" dirty="0" smtClean="0"/>
                        <a:t>Gore</a:t>
                      </a:r>
                      <a:endParaRPr lang="en-US" dirty="0"/>
                    </a:p>
                  </a:txBody>
                  <a:tcPr/>
                </a:tc>
                <a:tc>
                  <a:txBody>
                    <a:bodyPr/>
                    <a:lstStyle/>
                    <a:p>
                      <a:pPr algn="ctr"/>
                      <a:r>
                        <a:rPr lang="en-US" dirty="0" smtClean="0"/>
                        <a:t>Dole</a:t>
                      </a:r>
                      <a:endParaRPr lang="en-US" dirty="0"/>
                    </a:p>
                  </a:txBody>
                  <a:tcPr/>
                </a:tc>
                <a:tc>
                  <a:txBody>
                    <a:bodyPr/>
                    <a:lstStyle/>
                    <a:p>
                      <a:pPr algn="ctr"/>
                      <a:r>
                        <a:rPr lang="en-US" dirty="0" err="1" smtClean="0"/>
                        <a:t>Levo</a:t>
                      </a:r>
                      <a:endParaRPr lang="en-US" dirty="0"/>
                    </a:p>
                  </a:txBody>
                  <a:tcPr/>
                </a:tc>
                <a:tc>
                  <a:txBody>
                    <a:bodyPr/>
                    <a:lstStyle/>
                    <a:p>
                      <a:pPr algn="ctr"/>
                      <a:r>
                        <a:rPr lang="en-US" dirty="0" err="1" smtClean="0"/>
                        <a:t>Desno</a:t>
                      </a:r>
                      <a:endParaRPr lang="en-US" dirty="0"/>
                    </a:p>
                  </a:txBody>
                  <a:tcPr/>
                </a:tc>
              </a:tr>
              <a:tr h="4470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sr-Latn-RS" dirty="0" smtClean="0"/>
                        <a:t>-1</a:t>
                      </a:r>
                      <a:r>
                        <a:rPr lang="en-US" dirty="0" smtClean="0"/>
                        <a:t>0</a:t>
                      </a:r>
                      <a:endParaRPr lang="en-US" dirty="0"/>
                    </a:p>
                  </a:txBody>
                  <a:tcPr/>
                </a:tc>
              </a:tr>
              <a:tr h="447040">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6</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7</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sr-Latn-RS" dirty="0" smtClean="0"/>
                        <a:t>-1</a:t>
                      </a:r>
                      <a:endParaRPr lang="en-US" dirty="0"/>
                    </a:p>
                  </a:txBody>
                  <a:tcPr/>
                </a:tc>
              </a:tr>
              <a:tr h="447040">
                <a:tc>
                  <a:txBody>
                    <a:bodyPr/>
                    <a:lstStyle/>
                    <a:p>
                      <a:pPr algn="ctr"/>
                      <a:r>
                        <a:rPr lang="en-US" dirty="0" smtClean="0"/>
                        <a:t>8</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9</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34767" y="5166876"/>
            <a:ext cx="1336299" cy="7720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176" y="3525589"/>
            <a:ext cx="950493" cy="1006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2831" y="5044190"/>
            <a:ext cx="800438" cy="9961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433" y="2103789"/>
            <a:ext cx="842433" cy="842433"/>
          </a:xfrm>
          <a:prstGeom prst="rect">
            <a:avLst/>
          </a:prstGeom>
        </p:spPr>
      </p:pic>
      <p:cxnSp>
        <p:nvCxnSpPr>
          <p:cNvPr id="16" name="Straight Arrow Connector 15"/>
          <p:cNvCxnSpPr/>
          <p:nvPr/>
        </p:nvCxnSpPr>
        <p:spPr>
          <a:xfrm>
            <a:off x="4071068" y="5541024"/>
            <a:ext cx="99906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flipV="1">
            <a:off x="3366934" y="4144024"/>
            <a:ext cx="1401" cy="9990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3005050" y="4494009"/>
            <a:ext cx="417102" cy="369332"/>
          </a:xfrm>
          <a:prstGeom prst="rect">
            <a:avLst/>
          </a:prstGeom>
          <a:noFill/>
        </p:spPr>
        <p:txBody>
          <a:bodyPr wrap="none" rtlCol="0">
            <a:spAutoFit/>
          </a:bodyPr>
          <a:lstStyle/>
          <a:p>
            <a:r>
              <a:rPr lang="sr-Latn-RS" b="1" dirty="0" smtClean="0">
                <a:latin typeface="Agency FB" panose="020B0503020202020204" pitchFamily="34" charset="0"/>
              </a:rPr>
              <a:t>-10</a:t>
            </a:r>
            <a:endParaRPr lang="en-US" b="1" dirty="0">
              <a:latin typeface="Agency FB" panose="020B0503020202020204" pitchFamily="34" charset="0"/>
            </a:endParaRPr>
          </a:p>
        </p:txBody>
      </p:sp>
      <p:sp>
        <p:nvSpPr>
          <p:cNvPr id="19" name="TextBox 18"/>
          <p:cNvSpPr txBox="1"/>
          <p:nvPr/>
        </p:nvSpPr>
        <p:spPr>
          <a:xfrm>
            <a:off x="4205584" y="5514409"/>
            <a:ext cx="455574" cy="369332"/>
          </a:xfrm>
          <a:prstGeom prst="rect">
            <a:avLst/>
          </a:prstGeom>
          <a:noFill/>
        </p:spPr>
        <p:txBody>
          <a:bodyPr wrap="none" rtlCol="0">
            <a:spAutoFit/>
          </a:bodyPr>
          <a:lstStyle/>
          <a:p>
            <a:r>
              <a:rPr lang="sr-Latn-RS" b="1" dirty="0" smtClean="0">
                <a:latin typeface="Agency FB" panose="020B0503020202020204" pitchFamily="34" charset="0"/>
              </a:rPr>
              <a:t>+</a:t>
            </a:r>
            <a:r>
              <a:rPr lang="en-US" b="1" dirty="0" smtClean="0">
                <a:latin typeface="Agency FB" panose="020B0503020202020204" pitchFamily="34" charset="0"/>
              </a:rPr>
              <a:t>10</a:t>
            </a:r>
            <a:endParaRPr lang="en-US" b="1" dirty="0">
              <a:latin typeface="Agency FB" panose="020B0503020202020204" pitchFamily="34" charset="0"/>
            </a:endParaRPr>
          </a:p>
        </p:txBody>
      </p:sp>
      <p:sp>
        <p:nvSpPr>
          <p:cNvPr id="20" name="Cloud Callout 19"/>
          <p:cNvSpPr/>
          <p:nvPr/>
        </p:nvSpPr>
        <p:spPr>
          <a:xfrm>
            <a:off x="4071066" y="2789088"/>
            <a:ext cx="2794000" cy="1681134"/>
          </a:xfrm>
          <a:prstGeom prst="cloudCallout">
            <a:avLst>
              <a:gd name="adj1" fmla="val -63993"/>
              <a:gd name="adj2" fmla="val 853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smtClean="0"/>
              <a:t>Pošto su sve akcije jednako jeftine/skupe, agent bira </a:t>
            </a:r>
            <a:r>
              <a:rPr lang="sr-Latn-RS" sz="1200" dirty="0" err="1" smtClean="0"/>
              <a:t>random</a:t>
            </a:r>
            <a:r>
              <a:rPr lang="sr-Latn-RS" sz="1200" dirty="0" smtClean="0"/>
              <a:t>.</a:t>
            </a:r>
          </a:p>
          <a:p>
            <a:pPr algn="ctr"/>
            <a:endParaRPr lang="sr-Latn-RS" sz="1200" dirty="0"/>
          </a:p>
          <a:p>
            <a:pPr algn="ctr"/>
            <a:r>
              <a:rPr lang="sr-Latn-RS" sz="1200" dirty="0" smtClean="0"/>
              <a:t>Izabrao je da ide desno.</a:t>
            </a:r>
            <a:endParaRPr lang="en-US" sz="1200" dirty="0"/>
          </a:p>
        </p:txBody>
      </p:sp>
      <p:sp>
        <p:nvSpPr>
          <p:cNvPr id="12" name="Rectangle 11"/>
          <p:cNvSpPr/>
          <p:nvPr/>
        </p:nvSpPr>
        <p:spPr>
          <a:xfrm>
            <a:off x="7958666" y="5390535"/>
            <a:ext cx="651934" cy="3009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91800" y="5390535"/>
            <a:ext cx="651934" cy="3009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flipH="1" flipV="1">
            <a:off x="1744133" y="5541024"/>
            <a:ext cx="990634" cy="2922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TextBox 22"/>
          <p:cNvSpPr txBox="1"/>
          <p:nvPr/>
        </p:nvSpPr>
        <p:spPr>
          <a:xfrm>
            <a:off x="1668649" y="5196006"/>
            <a:ext cx="309700" cy="369332"/>
          </a:xfrm>
          <a:prstGeom prst="rect">
            <a:avLst/>
          </a:prstGeom>
          <a:noFill/>
        </p:spPr>
        <p:txBody>
          <a:bodyPr wrap="none" rtlCol="0">
            <a:spAutoFit/>
          </a:bodyPr>
          <a:lstStyle/>
          <a:p>
            <a:r>
              <a:rPr lang="sr-Latn-RS" b="1" dirty="0" smtClean="0">
                <a:latin typeface="Agency FB" panose="020B0503020202020204" pitchFamily="34" charset="0"/>
              </a:rPr>
              <a:t>-1</a:t>
            </a:r>
            <a:endParaRPr lang="en-US" b="1" dirty="0">
              <a:latin typeface="Agency FB" panose="020B0503020202020204" pitchFamily="34" charset="0"/>
            </a:endParaRPr>
          </a:p>
        </p:txBody>
      </p:sp>
      <p:sp>
        <p:nvSpPr>
          <p:cNvPr id="24" name="Rectangle 23"/>
          <p:cNvSpPr/>
          <p:nvPr/>
        </p:nvSpPr>
        <p:spPr>
          <a:xfrm>
            <a:off x="9694333" y="5390535"/>
            <a:ext cx="651934" cy="3009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600267" y="5390535"/>
            <a:ext cx="643467" cy="319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dirty="0" smtClean="0"/>
              <a:t>+10</a:t>
            </a:r>
            <a:endParaRPr lang="en-US" dirty="0"/>
          </a:p>
        </p:txBody>
      </p:sp>
    </p:spTree>
    <p:extLst>
      <p:ext uri="{BB962C8B-B14F-4D97-AF65-F5344CB8AC3E}">
        <p14:creationId xmlns:p14="http://schemas.microsoft.com/office/powerpoint/2010/main" val="73519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grpId="0" nodeType="clickEffect">
                                  <p:stCondLst>
                                    <p:cond delay="0"/>
                                  </p:stCondLst>
                                  <p:childTnLst>
                                    <p:animEffect transition="out" filter="fade">
                                      <p:cBhvr>
                                        <p:cTn id="12" dur="1000"/>
                                        <p:tgtEl>
                                          <p:spTgt spid="18"/>
                                        </p:tgtEl>
                                      </p:cBhvr>
                                    </p:animEffect>
                                    <p:anim calcmode="lin" valueType="num">
                                      <p:cBhvr>
                                        <p:cTn id="13" dur="1000"/>
                                        <p:tgtEl>
                                          <p:spTgt spid="18"/>
                                        </p:tgtEl>
                                        <p:attrNameLst>
                                          <p:attrName>ppt_x</p:attrName>
                                        </p:attrNameLst>
                                      </p:cBhvr>
                                      <p:tavLst>
                                        <p:tav tm="0">
                                          <p:val>
                                            <p:strVal val="ppt_x"/>
                                          </p:val>
                                        </p:tav>
                                        <p:tav tm="100000">
                                          <p:val>
                                            <p:strVal val="ppt_x"/>
                                          </p:val>
                                        </p:tav>
                                      </p:tavLst>
                                    </p:anim>
                                    <p:anim calcmode="lin" valueType="num">
                                      <p:cBhvr>
                                        <p:cTn id="14" dur="1000"/>
                                        <p:tgtEl>
                                          <p:spTgt spid="18"/>
                                        </p:tgtEl>
                                        <p:attrNameLst>
                                          <p:attrName>ppt_y</p:attrName>
                                        </p:attrNameLst>
                                      </p:cBhvr>
                                      <p:tavLst>
                                        <p:tav tm="0">
                                          <p:val>
                                            <p:strVal val="ppt_y"/>
                                          </p:val>
                                        </p:tav>
                                        <p:tav tm="100000">
                                          <p:val>
                                            <p:strVal val="ppt_y+.1"/>
                                          </p:val>
                                        </p:tav>
                                      </p:tavLst>
                                    </p:anim>
                                    <p:set>
                                      <p:cBhvr>
                                        <p:cTn id="15" dur="1" fill="hold">
                                          <p:stCondLst>
                                            <p:cond delay="999"/>
                                          </p:stCondLst>
                                        </p:cTn>
                                        <p:tgtEl>
                                          <p:spTgt spid="18"/>
                                        </p:tgtEl>
                                        <p:attrNameLst>
                                          <p:attrName>style.visibility</p:attrName>
                                        </p:attrNameLst>
                                      </p:cBhvr>
                                      <p:to>
                                        <p:strVal val="hidden"/>
                                      </p:to>
                                    </p:set>
                                  </p:childTnLst>
                                </p:cTn>
                              </p:par>
                              <p:par>
                                <p:cTn id="16" presetID="42" presetClass="exit" presetSubtype="0" fill="hold" nodeType="withEffect">
                                  <p:stCondLst>
                                    <p:cond delay="0"/>
                                  </p:stCondLst>
                                  <p:childTnLst>
                                    <p:animEffect transition="out" filter="fade">
                                      <p:cBhvr>
                                        <p:cTn id="17" dur="1000"/>
                                        <p:tgtEl>
                                          <p:spTgt spid="17"/>
                                        </p:tgtEl>
                                      </p:cBhvr>
                                    </p:animEffect>
                                    <p:anim calcmode="lin" valueType="num">
                                      <p:cBhvr>
                                        <p:cTn id="18" dur="1000"/>
                                        <p:tgtEl>
                                          <p:spTgt spid="17"/>
                                        </p:tgtEl>
                                        <p:attrNameLst>
                                          <p:attrName>ppt_x</p:attrName>
                                        </p:attrNameLst>
                                      </p:cBhvr>
                                      <p:tavLst>
                                        <p:tav tm="0">
                                          <p:val>
                                            <p:strVal val="ppt_x"/>
                                          </p:val>
                                        </p:tav>
                                        <p:tav tm="100000">
                                          <p:val>
                                            <p:strVal val="ppt_x"/>
                                          </p:val>
                                        </p:tav>
                                      </p:tavLst>
                                    </p:anim>
                                    <p:anim calcmode="lin" valueType="num">
                                      <p:cBhvr>
                                        <p:cTn id="19" dur="1000"/>
                                        <p:tgtEl>
                                          <p:spTgt spid="17"/>
                                        </p:tgtEl>
                                        <p:attrNameLst>
                                          <p:attrName>ppt_y</p:attrName>
                                        </p:attrNameLst>
                                      </p:cBhvr>
                                      <p:tavLst>
                                        <p:tav tm="0">
                                          <p:val>
                                            <p:strVal val="ppt_y"/>
                                          </p:val>
                                        </p:tav>
                                        <p:tav tm="100000">
                                          <p:val>
                                            <p:strVal val="ppt_y+.1"/>
                                          </p:val>
                                        </p:tav>
                                      </p:tavLst>
                                    </p:anim>
                                    <p:set>
                                      <p:cBhvr>
                                        <p:cTn id="20" dur="1" fill="hold">
                                          <p:stCondLst>
                                            <p:cond delay="999"/>
                                          </p:stCondLst>
                                        </p:cTn>
                                        <p:tgtEl>
                                          <p:spTgt spid="17"/>
                                        </p:tgtEl>
                                        <p:attrNameLst>
                                          <p:attrName>style.visibility</p:attrName>
                                        </p:attrNameLst>
                                      </p:cBhvr>
                                      <p:to>
                                        <p:strVal val="hidden"/>
                                      </p:to>
                                    </p:set>
                                  </p:childTnLst>
                                </p:cTn>
                              </p:par>
                              <p:par>
                                <p:cTn id="21" presetID="42" presetClass="exit" presetSubtype="0" fill="hold" nodeType="withEffect">
                                  <p:stCondLst>
                                    <p:cond delay="0"/>
                                  </p:stCondLst>
                                  <p:childTnLst>
                                    <p:animEffect transition="out" filter="fade">
                                      <p:cBhvr>
                                        <p:cTn id="22" dur="1000"/>
                                        <p:tgtEl>
                                          <p:spTgt spid="22"/>
                                        </p:tgtEl>
                                      </p:cBhvr>
                                    </p:animEffect>
                                    <p:anim calcmode="lin" valueType="num">
                                      <p:cBhvr>
                                        <p:cTn id="23" dur="1000"/>
                                        <p:tgtEl>
                                          <p:spTgt spid="22"/>
                                        </p:tgtEl>
                                        <p:attrNameLst>
                                          <p:attrName>ppt_x</p:attrName>
                                        </p:attrNameLst>
                                      </p:cBhvr>
                                      <p:tavLst>
                                        <p:tav tm="0">
                                          <p:val>
                                            <p:strVal val="ppt_x"/>
                                          </p:val>
                                        </p:tav>
                                        <p:tav tm="100000">
                                          <p:val>
                                            <p:strVal val="ppt_x"/>
                                          </p:val>
                                        </p:tav>
                                      </p:tavLst>
                                    </p:anim>
                                    <p:anim calcmode="lin" valueType="num">
                                      <p:cBhvr>
                                        <p:cTn id="24" dur="1000"/>
                                        <p:tgtEl>
                                          <p:spTgt spid="22"/>
                                        </p:tgtEl>
                                        <p:attrNameLst>
                                          <p:attrName>ppt_y</p:attrName>
                                        </p:attrNameLst>
                                      </p:cBhvr>
                                      <p:tavLst>
                                        <p:tav tm="0">
                                          <p:val>
                                            <p:strVal val="ppt_y"/>
                                          </p:val>
                                        </p:tav>
                                        <p:tav tm="100000">
                                          <p:val>
                                            <p:strVal val="ppt_y+.1"/>
                                          </p:val>
                                        </p:tav>
                                      </p:tavLst>
                                    </p:anim>
                                    <p:set>
                                      <p:cBhvr>
                                        <p:cTn id="25" dur="1" fill="hold">
                                          <p:stCondLst>
                                            <p:cond delay="999"/>
                                          </p:stCondLst>
                                        </p:cTn>
                                        <p:tgtEl>
                                          <p:spTgt spid="22"/>
                                        </p:tgtEl>
                                        <p:attrNameLst>
                                          <p:attrName>style.visibility</p:attrName>
                                        </p:attrNameLst>
                                      </p:cBhvr>
                                      <p:to>
                                        <p:strVal val="hidden"/>
                                      </p:to>
                                    </p:set>
                                  </p:childTnLst>
                                </p:cTn>
                              </p:par>
                              <p:par>
                                <p:cTn id="26" presetID="42" presetClass="exit" presetSubtype="0" fill="hold" grpId="0" nodeType="withEffect">
                                  <p:stCondLst>
                                    <p:cond delay="0"/>
                                  </p:stCondLst>
                                  <p:childTnLst>
                                    <p:animEffect transition="out" filter="fade">
                                      <p:cBhvr>
                                        <p:cTn id="27" dur="1000"/>
                                        <p:tgtEl>
                                          <p:spTgt spid="23"/>
                                        </p:tgtEl>
                                      </p:cBhvr>
                                    </p:animEffect>
                                    <p:anim calcmode="lin" valueType="num">
                                      <p:cBhvr>
                                        <p:cTn id="28" dur="1000"/>
                                        <p:tgtEl>
                                          <p:spTgt spid="23"/>
                                        </p:tgtEl>
                                        <p:attrNameLst>
                                          <p:attrName>ppt_x</p:attrName>
                                        </p:attrNameLst>
                                      </p:cBhvr>
                                      <p:tavLst>
                                        <p:tav tm="0">
                                          <p:val>
                                            <p:strVal val="ppt_x"/>
                                          </p:val>
                                        </p:tav>
                                        <p:tav tm="100000">
                                          <p:val>
                                            <p:strVal val="ppt_x"/>
                                          </p:val>
                                        </p:tav>
                                      </p:tavLst>
                                    </p:anim>
                                    <p:anim calcmode="lin" valueType="num">
                                      <p:cBhvr>
                                        <p:cTn id="29" dur="1000"/>
                                        <p:tgtEl>
                                          <p:spTgt spid="23"/>
                                        </p:tgtEl>
                                        <p:attrNameLst>
                                          <p:attrName>ppt_y</p:attrName>
                                        </p:attrNameLst>
                                      </p:cBhvr>
                                      <p:tavLst>
                                        <p:tav tm="0">
                                          <p:val>
                                            <p:strVal val="ppt_y"/>
                                          </p:val>
                                        </p:tav>
                                        <p:tav tm="100000">
                                          <p:val>
                                            <p:strVal val="ppt_y+.1"/>
                                          </p:val>
                                        </p:tav>
                                      </p:tavLst>
                                    </p:anim>
                                    <p:set>
                                      <p:cBhvr>
                                        <p:cTn id="30" dur="1" fill="hold">
                                          <p:stCondLst>
                                            <p:cond delay="999"/>
                                          </p:stCondLst>
                                        </p:cTn>
                                        <p:tgtEl>
                                          <p:spTgt spid="2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grpId="0" nodeType="clickEffect">
                                  <p:stCondLst>
                                    <p:cond delay="0"/>
                                  </p:stCondLst>
                                  <p:childTnLst>
                                    <p:animEffect transition="out" filter="fade">
                                      <p:cBhvr>
                                        <p:cTn id="34" dur="1000"/>
                                        <p:tgtEl>
                                          <p:spTgt spid="12"/>
                                        </p:tgtEl>
                                      </p:cBhvr>
                                    </p:animEffect>
                                    <p:anim calcmode="lin" valueType="num">
                                      <p:cBhvr>
                                        <p:cTn id="35" dur="1000"/>
                                        <p:tgtEl>
                                          <p:spTgt spid="12"/>
                                        </p:tgtEl>
                                        <p:attrNameLst>
                                          <p:attrName>ppt_x</p:attrName>
                                        </p:attrNameLst>
                                      </p:cBhvr>
                                      <p:tavLst>
                                        <p:tav tm="0">
                                          <p:val>
                                            <p:strVal val="ppt_x"/>
                                          </p:val>
                                        </p:tav>
                                        <p:tav tm="100000">
                                          <p:val>
                                            <p:strVal val="ppt_x"/>
                                          </p:val>
                                        </p:tav>
                                      </p:tavLst>
                                    </p:anim>
                                    <p:anim calcmode="lin" valueType="num">
                                      <p:cBhvr>
                                        <p:cTn id="36" dur="1000"/>
                                        <p:tgtEl>
                                          <p:spTgt spid="12"/>
                                        </p:tgtEl>
                                        <p:attrNameLst>
                                          <p:attrName>ppt_y</p:attrName>
                                        </p:attrNameLst>
                                      </p:cBhvr>
                                      <p:tavLst>
                                        <p:tav tm="0">
                                          <p:val>
                                            <p:strVal val="ppt_y"/>
                                          </p:val>
                                        </p:tav>
                                        <p:tav tm="100000">
                                          <p:val>
                                            <p:strVal val="ppt_y+.1"/>
                                          </p:val>
                                        </p:tav>
                                      </p:tavLst>
                                    </p:anim>
                                    <p:set>
                                      <p:cBhvr>
                                        <p:cTn id="37" dur="1" fill="hold">
                                          <p:stCondLst>
                                            <p:cond delay="999"/>
                                          </p:stCondLst>
                                        </p:cTn>
                                        <p:tgtEl>
                                          <p:spTgt spid="12"/>
                                        </p:tgtEl>
                                        <p:attrNameLst>
                                          <p:attrName>style.visibility</p:attrName>
                                        </p:attrNameLst>
                                      </p:cBhvr>
                                      <p:to>
                                        <p:strVal val="hidden"/>
                                      </p:to>
                                    </p:set>
                                  </p:childTnLst>
                                </p:cTn>
                              </p:par>
                              <p:par>
                                <p:cTn id="38" presetID="42" presetClass="exit" presetSubtype="0" fill="hold" grpId="0" nodeType="withEffect">
                                  <p:stCondLst>
                                    <p:cond delay="0"/>
                                  </p:stCondLst>
                                  <p:childTnLst>
                                    <p:animEffect transition="out" filter="fade">
                                      <p:cBhvr>
                                        <p:cTn id="39" dur="1000"/>
                                        <p:tgtEl>
                                          <p:spTgt spid="24"/>
                                        </p:tgtEl>
                                      </p:cBhvr>
                                    </p:animEffect>
                                    <p:anim calcmode="lin" valueType="num">
                                      <p:cBhvr>
                                        <p:cTn id="40" dur="1000"/>
                                        <p:tgtEl>
                                          <p:spTgt spid="24"/>
                                        </p:tgtEl>
                                        <p:attrNameLst>
                                          <p:attrName>ppt_x</p:attrName>
                                        </p:attrNameLst>
                                      </p:cBhvr>
                                      <p:tavLst>
                                        <p:tav tm="0">
                                          <p:val>
                                            <p:strVal val="ppt_x"/>
                                          </p:val>
                                        </p:tav>
                                        <p:tav tm="100000">
                                          <p:val>
                                            <p:strVal val="ppt_x"/>
                                          </p:val>
                                        </p:tav>
                                      </p:tavLst>
                                    </p:anim>
                                    <p:anim calcmode="lin" valueType="num">
                                      <p:cBhvr>
                                        <p:cTn id="41" dur="1000"/>
                                        <p:tgtEl>
                                          <p:spTgt spid="24"/>
                                        </p:tgtEl>
                                        <p:attrNameLst>
                                          <p:attrName>ppt_y</p:attrName>
                                        </p:attrNameLst>
                                      </p:cBhvr>
                                      <p:tavLst>
                                        <p:tav tm="0">
                                          <p:val>
                                            <p:strVal val="ppt_y"/>
                                          </p:val>
                                        </p:tav>
                                        <p:tav tm="100000">
                                          <p:val>
                                            <p:strVal val="ppt_y+.1"/>
                                          </p:val>
                                        </p:tav>
                                      </p:tavLst>
                                    </p:anim>
                                    <p:set>
                                      <p:cBhvr>
                                        <p:cTn id="42" dur="1" fill="hold">
                                          <p:stCondLst>
                                            <p:cond delay="999"/>
                                          </p:stCondLst>
                                        </p:cTn>
                                        <p:tgtEl>
                                          <p:spTgt spid="24"/>
                                        </p:tgtEl>
                                        <p:attrNameLst>
                                          <p:attrName>style.visibility</p:attrName>
                                        </p:attrNameLst>
                                      </p:cBhvr>
                                      <p:to>
                                        <p:strVal val="hidden"/>
                                      </p:to>
                                    </p:set>
                                  </p:childTnLst>
                                </p:cTn>
                              </p:par>
                              <p:par>
                                <p:cTn id="43" presetID="42" presetClass="exit" presetSubtype="0" fill="hold" grpId="0" nodeType="withEffect">
                                  <p:stCondLst>
                                    <p:cond delay="0"/>
                                  </p:stCondLst>
                                  <p:childTnLst>
                                    <p:animEffect transition="out" filter="fade">
                                      <p:cBhvr>
                                        <p:cTn id="44" dur="1000"/>
                                        <p:tgtEl>
                                          <p:spTgt spid="21"/>
                                        </p:tgtEl>
                                      </p:cBhvr>
                                    </p:animEffect>
                                    <p:anim calcmode="lin" valueType="num">
                                      <p:cBhvr>
                                        <p:cTn id="45" dur="1000"/>
                                        <p:tgtEl>
                                          <p:spTgt spid="21"/>
                                        </p:tgtEl>
                                        <p:attrNameLst>
                                          <p:attrName>ppt_x</p:attrName>
                                        </p:attrNameLst>
                                      </p:cBhvr>
                                      <p:tavLst>
                                        <p:tav tm="0">
                                          <p:val>
                                            <p:strVal val="ppt_x"/>
                                          </p:val>
                                        </p:tav>
                                        <p:tav tm="100000">
                                          <p:val>
                                            <p:strVal val="ppt_x"/>
                                          </p:val>
                                        </p:tav>
                                      </p:tavLst>
                                    </p:anim>
                                    <p:anim calcmode="lin" valueType="num">
                                      <p:cBhvr>
                                        <p:cTn id="46" dur="1000"/>
                                        <p:tgtEl>
                                          <p:spTgt spid="21"/>
                                        </p:tgtEl>
                                        <p:attrNameLst>
                                          <p:attrName>ppt_y</p:attrName>
                                        </p:attrNameLst>
                                      </p:cBhvr>
                                      <p:tavLst>
                                        <p:tav tm="0">
                                          <p:val>
                                            <p:strVal val="ppt_y"/>
                                          </p:val>
                                        </p:tav>
                                        <p:tav tm="100000">
                                          <p:val>
                                            <p:strVal val="ppt_y+.1"/>
                                          </p:val>
                                        </p:tav>
                                      </p:tavLst>
                                    </p:anim>
                                    <p:set>
                                      <p:cBhvr>
                                        <p:cTn id="47" dur="1" fill="hold">
                                          <p:stCondLst>
                                            <p:cond delay="999"/>
                                          </p:stCondLst>
                                        </p:cTn>
                                        <p:tgtEl>
                                          <p:spTgt spid="21"/>
                                        </p:tgtEl>
                                        <p:attrNameLst>
                                          <p:attrName>style.visibility</p:attrName>
                                        </p:attrNameLst>
                                      </p:cBhvr>
                                      <p:to>
                                        <p:strVal val="hidden"/>
                                      </p:to>
                                    </p:set>
                                  </p:childTnLst>
                                </p:cTn>
                              </p:par>
                              <p:par>
                                <p:cTn id="48" presetID="42"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1000"/>
                                        <p:tgtEl>
                                          <p:spTgt spid="25"/>
                                        </p:tgtEl>
                                      </p:cBhvr>
                                    </p:animEffect>
                                    <p:anim calcmode="lin" valueType="num">
                                      <p:cBhvr>
                                        <p:cTn id="51" dur="1000" fill="hold"/>
                                        <p:tgtEl>
                                          <p:spTgt spid="25"/>
                                        </p:tgtEl>
                                        <p:attrNameLst>
                                          <p:attrName>ppt_x</p:attrName>
                                        </p:attrNameLst>
                                      </p:cBhvr>
                                      <p:tavLst>
                                        <p:tav tm="0">
                                          <p:val>
                                            <p:strVal val="#ppt_x"/>
                                          </p:val>
                                        </p:tav>
                                        <p:tav tm="100000">
                                          <p:val>
                                            <p:strVal val="#ppt_x"/>
                                          </p:val>
                                        </p:tav>
                                      </p:tavLst>
                                    </p:anim>
                                    <p:anim calcmode="lin" valueType="num">
                                      <p:cBhvr>
                                        <p:cTn id="5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animBg="1"/>
      <p:bldP spid="12" grpId="0" animBg="1"/>
      <p:bldP spid="21" grpId="0" animBg="1"/>
      <p:bldP spid="23" grpId="0"/>
      <p:bldP spid="24"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Q matrica nakon 2 epizode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15570114"/>
              </p:ext>
            </p:extLst>
          </p:nvPr>
        </p:nvGraphicFramePr>
        <p:xfrm>
          <a:off x="3776133" y="1690688"/>
          <a:ext cx="4385735" cy="4470400"/>
        </p:xfrm>
        <a:graphic>
          <a:graphicData uri="http://schemas.openxmlformats.org/drawingml/2006/table">
            <a:tbl>
              <a:tblPr firstRow="1" bandRow="1">
                <a:tableStyleId>{5C22544A-7EE6-4342-B048-85BDC9FD1C3A}</a:tableStyleId>
              </a:tblPr>
              <a:tblGrid>
                <a:gridCol w="877147"/>
                <a:gridCol w="877147"/>
                <a:gridCol w="877147"/>
                <a:gridCol w="877147"/>
                <a:gridCol w="877147"/>
              </a:tblGrid>
              <a:tr h="447040">
                <a:tc>
                  <a:txBody>
                    <a:bodyPr/>
                    <a:lstStyle/>
                    <a:p>
                      <a:pPr algn="ctr"/>
                      <a:endParaRPr lang="en-US" dirty="0"/>
                    </a:p>
                  </a:txBody>
                  <a:tcPr/>
                </a:tc>
                <a:tc>
                  <a:txBody>
                    <a:bodyPr/>
                    <a:lstStyle/>
                    <a:p>
                      <a:pPr algn="ctr"/>
                      <a:r>
                        <a:rPr lang="en-US" dirty="0" smtClean="0"/>
                        <a:t>Gore</a:t>
                      </a:r>
                      <a:endParaRPr lang="en-US" dirty="0"/>
                    </a:p>
                  </a:txBody>
                  <a:tcPr/>
                </a:tc>
                <a:tc>
                  <a:txBody>
                    <a:bodyPr/>
                    <a:lstStyle/>
                    <a:p>
                      <a:pPr algn="ctr"/>
                      <a:r>
                        <a:rPr lang="en-US" dirty="0" smtClean="0"/>
                        <a:t>Dole</a:t>
                      </a:r>
                      <a:endParaRPr lang="en-US" dirty="0"/>
                    </a:p>
                  </a:txBody>
                  <a:tcPr/>
                </a:tc>
                <a:tc>
                  <a:txBody>
                    <a:bodyPr/>
                    <a:lstStyle/>
                    <a:p>
                      <a:pPr algn="ctr"/>
                      <a:r>
                        <a:rPr lang="en-US" dirty="0" err="1" smtClean="0"/>
                        <a:t>Levo</a:t>
                      </a:r>
                      <a:endParaRPr lang="en-US" dirty="0"/>
                    </a:p>
                  </a:txBody>
                  <a:tcPr/>
                </a:tc>
                <a:tc>
                  <a:txBody>
                    <a:bodyPr/>
                    <a:lstStyle/>
                    <a:p>
                      <a:pPr algn="ctr"/>
                      <a:r>
                        <a:rPr lang="en-US" dirty="0" err="1" smtClean="0"/>
                        <a:t>Desno</a:t>
                      </a:r>
                      <a:endParaRPr lang="en-US" dirty="0"/>
                    </a:p>
                  </a:txBody>
                  <a:tcPr/>
                </a:tc>
              </a:tr>
              <a:tr h="4470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sr-Latn-RS" dirty="0" smtClean="0"/>
                        <a:t>-1</a:t>
                      </a:r>
                      <a:r>
                        <a:rPr lang="en-US" dirty="0" smtClean="0"/>
                        <a:t>0</a:t>
                      </a:r>
                      <a:endParaRPr lang="en-US" dirty="0"/>
                    </a:p>
                  </a:txBody>
                  <a:tcPr/>
                </a:tc>
              </a:tr>
              <a:tr h="447040">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6</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7</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sr-Latn-RS" dirty="0" smtClean="0"/>
                        <a:t>-1</a:t>
                      </a:r>
                      <a:endParaRPr lang="en-US" dirty="0"/>
                    </a:p>
                  </a:txBody>
                  <a:tcPr/>
                </a:tc>
              </a:tr>
              <a:tr h="447040">
                <a:tc>
                  <a:txBody>
                    <a:bodyPr/>
                    <a:lstStyle/>
                    <a:p>
                      <a:pPr algn="ctr"/>
                      <a:r>
                        <a:rPr lang="en-US" dirty="0" smtClean="0"/>
                        <a:t>8</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sr-Latn-RS" dirty="0" smtClean="0"/>
                        <a:t>+10</a:t>
                      </a:r>
                      <a:endParaRPr lang="en-US" dirty="0"/>
                    </a:p>
                  </a:txBody>
                  <a:tcPr/>
                </a:tc>
              </a:tr>
              <a:tr h="447040">
                <a:tc>
                  <a:txBody>
                    <a:bodyPr/>
                    <a:lstStyle/>
                    <a:p>
                      <a:pPr algn="ctr"/>
                      <a:r>
                        <a:rPr lang="en-US" dirty="0" smtClean="0"/>
                        <a:t>9</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sp>
        <p:nvSpPr>
          <p:cNvPr id="10" name="TextBox 9"/>
          <p:cNvSpPr txBox="1"/>
          <p:nvPr/>
        </p:nvSpPr>
        <p:spPr>
          <a:xfrm>
            <a:off x="8906934" y="2404533"/>
            <a:ext cx="2885376" cy="2585323"/>
          </a:xfrm>
          <a:prstGeom prst="rect">
            <a:avLst/>
          </a:prstGeom>
          <a:noFill/>
        </p:spPr>
        <p:txBody>
          <a:bodyPr wrap="square" rtlCol="0">
            <a:spAutoFit/>
          </a:bodyPr>
          <a:lstStyle/>
          <a:p>
            <a:r>
              <a:rPr lang="sr-Latn-RS" dirty="0" smtClean="0"/>
              <a:t>Proces se nastavlja…</a:t>
            </a:r>
          </a:p>
          <a:p>
            <a:endParaRPr lang="sr-Latn-RS" dirty="0"/>
          </a:p>
          <a:p>
            <a:r>
              <a:rPr lang="sr-Latn-RS" dirty="0" smtClean="0"/>
              <a:t>Ova mala demonstracija je dovoljna da možete pretpostaviti da je potrebno dosta epizoda da bi agent dovoljno istražio prostor i naučio kako da ga prođe na optimalan način.</a:t>
            </a:r>
            <a:endParaRPr lang="en-US" dirty="0"/>
          </a:p>
        </p:txBody>
      </p:sp>
    </p:spTree>
    <p:extLst>
      <p:ext uri="{BB962C8B-B14F-4D97-AF65-F5344CB8AC3E}">
        <p14:creationId xmlns:p14="http://schemas.microsoft.com/office/powerpoint/2010/main" val="133749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Q </a:t>
            </a:r>
            <a:r>
              <a:rPr lang="sr-Latn-RS" dirty="0" err="1" smtClean="0"/>
              <a:t>learning</a:t>
            </a:r>
            <a:endParaRPr lang="en-US" dirty="0"/>
          </a:p>
        </p:txBody>
      </p:sp>
      <p:sp>
        <p:nvSpPr>
          <p:cNvPr id="3" name="Content Placeholder 2"/>
          <p:cNvSpPr>
            <a:spLocks noGrp="1"/>
          </p:cNvSpPr>
          <p:nvPr>
            <p:ph idx="1"/>
          </p:nvPr>
        </p:nvSpPr>
        <p:spPr>
          <a:xfrm>
            <a:off x="838200" y="1825625"/>
            <a:ext cx="6671733" cy="4351338"/>
          </a:xfrm>
        </p:spPr>
        <p:txBody>
          <a:bodyPr>
            <a:normAutofit lnSpcReduction="10000"/>
          </a:bodyPr>
          <a:lstStyle/>
          <a:p>
            <a:r>
              <a:rPr lang="sr-Latn-RS" dirty="0" smtClean="0"/>
              <a:t>Proces se ponavlja epizodu po epizodu</a:t>
            </a:r>
          </a:p>
          <a:p>
            <a:r>
              <a:rPr lang="sr-Latn-RS" dirty="0" smtClean="0"/>
              <a:t>Agent istražuje okruženje i uči šta je dobro a šta ne</a:t>
            </a:r>
          </a:p>
          <a:p>
            <a:r>
              <a:rPr lang="sr-Latn-RS" dirty="0" smtClean="0"/>
              <a:t>Nekada će praviti „dobre“ akcije i biti nagrađen za to, a nekada će praviti „loše“ akcije i biti kažnjen za to</a:t>
            </a:r>
          </a:p>
          <a:p>
            <a:endParaRPr lang="sr-Latn-RS" dirty="0"/>
          </a:p>
          <a:p>
            <a:r>
              <a:rPr lang="sr-Latn-RS" dirty="0" smtClean="0">
                <a:solidFill>
                  <a:srgbClr val="FF0000"/>
                </a:solidFill>
              </a:rPr>
              <a:t>Da li agent pohlepan zbog biranja MAX akcije u svakom stanju?</a:t>
            </a:r>
          </a:p>
          <a:p>
            <a:r>
              <a:rPr lang="sr-Latn-RS" dirty="0" smtClean="0"/>
              <a:t>Da</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44053797"/>
              </p:ext>
            </p:extLst>
          </p:nvPr>
        </p:nvGraphicFramePr>
        <p:xfrm>
          <a:off x="7569200" y="1690688"/>
          <a:ext cx="4385735" cy="4470400"/>
        </p:xfrm>
        <a:graphic>
          <a:graphicData uri="http://schemas.openxmlformats.org/drawingml/2006/table">
            <a:tbl>
              <a:tblPr firstRow="1" bandRow="1">
                <a:tableStyleId>{5C22544A-7EE6-4342-B048-85BDC9FD1C3A}</a:tableStyleId>
              </a:tblPr>
              <a:tblGrid>
                <a:gridCol w="877147"/>
                <a:gridCol w="877147"/>
                <a:gridCol w="877147"/>
                <a:gridCol w="877147"/>
                <a:gridCol w="877147"/>
              </a:tblGrid>
              <a:tr h="447040">
                <a:tc>
                  <a:txBody>
                    <a:bodyPr/>
                    <a:lstStyle/>
                    <a:p>
                      <a:pPr algn="ctr"/>
                      <a:endParaRPr lang="en-US" dirty="0"/>
                    </a:p>
                  </a:txBody>
                  <a:tcPr/>
                </a:tc>
                <a:tc>
                  <a:txBody>
                    <a:bodyPr/>
                    <a:lstStyle/>
                    <a:p>
                      <a:pPr algn="ctr"/>
                      <a:r>
                        <a:rPr lang="en-US" dirty="0" smtClean="0"/>
                        <a:t>Gore</a:t>
                      </a:r>
                      <a:endParaRPr lang="en-US" dirty="0"/>
                    </a:p>
                  </a:txBody>
                  <a:tcPr/>
                </a:tc>
                <a:tc>
                  <a:txBody>
                    <a:bodyPr/>
                    <a:lstStyle/>
                    <a:p>
                      <a:pPr algn="ctr"/>
                      <a:r>
                        <a:rPr lang="en-US" dirty="0" smtClean="0"/>
                        <a:t>Dole</a:t>
                      </a:r>
                      <a:endParaRPr lang="en-US" dirty="0"/>
                    </a:p>
                  </a:txBody>
                  <a:tcPr/>
                </a:tc>
                <a:tc>
                  <a:txBody>
                    <a:bodyPr/>
                    <a:lstStyle/>
                    <a:p>
                      <a:pPr algn="ctr"/>
                      <a:r>
                        <a:rPr lang="en-US" dirty="0" err="1" smtClean="0"/>
                        <a:t>Levo</a:t>
                      </a:r>
                      <a:endParaRPr lang="en-US" dirty="0"/>
                    </a:p>
                  </a:txBody>
                  <a:tcPr/>
                </a:tc>
                <a:tc>
                  <a:txBody>
                    <a:bodyPr/>
                    <a:lstStyle/>
                    <a:p>
                      <a:pPr algn="ctr"/>
                      <a:r>
                        <a:rPr lang="en-US" dirty="0" err="1" smtClean="0"/>
                        <a:t>Desno</a:t>
                      </a:r>
                      <a:endParaRPr lang="en-US" dirty="0"/>
                    </a:p>
                  </a:txBody>
                  <a:tcPr/>
                </a:tc>
              </a:tr>
              <a:tr h="4470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sr-Latn-RS" dirty="0" smtClean="0"/>
                        <a:t>-1</a:t>
                      </a:r>
                      <a:r>
                        <a:rPr lang="en-US" dirty="0" smtClean="0"/>
                        <a:t>0</a:t>
                      </a:r>
                      <a:endParaRPr lang="en-US" dirty="0"/>
                    </a:p>
                  </a:txBody>
                  <a:tcPr/>
                </a:tc>
              </a:tr>
              <a:tr h="447040">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6</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7</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sr-Latn-RS" dirty="0" smtClean="0"/>
                        <a:t>-1</a:t>
                      </a:r>
                      <a:endParaRPr lang="en-US" dirty="0"/>
                    </a:p>
                  </a:txBody>
                  <a:tcPr/>
                </a:tc>
              </a:tr>
              <a:tr h="447040">
                <a:tc>
                  <a:txBody>
                    <a:bodyPr/>
                    <a:lstStyle/>
                    <a:p>
                      <a:pPr algn="ctr"/>
                      <a:r>
                        <a:rPr lang="en-US" dirty="0" smtClean="0"/>
                        <a:t>8</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sr-Latn-RS" dirty="0" smtClean="0"/>
                        <a:t>+10</a:t>
                      </a:r>
                      <a:endParaRPr lang="en-US" dirty="0"/>
                    </a:p>
                  </a:txBody>
                  <a:tcPr/>
                </a:tc>
              </a:tr>
              <a:tr h="447040">
                <a:tc>
                  <a:txBody>
                    <a:bodyPr/>
                    <a:lstStyle/>
                    <a:p>
                      <a:pPr algn="ctr"/>
                      <a:r>
                        <a:rPr lang="en-US" dirty="0" smtClean="0"/>
                        <a:t>9</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p14="http://schemas.microsoft.com/office/powerpoint/2010/main" val="125797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Q </a:t>
            </a:r>
            <a:r>
              <a:rPr lang="sr-Latn-RS" dirty="0" err="1" smtClean="0"/>
              <a:t>learning</a:t>
            </a:r>
            <a:r>
              <a:rPr lang="sr-Latn-RS" dirty="0" smtClean="0"/>
              <a:t> – </a:t>
            </a:r>
            <a:r>
              <a:rPr lang="sr-Latn-RS" dirty="0" err="1" smtClean="0"/>
              <a:t>Exploration</a:t>
            </a:r>
            <a:r>
              <a:rPr lang="sr-Latn-RS" dirty="0" smtClean="0"/>
              <a:t> VS </a:t>
            </a:r>
            <a:r>
              <a:rPr lang="sr-Latn-RS" dirty="0" err="1" smtClean="0"/>
              <a:t>Exploitation</a:t>
            </a:r>
            <a:endParaRPr lang="en-US" dirty="0"/>
          </a:p>
        </p:txBody>
      </p:sp>
      <p:sp>
        <p:nvSpPr>
          <p:cNvPr id="3" name="Content Placeholder 2"/>
          <p:cNvSpPr>
            <a:spLocks noGrp="1"/>
          </p:cNvSpPr>
          <p:nvPr>
            <p:ph idx="1"/>
          </p:nvPr>
        </p:nvSpPr>
        <p:spPr>
          <a:xfrm>
            <a:off x="838200" y="1825625"/>
            <a:ext cx="6671733" cy="4351338"/>
          </a:xfrm>
        </p:spPr>
        <p:txBody>
          <a:bodyPr>
            <a:normAutofit lnSpcReduction="10000"/>
          </a:bodyPr>
          <a:lstStyle/>
          <a:p>
            <a:r>
              <a:rPr lang="sr-Latn-RS" dirty="0" smtClean="0"/>
              <a:t>Umesto da UVEK bira najbolju moguću akciju, agent sa nekom verovatnoćom može izabrati neku </a:t>
            </a:r>
            <a:r>
              <a:rPr lang="sr-Latn-RS" dirty="0" err="1" smtClean="0"/>
              <a:t>random</a:t>
            </a:r>
            <a:r>
              <a:rPr lang="sr-Latn-RS" dirty="0" smtClean="0"/>
              <a:t> akciju</a:t>
            </a:r>
          </a:p>
          <a:p>
            <a:pPr lvl="1"/>
            <a:r>
              <a:rPr lang="sr-Latn-RS" dirty="0" err="1" smtClean="0"/>
              <a:t>Ovime</a:t>
            </a:r>
            <a:r>
              <a:rPr lang="sr-Latn-RS" dirty="0" smtClean="0"/>
              <a:t> se agent podstiče da istražuje prostor, a ne da uvek pohlepno bira maksimalnu akciju</a:t>
            </a:r>
          </a:p>
          <a:p>
            <a:pPr lvl="1"/>
            <a:r>
              <a:rPr lang="sr-Latn-RS" dirty="0" smtClean="0"/>
              <a:t>Ovakvo ponašanje je poželjno u početku učenja</a:t>
            </a:r>
          </a:p>
          <a:p>
            <a:pPr lvl="1"/>
            <a:r>
              <a:rPr lang="sr-Latn-RS" dirty="0" smtClean="0"/>
              <a:t>Kako učenje napreduje, ovaj parametar se može smanjiti, kako bi agent više koristio naučeno znanje (</a:t>
            </a:r>
            <a:r>
              <a:rPr lang="sr-Latn-RS" dirty="0" err="1" smtClean="0"/>
              <a:t>exploitation</a:t>
            </a:r>
            <a:r>
              <a:rPr lang="sr-Latn-RS" dirty="0" smtClean="0"/>
              <a:t>), a manje istraživao (</a:t>
            </a:r>
            <a:r>
              <a:rPr lang="sr-Latn-RS" dirty="0" err="1" smtClean="0"/>
              <a:t>exploration</a:t>
            </a:r>
            <a:r>
              <a:rPr lang="sr-Latn-RS" dirty="0" smtClean="0"/>
              <a:t>)</a:t>
            </a:r>
          </a:p>
          <a:p>
            <a:pPr lvl="1"/>
            <a:r>
              <a:rPr lang="sr-Latn-RS" dirty="0" err="1" smtClean="0">
                <a:solidFill>
                  <a:srgbClr val="FF0000"/>
                </a:solidFill>
              </a:rPr>
              <a:t>Exploration</a:t>
            </a:r>
            <a:r>
              <a:rPr lang="sr-Latn-RS" dirty="0" smtClean="0">
                <a:solidFill>
                  <a:srgbClr val="FF0000"/>
                </a:solidFill>
              </a:rPr>
              <a:t> </a:t>
            </a:r>
            <a:r>
              <a:rPr lang="sr-Latn-RS" dirty="0" err="1" smtClean="0">
                <a:solidFill>
                  <a:srgbClr val="FF0000"/>
                </a:solidFill>
              </a:rPr>
              <a:t>and</a:t>
            </a:r>
            <a:r>
              <a:rPr lang="sr-Latn-RS" dirty="0" smtClean="0">
                <a:solidFill>
                  <a:srgbClr val="FF0000"/>
                </a:solidFill>
              </a:rPr>
              <a:t> </a:t>
            </a:r>
            <a:r>
              <a:rPr lang="sr-Latn-RS" dirty="0" err="1" smtClean="0">
                <a:solidFill>
                  <a:srgbClr val="FF0000"/>
                </a:solidFill>
              </a:rPr>
              <a:t>Exploitation</a:t>
            </a:r>
            <a:r>
              <a:rPr lang="sr-Latn-RS" dirty="0" smtClean="0">
                <a:solidFill>
                  <a:srgbClr val="FF0000"/>
                </a:solidFill>
              </a:rPr>
              <a:t> </a:t>
            </a:r>
            <a:r>
              <a:rPr lang="sr-Latn-RS" dirty="0" err="1" smtClean="0">
                <a:solidFill>
                  <a:srgbClr val="FF0000"/>
                </a:solidFill>
              </a:rPr>
              <a:t>Trade-Off</a:t>
            </a:r>
            <a:endParaRPr lang="en-US"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00430911"/>
              </p:ext>
            </p:extLst>
          </p:nvPr>
        </p:nvGraphicFramePr>
        <p:xfrm>
          <a:off x="7569200" y="1690688"/>
          <a:ext cx="4385735" cy="4470400"/>
        </p:xfrm>
        <a:graphic>
          <a:graphicData uri="http://schemas.openxmlformats.org/drawingml/2006/table">
            <a:tbl>
              <a:tblPr firstRow="1" bandRow="1">
                <a:tableStyleId>{5C22544A-7EE6-4342-B048-85BDC9FD1C3A}</a:tableStyleId>
              </a:tblPr>
              <a:tblGrid>
                <a:gridCol w="877147"/>
                <a:gridCol w="877147"/>
                <a:gridCol w="877147"/>
                <a:gridCol w="877147"/>
                <a:gridCol w="877147"/>
              </a:tblGrid>
              <a:tr h="447040">
                <a:tc>
                  <a:txBody>
                    <a:bodyPr/>
                    <a:lstStyle/>
                    <a:p>
                      <a:pPr algn="ctr"/>
                      <a:endParaRPr lang="en-US" dirty="0"/>
                    </a:p>
                  </a:txBody>
                  <a:tcPr/>
                </a:tc>
                <a:tc>
                  <a:txBody>
                    <a:bodyPr/>
                    <a:lstStyle/>
                    <a:p>
                      <a:pPr algn="ctr"/>
                      <a:r>
                        <a:rPr lang="en-US" dirty="0" smtClean="0"/>
                        <a:t>Gore</a:t>
                      </a:r>
                      <a:endParaRPr lang="en-US" dirty="0"/>
                    </a:p>
                  </a:txBody>
                  <a:tcPr/>
                </a:tc>
                <a:tc>
                  <a:txBody>
                    <a:bodyPr/>
                    <a:lstStyle/>
                    <a:p>
                      <a:pPr algn="ctr"/>
                      <a:r>
                        <a:rPr lang="en-US" dirty="0" smtClean="0"/>
                        <a:t>Dole</a:t>
                      </a:r>
                      <a:endParaRPr lang="en-US" dirty="0"/>
                    </a:p>
                  </a:txBody>
                  <a:tcPr/>
                </a:tc>
                <a:tc>
                  <a:txBody>
                    <a:bodyPr/>
                    <a:lstStyle/>
                    <a:p>
                      <a:pPr algn="ctr"/>
                      <a:r>
                        <a:rPr lang="en-US" dirty="0" err="1" smtClean="0"/>
                        <a:t>Levo</a:t>
                      </a:r>
                      <a:endParaRPr lang="en-US" dirty="0"/>
                    </a:p>
                  </a:txBody>
                  <a:tcPr/>
                </a:tc>
                <a:tc>
                  <a:txBody>
                    <a:bodyPr/>
                    <a:lstStyle/>
                    <a:p>
                      <a:pPr algn="ctr"/>
                      <a:r>
                        <a:rPr lang="en-US" dirty="0" err="1" smtClean="0"/>
                        <a:t>Desno</a:t>
                      </a:r>
                      <a:endParaRPr lang="en-US" dirty="0"/>
                    </a:p>
                  </a:txBody>
                  <a:tcPr/>
                </a:tc>
              </a:tr>
              <a:tr h="4470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sr-Latn-RS" dirty="0" smtClean="0"/>
                        <a:t>-1</a:t>
                      </a:r>
                      <a:r>
                        <a:rPr lang="en-US" dirty="0" smtClean="0"/>
                        <a:t>0</a:t>
                      </a:r>
                      <a:endParaRPr lang="en-US" dirty="0"/>
                    </a:p>
                  </a:txBody>
                  <a:tcPr/>
                </a:tc>
              </a:tr>
              <a:tr h="447040">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6</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7</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sr-Latn-RS" dirty="0" smtClean="0"/>
                        <a:t>-1</a:t>
                      </a:r>
                      <a:endParaRPr lang="en-US" dirty="0"/>
                    </a:p>
                  </a:txBody>
                  <a:tcPr/>
                </a:tc>
              </a:tr>
              <a:tr h="447040">
                <a:tc>
                  <a:txBody>
                    <a:bodyPr/>
                    <a:lstStyle/>
                    <a:p>
                      <a:pPr algn="ctr"/>
                      <a:r>
                        <a:rPr lang="en-US" dirty="0" smtClean="0"/>
                        <a:t>8</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sr-Latn-RS" dirty="0" smtClean="0"/>
                        <a:t>+10</a:t>
                      </a:r>
                      <a:endParaRPr lang="en-US" dirty="0"/>
                    </a:p>
                  </a:txBody>
                  <a:tcPr/>
                </a:tc>
              </a:tr>
              <a:tr h="447040">
                <a:tc>
                  <a:txBody>
                    <a:bodyPr/>
                    <a:lstStyle/>
                    <a:p>
                      <a:pPr algn="ctr"/>
                      <a:r>
                        <a:rPr lang="en-US" dirty="0" smtClean="0"/>
                        <a:t>9</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p14="http://schemas.microsoft.com/office/powerpoint/2010/main" val="119136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Q </a:t>
            </a:r>
            <a:r>
              <a:rPr lang="sr-Latn-RS" dirty="0" err="1" smtClean="0"/>
              <a:t>learning</a:t>
            </a:r>
            <a:r>
              <a:rPr lang="sr-Latn-RS" dirty="0" smtClean="0"/>
              <a:t> – Formula učenja</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sr-Latn-RS" b="1" i="1" dirty="0" smtClean="0"/>
              <a:t>Naša implementacija nije pojednostavljena kao ovaj primer i koristi sledeću formulu učenja</a:t>
            </a:r>
          </a:p>
          <a:p>
            <a:pPr lvl="1"/>
            <a:r>
              <a:rPr lang="sr-Latn-RS" b="1" i="1" dirty="0" smtClean="0"/>
              <a:t>Q(</a:t>
            </a:r>
            <a:r>
              <a:rPr lang="sr-Latn-RS" b="1" i="1" dirty="0" err="1" smtClean="0"/>
              <a:t>s,a</a:t>
            </a:r>
            <a:r>
              <a:rPr lang="sr-Latn-RS" b="1" i="1" dirty="0"/>
              <a:t>) = Q(</a:t>
            </a:r>
            <a:r>
              <a:rPr lang="sr-Latn-RS" b="1" i="1" dirty="0" err="1"/>
              <a:t>s,a</a:t>
            </a:r>
            <a:r>
              <a:rPr lang="sr-Latn-RS" b="1" i="1" dirty="0"/>
              <a:t>) + </a:t>
            </a:r>
            <a:r>
              <a:rPr lang="sr-Latn-RS" b="1" i="1" dirty="0" err="1"/>
              <a:t>alpha</a:t>
            </a:r>
            <a:r>
              <a:rPr lang="sr-Latn-RS" b="1" i="1" dirty="0"/>
              <a:t> [r + gama * </a:t>
            </a:r>
            <a:r>
              <a:rPr lang="sr-Latn-RS" b="1" i="1" dirty="0" err="1"/>
              <a:t>max</a:t>
            </a:r>
            <a:r>
              <a:rPr lang="sr-Latn-RS" b="1" i="1" dirty="0"/>
              <a:t>(Q(s', a') - Q(s, a</a:t>
            </a:r>
            <a:r>
              <a:rPr lang="sr-Latn-RS" b="1" i="1" dirty="0" smtClean="0"/>
              <a:t>)]</a:t>
            </a:r>
          </a:p>
          <a:p>
            <a:pPr lvl="2"/>
            <a:r>
              <a:rPr lang="en-US" b="1" dirty="0"/>
              <a:t>alpha</a:t>
            </a:r>
            <a:r>
              <a:rPr lang="en-US" dirty="0"/>
              <a:t> is the </a:t>
            </a:r>
            <a:r>
              <a:rPr lang="en-US" b="1" dirty="0"/>
              <a:t>learning rate,</a:t>
            </a:r>
            <a:endParaRPr lang="en-US" dirty="0"/>
          </a:p>
          <a:p>
            <a:pPr lvl="2"/>
            <a:r>
              <a:rPr lang="en-US" b="1" dirty="0"/>
              <a:t>gamma</a:t>
            </a:r>
            <a:r>
              <a:rPr lang="en-US" dirty="0"/>
              <a:t> is the </a:t>
            </a:r>
            <a:r>
              <a:rPr lang="en-US" b="1" dirty="0"/>
              <a:t>discount factor</a:t>
            </a:r>
            <a:r>
              <a:rPr lang="en-US" dirty="0"/>
              <a:t>. It quantifies how much importance we give for future rewards. It’s also handy to approximate the noise in future rewards. Gamma varies from 0 to 1. If Gamma is closer to zero, the agent will tend to consider only immediate rewards. If Gamma is closer to one, the agent will consider future rewards with greater weight, willing to delay the reward.</a:t>
            </a:r>
          </a:p>
          <a:p>
            <a:pPr lvl="2"/>
            <a:r>
              <a:rPr lang="en-US" dirty="0"/>
              <a:t>Max[Q(s’, A)] gives a </a:t>
            </a:r>
            <a:r>
              <a:rPr lang="en-US" b="1" dirty="0"/>
              <a:t>maximum value of Q for all possible actions in the next state</a:t>
            </a:r>
            <a:r>
              <a:rPr lang="en-US" dirty="0"/>
              <a:t>.</a:t>
            </a:r>
          </a:p>
          <a:p>
            <a:pPr lvl="2"/>
            <a:endParaRPr lang="sr-Latn-RS" b="1" i="1" dirty="0" smtClean="0"/>
          </a:p>
          <a:p>
            <a:endParaRPr lang="sr-Latn-RS" b="1" i="1" dirty="0"/>
          </a:p>
        </p:txBody>
      </p:sp>
    </p:spTree>
    <p:extLst>
      <p:ext uri="{BB962C8B-B14F-4D97-AF65-F5344CB8AC3E}">
        <p14:creationId xmlns:p14="http://schemas.microsoft.com/office/powerpoint/2010/main" val="89985042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Legenda</a:t>
            </a:r>
            <a:endParaRPr lang="en-US" dirty="0"/>
          </a:p>
        </p:txBody>
      </p:sp>
      <p:sp>
        <p:nvSpPr>
          <p:cNvPr id="3" name="Content Placeholder 2"/>
          <p:cNvSpPr>
            <a:spLocks noGrp="1"/>
          </p:cNvSpPr>
          <p:nvPr>
            <p:ph idx="1"/>
          </p:nvPr>
        </p:nvSpPr>
        <p:spPr/>
        <p:txBody>
          <a:bodyPr/>
          <a:lstStyle/>
          <a:p>
            <a:r>
              <a:rPr lang="en-US" dirty="0" smtClean="0"/>
              <a:t>Agent</a:t>
            </a:r>
          </a:p>
          <a:p>
            <a:endParaRPr lang="en-US" dirty="0" smtClean="0"/>
          </a:p>
          <a:p>
            <a:endParaRPr lang="en-US" dirty="0" smtClean="0"/>
          </a:p>
          <a:p>
            <a:r>
              <a:rPr lang="en-US" dirty="0" err="1" smtClean="0"/>
              <a:t>Nagrada</a:t>
            </a:r>
            <a:endParaRPr lang="en-US" dirty="0" smtClean="0"/>
          </a:p>
          <a:p>
            <a:endParaRPr lang="en-US" dirty="0" smtClean="0"/>
          </a:p>
          <a:p>
            <a:endParaRPr lang="en-US" dirty="0" smtClean="0"/>
          </a:p>
          <a:p>
            <a:r>
              <a:rPr lang="en-US" dirty="0" err="1" smtClean="0"/>
              <a:t>Kazna</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267" y="3960283"/>
            <a:ext cx="842433" cy="8424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0843" y="5540656"/>
            <a:ext cx="950493" cy="100665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62968" y="2370665"/>
            <a:ext cx="1336299" cy="772084"/>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0898" y="3883450"/>
            <a:ext cx="800438" cy="996100"/>
          </a:xfrm>
          <a:prstGeom prst="rect">
            <a:avLst/>
          </a:prstGeom>
        </p:spPr>
      </p:pic>
      <p:sp>
        <p:nvSpPr>
          <p:cNvPr id="11" name="TextBox 10"/>
          <p:cNvSpPr txBox="1"/>
          <p:nvPr/>
        </p:nvSpPr>
        <p:spPr>
          <a:xfrm>
            <a:off x="3501080" y="3816628"/>
            <a:ext cx="564578" cy="584775"/>
          </a:xfrm>
          <a:prstGeom prst="rect">
            <a:avLst/>
          </a:prstGeom>
          <a:noFill/>
        </p:spPr>
        <p:txBody>
          <a:bodyPr wrap="none" rtlCol="0">
            <a:spAutoFit/>
          </a:bodyPr>
          <a:lstStyle/>
          <a:p>
            <a:r>
              <a:rPr lang="en-US" sz="3200" b="1" dirty="0" smtClean="0">
                <a:latin typeface="Agency FB" panose="020B0503020202020204" pitchFamily="34" charset="0"/>
              </a:rPr>
              <a:t>+5</a:t>
            </a:r>
            <a:endParaRPr lang="en-US" sz="3200" b="1" dirty="0">
              <a:latin typeface="Agency FB" panose="020B0503020202020204" pitchFamily="34" charset="0"/>
            </a:endParaRPr>
          </a:p>
        </p:txBody>
      </p:sp>
      <p:sp>
        <p:nvSpPr>
          <p:cNvPr id="12" name="TextBox 11"/>
          <p:cNvSpPr txBox="1"/>
          <p:nvPr/>
        </p:nvSpPr>
        <p:spPr>
          <a:xfrm>
            <a:off x="963741" y="3803855"/>
            <a:ext cx="667170" cy="584775"/>
          </a:xfrm>
          <a:prstGeom prst="rect">
            <a:avLst/>
          </a:prstGeom>
          <a:noFill/>
        </p:spPr>
        <p:txBody>
          <a:bodyPr wrap="none" rtlCol="0">
            <a:spAutoFit/>
          </a:bodyPr>
          <a:lstStyle/>
          <a:p>
            <a:r>
              <a:rPr lang="en-US" sz="3200" b="1" dirty="0" smtClean="0">
                <a:latin typeface="Agency FB" panose="020B0503020202020204" pitchFamily="34" charset="0"/>
              </a:rPr>
              <a:t>+10</a:t>
            </a:r>
            <a:endParaRPr lang="en-US" sz="3200" b="1" dirty="0">
              <a:latin typeface="Agency FB" panose="020B0503020202020204" pitchFamily="34" charset="0"/>
            </a:endParaRPr>
          </a:p>
        </p:txBody>
      </p:sp>
      <p:sp>
        <p:nvSpPr>
          <p:cNvPr id="13" name="TextBox 12"/>
          <p:cNvSpPr txBox="1"/>
          <p:nvPr/>
        </p:nvSpPr>
        <p:spPr>
          <a:xfrm>
            <a:off x="2329654" y="5612857"/>
            <a:ext cx="599844" cy="584775"/>
          </a:xfrm>
          <a:prstGeom prst="rect">
            <a:avLst/>
          </a:prstGeom>
          <a:noFill/>
        </p:spPr>
        <p:txBody>
          <a:bodyPr wrap="none" rtlCol="0">
            <a:spAutoFit/>
          </a:bodyPr>
          <a:lstStyle/>
          <a:p>
            <a:r>
              <a:rPr lang="en-US" sz="3200" b="1" dirty="0">
                <a:latin typeface="Agency FB" panose="020B0503020202020204" pitchFamily="34" charset="0"/>
              </a:rPr>
              <a:t>-</a:t>
            </a:r>
            <a:r>
              <a:rPr lang="en-US" sz="3200" b="1" dirty="0" smtClean="0">
                <a:latin typeface="Agency FB" panose="020B0503020202020204" pitchFamily="34" charset="0"/>
              </a:rPr>
              <a:t>10</a:t>
            </a:r>
            <a:endParaRPr lang="en-US" sz="3200" b="1" dirty="0">
              <a:latin typeface="Agency FB" panose="020B0503020202020204" pitchFamily="34" charset="0"/>
            </a:endParaRPr>
          </a:p>
        </p:txBody>
      </p:sp>
      <p:sp>
        <p:nvSpPr>
          <p:cNvPr id="14" name="TextBox 13"/>
          <p:cNvSpPr txBox="1"/>
          <p:nvPr/>
        </p:nvSpPr>
        <p:spPr>
          <a:xfrm>
            <a:off x="5159134" y="2951763"/>
            <a:ext cx="6398419" cy="830997"/>
          </a:xfrm>
          <a:prstGeom prst="rect">
            <a:avLst/>
          </a:prstGeom>
          <a:noFill/>
        </p:spPr>
        <p:txBody>
          <a:bodyPr wrap="none" rtlCol="0">
            <a:spAutoFit/>
          </a:bodyPr>
          <a:lstStyle/>
          <a:p>
            <a:pPr algn="ctr"/>
            <a:r>
              <a:rPr lang="sr-Latn-RS" sz="2400" b="1" dirty="0" smtClean="0">
                <a:solidFill>
                  <a:srgbClr val="FF0000"/>
                </a:solidFill>
              </a:rPr>
              <a:t>Super Mario treba da pokupi pečurku i princezu, </a:t>
            </a:r>
          </a:p>
          <a:p>
            <a:pPr algn="ctr"/>
            <a:r>
              <a:rPr lang="sr-Latn-RS" sz="2400" b="1" dirty="0" smtClean="0">
                <a:solidFill>
                  <a:srgbClr val="FF0000"/>
                </a:solidFill>
              </a:rPr>
              <a:t>a da zaobiđe zmaja.</a:t>
            </a:r>
            <a:endParaRPr lang="en-US" sz="2400" b="1" dirty="0">
              <a:solidFill>
                <a:srgbClr val="FF0000"/>
              </a:solidFill>
            </a:endParaRPr>
          </a:p>
        </p:txBody>
      </p:sp>
    </p:spTree>
    <p:extLst>
      <p:ext uri="{BB962C8B-B14F-4D97-AF65-F5344CB8AC3E}">
        <p14:creationId xmlns:p14="http://schemas.microsoft.com/office/powerpoint/2010/main" val="83061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ppt_x"/>
                                          </p:val>
                                        </p:tav>
                                        <p:tav tm="100000">
                                          <p:val>
                                            <p:strVal val="#ppt_x"/>
                                          </p:val>
                                        </p:tav>
                                      </p:tavLst>
                                    </p:anim>
                                    <p:anim calcmode="lin" valueType="num">
                                      <p:cBhvr additive="base">
                                        <p:cTn id="5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fill="hold"/>
                                        <p:tgtEl>
                                          <p:spTgt spid="13"/>
                                        </p:tgtEl>
                                        <p:attrNameLst>
                                          <p:attrName>ppt_x</p:attrName>
                                        </p:attrNameLst>
                                      </p:cBhvr>
                                      <p:tavLst>
                                        <p:tav tm="0">
                                          <p:val>
                                            <p:strVal val="#ppt_x"/>
                                          </p:val>
                                        </p:tav>
                                        <p:tav tm="100000">
                                          <p:val>
                                            <p:strVal val="#ppt_x"/>
                                          </p:val>
                                        </p:tav>
                                      </p:tavLst>
                                    </p:anim>
                                    <p:anim calcmode="lin" valueType="num">
                                      <p:cBhvr additive="base">
                                        <p:cTn id="6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ppt_x"/>
                                          </p:val>
                                        </p:tav>
                                        <p:tav tm="100000">
                                          <p:val>
                                            <p:strVal val="#ppt_x"/>
                                          </p:val>
                                        </p:tav>
                                      </p:tavLst>
                                    </p:anim>
                                    <p:anim calcmode="lin" valueType="num">
                                      <p:cBhvr additive="base">
                                        <p:cTn id="6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RS" dirty="0" smtClean="0"/>
              <a:t>Epizoda 1</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16496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071521"/>
              </p:ext>
            </p:extLst>
          </p:nvPr>
        </p:nvGraphicFramePr>
        <p:xfrm>
          <a:off x="838200" y="1825623"/>
          <a:ext cx="5088468" cy="4473576"/>
        </p:xfrm>
        <a:graphic>
          <a:graphicData uri="http://schemas.openxmlformats.org/drawingml/2006/table">
            <a:tbl>
              <a:tblPr firstRow="1" bandRow="1">
                <a:tableStyleId>{5940675A-B579-460E-94D1-54222C63F5DA}</a:tableStyleId>
              </a:tblPr>
              <a:tblGrid>
                <a:gridCol w="1696156"/>
                <a:gridCol w="1696156"/>
                <a:gridCol w="1696156"/>
              </a:tblGrid>
              <a:tr h="1491192">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1491192">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r>
              <a:tr h="1491192">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29443831"/>
              </p:ext>
            </p:extLst>
          </p:nvPr>
        </p:nvGraphicFramePr>
        <p:xfrm>
          <a:off x="6968066" y="1777999"/>
          <a:ext cx="4385735" cy="4470400"/>
        </p:xfrm>
        <a:graphic>
          <a:graphicData uri="http://schemas.openxmlformats.org/drawingml/2006/table">
            <a:tbl>
              <a:tblPr firstRow="1" bandRow="1">
                <a:tableStyleId>{5C22544A-7EE6-4342-B048-85BDC9FD1C3A}</a:tableStyleId>
              </a:tblPr>
              <a:tblGrid>
                <a:gridCol w="877147"/>
                <a:gridCol w="877147"/>
                <a:gridCol w="877147"/>
                <a:gridCol w="877147"/>
                <a:gridCol w="877147"/>
              </a:tblGrid>
              <a:tr h="447040">
                <a:tc>
                  <a:txBody>
                    <a:bodyPr/>
                    <a:lstStyle/>
                    <a:p>
                      <a:pPr algn="ctr"/>
                      <a:endParaRPr lang="en-US" dirty="0"/>
                    </a:p>
                  </a:txBody>
                  <a:tcPr/>
                </a:tc>
                <a:tc>
                  <a:txBody>
                    <a:bodyPr/>
                    <a:lstStyle/>
                    <a:p>
                      <a:pPr algn="ctr"/>
                      <a:r>
                        <a:rPr lang="en-US" dirty="0" smtClean="0"/>
                        <a:t>Gore</a:t>
                      </a:r>
                      <a:endParaRPr lang="en-US" dirty="0"/>
                    </a:p>
                  </a:txBody>
                  <a:tcPr/>
                </a:tc>
                <a:tc>
                  <a:txBody>
                    <a:bodyPr/>
                    <a:lstStyle/>
                    <a:p>
                      <a:pPr algn="ctr"/>
                      <a:r>
                        <a:rPr lang="en-US" dirty="0" smtClean="0"/>
                        <a:t>Dole</a:t>
                      </a:r>
                      <a:endParaRPr lang="en-US" dirty="0"/>
                    </a:p>
                  </a:txBody>
                  <a:tcPr/>
                </a:tc>
                <a:tc>
                  <a:txBody>
                    <a:bodyPr/>
                    <a:lstStyle/>
                    <a:p>
                      <a:pPr algn="ctr"/>
                      <a:r>
                        <a:rPr lang="en-US" dirty="0" err="1" smtClean="0"/>
                        <a:t>Levo</a:t>
                      </a:r>
                      <a:endParaRPr lang="en-US" dirty="0"/>
                    </a:p>
                  </a:txBody>
                  <a:tcPr/>
                </a:tc>
                <a:tc>
                  <a:txBody>
                    <a:bodyPr/>
                    <a:lstStyle/>
                    <a:p>
                      <a:pPr algn="ctr"/>
                      <a:r>
                        <a:rPr lang="en-US" dirty="0" err="1" smtClean="0"/>
                        <a:t>Desno</a:t>
                      </a:r>
                      <a:endParaRPr lang="en-US" dirty="0"/>
                    </a:p>
                  </a:txBody>
                  <a:tcPr/>
                </a:tc>
              </a:tr>
              <a:tr h="4470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6</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7</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8</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9</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501" y="5156198"/>
            <a:ext cx="1336299" cy="7720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176" y="3525589"/>
            <a:ext cx="950493" cy="1006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2831" y="5044190"/>
            <a:ext cx="800438" cy="9961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433" y="2103789"/>
            <a:ext cx="842433" cy="842433"/>
          </a:xfrm>
          <a:prstGeom prst="rect">
            <a:avLst/>
          </a:prstGeom>
        </p:spPr>
      </p:pic>
    </p:spTree>
    <p:extLst>
      <p:ext uri="{BB962C8B-B14F-4D97-AF65-F5344CB8AC3E}">
        <p14:creationId xmlns:p14="http://schemas.microsoft.com/office/powerpoint/2010/main" val="1851150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071521"/>
              </p:ext>
            </p:extLst>
          </p:nvPr>
        </p:nvGraphicFramePr>
        <p:xfrm>
          <a:off x="838200" y="1825623"/>
          <a:ext cx="5088468" cy="4473576"/>
        </p:xfrm>
        <a:graphic>
          <a:graphicData uri="http://schemas.openxmlformats.org/drawingml/2006/table">
            <a:tbl>
              <a:tblPr firstRow="1" bandRow="1">
                <a:tableStyleId>{5940675A-B579-460E-94D1-54222C63F5DA}</a:tableStyleId>
              </a:tblPr>
              <a:tblGrid>
                <a:gridCol w="1696156"/>
                <a:gridCol w="1696156"/>
                <a:gridCol w="1696156"/>
              </a:tblGrid>
              <a:tr h="1491192">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1491192">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r>
              <a:tr h="1491192">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80335951"/>
              </p:ext>
            </p:extLst>
          </p:nvPr>
        </p:nvGraphicFramePr>
        <p:xfrm>
          <a:off x="6968066" y="1777999"/>
          <a:ext cx="4385735" cy="4470400"/>
        </p:xfrm>
        <a:graphic>
          <a:graphicData uri="http://schemas.openxmlformats.org/drawingml/2006/table">
            <a:tbl>
              <a:tblPr firstRow="1" bandRow="1">
                <a:tableStyleId>{5C22544A-7EE6-4342-B048-85BDC9FD1C3A}</a:tableStyleId>
              </a:tblPr>
              <a:tblGrid>
                <a:gridCol w="877147"/>
                <a:gridCol w="877147"/>
                <a:gridCol w="877147"/>
                <a:gridCol w="877147"/>
                <a:gridCol w="877147"/>
              </a:tblGrid>
              <a:tr h="447040">
                <a:tc>
                  <a:txBody>
                    <a:bodyPr/>
                    <a:lstStyle/>
                    <a:p>
                      <a:pPr algn="ctr"/>
                      <a:endParaRPr lang="en-US" dirty="0"/>
                    </a:p>
                  </a:txBody>
                  <a:tcPr/>
                </a:tc>
                <a:tc>
                  <a:txBody>
                    <a:bodyPr/>
                    <a:lstStyle/>
                    <a:p>
                      <a:pPr algn="ctr"/>
                      <a:r>
                        <a:rPr lang="en-US" dirty="0" smtClean="0"/>
                        <a:t>Gore</a:t>
                      </a:r>
                      <a:endParaRPr lang="en-US" dirty="0"/>
                    </a:p>
                  </a:txBody>
                  <a:tcPr/>
                </a:tc>
                <a:tc>
                  <a:txBody>
                    <a:bodyPr/>
                    <a:lstStyle/>
                    <a:p>
                      <a:pPr algn="ctr"/>
                      <a:r>
                        <a:rPr lang="en-US" dirty="0" smtClean="0"/>
                        <a:t>Dole</a:t>
                      </a:r>
                      <a:endParaRPr lang="en-US" dirty="0"/>
                    </a:p>
                  </a:txBody>
                  <a:tcPr/>
                </a:tc>
                <a:tc>
                  <a:txBody>
                    <a:bodyPr/>
                    <a:lstStyle/>
                    <a:p>
                      <a:pPr algn="ctr"/>
                      <a:r>
                        <a:rPr lang="en-US" dirty="0" err="1" smtClean="0"/>
                        <a:t>Levo</a:t>
                      </a:r>
                      <a:endParaRPr lang="en-US" dirty="0"/>
                    </a:p>
                  </a:txBody>
                  <a:tcPr/>
                </a:tc>
                <a:tc>
                  <a:txBody>
                    <a:bodyPr/>
                    <a:lstStyle/>
                    <a:p>
                      <a:pPr algn="ctr"/>
                      <a:r>
                        <a:rPr lang="en-US" dirty="0" err="1" smtClean="0"/>
                        <a:t>Desno</a:t>
                      </a:r>
                      <a:endParaRPr lang="en-US" dirty="0"/>
                    </a:p>
                  </a:txBody>
                  <a:tcPr/>
                </a:tc>
              </a:tr>
              <a:tr h="4470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6</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7</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8</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9</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501" y="5156198"/>
            <a:ext cx="1336299" cy="7720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176" y="3525589"/>
            <a:ext cx="950493" cy="1006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2831" y="5044190"/>
            <a:ext cx="800438" cy="9961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433" y="2103789"/>
            <a:ext cx="842433" cy="842433"/>
          </a:xfrm>
          <a:prstGeom prst="rect">
            <a:avLst/>
          </a:prstGeom>
        </p:spPr>
      </p:pic>
      <p:cxnSp>
        <p:nvCxnSpPr>
          <p:cNvPr id="10" name="Straight Arrow Connector 9"/>
          <p:cNvCxnSpPr/>
          <p:nvPr/>
        </p:nvCxnSpPr>
        <p:spPr>
          <a:xfrm>
            <a:off x="2336800" y="5554133"/>
            <a:ext cx="99906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flipV="1">
            <a:off x="1632666" y="4157133"/>
            <a:ext cx="1401" cy="9990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1247433" y="4028918"/>
            <a:ext cx="309700" cy="369332"/>
          </a:xfrm>
          <a:prstGeom prst="rect">
            <a:avLst/>
          </a:prstGeom>
          <a:noFill/>
        </p:spPr>
        <p:txBody>
          <a:bodyPr wrap="none" rtlCol="0">
            <a:spAutoFit/>
          </a:bodyPr>
          <a:lstStyle/>
          <a:p>
            <a:r>
              <a:rPr lang="en-US" b="1" dirty="0" smtClean="0">
                <a:latin typeface="Agency FB" panose="020B0503020202020204" pitchFamily="34" charset="0"/>
              </a:rPr>
              <a:t>-1</a:t>
            </a:r>
            <a:endParaRPr lang="en-US" b="1" dirty="0">
              <a:latin typeface="Agency FB" panose="020B0503020202020204" pitchFamily="34" charset="0"/>
            </a:endParaRPr>
          </a:p>
        </p:txBody>
      </p:sp>
      <p:sp>
        <p:nvSpPr>
          <p:cNvPr id="14" name="TextBox 13"/>
          <p:cNvSpPr txBox="1"/>
          <p:nvPr/>
        </p:nvSpPr>
        <p:spPr>
          <a:xfrm>
            <a:off x="3267572" y="5582737"/>
            <a:ext cx="309700" cy="369332"/>
          </a:xfrm>
          <a:prstGeom prst="rect">
            <a:avLst/>
          </a:prstGeom>
          <a:noFill/>
        </p:spPr>
        <p:txBody>
          <a:bodyPr wrap="none" rtlCol="0">
            <a:spAutoFit/>
          </a:bodyPr>
          <a:lstStyle/>
          <a:p>
            <a:r>
              <a:rPr lang="en-US" b="1" dirty="0" smtClean="0">
                <a:latin typeface="Agency FB" panose="020B0503020202020204" pitchFamily="34" charset="0"/>
              </a:rPr>
              <a:t>-1</a:t>
            </a:r>
            <a:endParaRPr lang="en-US" b="1" dirty="0">
              <a:latin typeface="Agency FB" panose="020B0503020202020204" pitchFamily="34" charset="0"/>
            </a:endParaRPr>
          </a:p>
        </p:txBody>
      </p:sp>
      <p:sp>
        <p:nvSpPr>
          <p:cNvPr id="15" name="Cloud Callout 14"/>
          <p:cNvSpPr/>
          <p:nvPr/>
        </p:nvSpPr>
        <p:spPr>
          <a:xfrm>
            <a:off x="51395" y="4337512"/>
            <a:ext cx="1397000" cy="818686"/>
          </a:xfrm>
          <a:prstGeom prst="cloudCallout">
            <a:avLst>
              <a:gd name="adj1" fmla="val 45401"/>
              <a:gd name="adj2" fmla="val 6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Agent </a:t>
            </a:r>
            <a:r>
              <a:rPr lang="en-US" sz="1200" dirty="0" err="1" smtClean="0"/>
              <a:t>npr</a:t>
            </a:r>
            <a:r>
              <a:rPr lang="en-US" sz="1200" dirty="0" smtClean="0"/>
              <a:t> </a:t>
            </a:r>
            <a:r>
              <a:rPr lang="en-US" sz="1200" dirty="0" err="1" smtClean="0"/>
              <a:t>bira</a:t>
            </a:r>
            <a:r>
              <a:rPr lang="en-US" sz="1200" dirty="0" smtClean="0"/>
              <a:t> da ide gore</a:t>
            </a:r>
            <a:endParaRPr lang="en-US" sz="1200" dirty="0"/>
          </a:p>
        </p:txBody>
      </p:sp>
    </p:spTree>
    <p:extLst>
      <p:ext uri="{BB962C8B-B14F-4D97-AF65-F5344CB8AC3E}">
        <p14:creationId xmlns:p14="http://schemas.microsoft.com/office/powerpoint/2010/main" val="257356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071521"/>
              </p:ext>
            </p:extLst>
          </p:nvPr>
        </p:nvGraphicFramePr>
        <p:xfrm>
          <a:off x="838200" y="1825623"/>
          <a:ext cx="5088468" cy="4473576"/>
        </p:xfrm>
        <a:graphic>
          <a:graphicData uri="http://schemas.openxmlformats.org/drawingml/2006/table">
            <a:tbl>
              <a:tblPr firstRow="1" bandRow="1">
                <a:tableStyleId>{5940675A-B579-460E-94D1-54222C63F5DA}</a:tableStyleId>
              </a:tblPr>
              <a:tblGrid>
                <a:gridCol w="1696156"/>
                <a:gridCol w="1696156"/>
                <a:gridCol w="1696156"/>
              </a:tblGrid>
              <a:tr h="1491192">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1491192">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r>
              <a:tr h="1491192">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12401863"/>
              </p:ext>
            </p:extLst>
          </p:nvPr>
        </p:nvGraphicFramePr>
        <p:xfrm>
          <a:off x="6968066" y="1777999"/>
          <a:ext cx="4385735" cy="4470400"/>
        </p:xfrm>
        <a:graphic>
          <a:graphicData uri="http://schemas.openxmlformats.org/drawingml/2006/table">
            <a:tbl>
              <a:tblPr firstRow="1" bandRow="1">
                <a:tableStyleId>{5C22544A-7EE6-4342-B048-85BDC9FD1C3A}</a:tableStyleId>
              </a:tblPr>
              <a:tblGrid>
                <a:gridCol w="877147"/>
                <a:gridCol w="877147"/>
                <a:gridCol w="877147"/>
                <a:gridCol w="877147"/>
                <a:gridCol w="877147"/>
              </a:tblGrid>
              <a:tr h="447040">
                <a:tc>
                  <a:txBody>
                    <a:bodyPr/>
                    <a:lstStyle/>
                    <a:p>
                      <a:pPr algn="ctr"/>
                      <a:endParaRPr lang="en-US" dirty="0"/>
                    </a:p>
                  </a:txBody>
                  <a:tcPr/>
                </a:tc>
                <a:tc>
                  <a:txBody>
                    <a:bodyPr/>
                    <a:lstStyle/>
                    <a:p>
                      <a:pPr algn="ctr"/>
                      <a:r>
                        <a:rPr lang="en-US" dirty="0" smtClean="0"/>
                        <a:t>Gore</a:t>
                      </a:r>
                      <a:endParaRPr lang="en-US" dirty="0"/>
                    </a:p>
                  </a:txBody>
                  <a:tcPr/>
                </a:tc>
                <a:tc>
                  <a:txBody>
                    <a:bodyPr/>
                    <a:lstStyle/>
                    <a:p>
                      <a:pPr algn="ctr"/>
                      <a:r>
                        <a:rPr lang="en-US" dirty="0" smtClean="0"/>
                        <a:t>Dole</a:t>
                      </a:r>
                      <a:endParaRPr lang="en-US" dirty="0"/>
                    </a:p>
                  </a:txBody>
                  <a:tcPr/>
                </a:tc>
                <a:tc>
                  <a:txBody>
                    <a:bodyPr/>
                    <a:lstStyle/>
                    <a:p>
                      <a:pPr algn="ctr"/>
                      <a:r>
                        <a:rPr lang="en-US" dirty="0" err="1" smtClean="0"/>
                        <a:t>Levo</a:t>
                      </a:r>
                      <a:endParaRPr lang="en-US" dirty="0"/>
                    </a:p>
                  </a:txBody>
                  <a:tcPr/>
                </a:tc>
                <a:tc>
                  <a:txBody>
                    <a:bodyPr/>
                    <a:lstStyle/>
                    <a:p>
                      <a:pPr algn="ctr"/>
                      <a:r>
                        <a:rPr lang="en-US" dirty="0" err="1" smtClean="0"/>
                        <a:t>Desno</a:t>
                      </a:r>
                      <a:endParaRPr lang="en-US" dirty="0"/>
                    </a:p>
                  </a:txBody>
                  <a:tcPr/>
                </a:tc>
              </a:tr>
              <a:tr h="4470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6</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7</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8</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9</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499" y="3642876"/>
            <a:ext cx="1336299" cy="7720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176" y="3525589"/>
            <a:ext cx="950493" cy="1006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2831" y="5044190"/>
            <a:ext cx="800438" cy="9961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433" y="2103789"/>
            <a:ext cx="842433" cy="842433"/>
          </a:xfrm>
          <a:prstGeom prst="rect">
            <a:avLst/>
          </a:prstGeom>
        </p:spPr>
      </p:pic>
      <p:cxnSp>
        <p:nvCxnSpPr>
          <p:cNvPr id="16" name="Straight Arrow Connector 15"/>
          <p:cNvCxnSpPr/>
          <p:nvPr/>
        </p:nvCxnSpPr>
        <p:spPr>
          <a:xfrm>
            <a:off x="2336800" y="4017024"/>
            <a:ext cx="99906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flipV="1">
            <a:off x="1632666" y="2620024"/>
            <a:ext cx="1401" cy="9990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1270782" y="2970009"/>
            <a:ext cx="397866" cy="369332"/>
          </a:xfrm>
          <a:prstGeom prst="rect">
            <a:avLst/>
          </a:prstGeom>
          <a:noFill/>
        </p:spPr>
        <p:txBody>
          <a:bodyPr wrap="none" rtlCol="0">
            <a:spAutoFit/>
          </a:bodyPr>
          <a:lstStyle/>
          <a:p>
            <a:r>
              <a:rPr lang="en-US" b="1" dirty="0" smtClean="0">
                <a:latin typeface="Agency FB" panose="020B0503020202020204" pitchFamily="34" charset="0"/>
              </a:rPr>
              <a:t>+5</a:t>
            </a:r>
            <a:endParaRPr lang="en-US" b="1" dirty="0">
              <a:latin typeface="Agency FB" panose="020B0503020202020204" pitchFamily="34" charset="0"/>
            </a:endParaRPr>
          </a:p>
        </p:txBody>
      </p:sp>
      <p:sp>
        <p:nvSpPr>
          <p:cNvPr id="19" name="TextBox 18"/>
          <p:cNvSpPr txBox="1"/>
          <p:nvPr/>
        </p:nvSpPr>
        <p:spPr>
          <a:xfrm>
            <a:off x="2471316" y="3990409"/>
            <a:ext cx="417102" cy="369332"/>
          </a:xfrm>
          <a:prstGeom prst="rect">
            <a:avLst/>
          </a:prstGeom>
          <a:noFill/>
        </p:spPr>
        <p:txBody>
          <a:bodyPr wrap="none" rtlCol="0">
            <a:spAutoFit/>
          </a:bodyPr>
          <a:lstStyle/>
          <a:p>
            <a:r>
              <a:rPr lang="en-US" b="1" dirty="0" smtClean="0">
                <a:latin typeface="Agency FB" panose="020B0503020202020204" pitchFamily="34" charset="0"/>
              </a:rPr>
              <a:t>-10</a:t>
            </a:r>
            <a:endParaRPr lang="en-US" b="1" dirty="0">
              <a:latin typeface="Agency FB" panose="020B0503020202020204" pitchFamily="34" charset="0"/>
            </a:endParaRPr>
          </a:p>
        </p:txBody>
      </p:sp>
      <p:sp>
        <p:nvSpPr>
          <p:cNvPr id="20" name="Cloud Callout 19"/>
          <p:cNvSpPr/>
          <p:nvPr/>
        </p:nvSpPr>
        <p:spPr>
          <a:xfrm>
            <a:off x="2336798" y="1265088"/>
            <a:ext cx="2794000" cy="1681134"/>
          </a:xfrm>
          <a:prstGeom prst="cloudCallout">
            <a:avLst>
              <a:gd name="adj1" fmla="val -63993"/>
              <a:gd name="adj2" fmla="val 853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Agent </a:t>
            </a:r>
            <a:r>
              <a:rPr lang="en-US" sz="1200" dirty="0" err="1" smtClean="0"/>
              <a:t>nikada</a:t>
            </a:r>
            <a:r>
              <a:rPr lang="en-US" sz="1200" dirty="0" smtClean="0"/>
              <a:t> </a:t>
            </a:r>
            <a:r>
              <a:rPr lang="en-US" sz="1200" dirty="0" err="1" smtClean="0"/>
              <a:t>nije</a:t>
            </a:r>
            <a:r>
              <a:rPr lang="en-US" sz="1200" dirty="0" smtClean="0"/>
              <a:t> </a:t>
            </a:r>
            <a:r>
              <a:rPr lang="sr-Latn-RS" sz="1200" dirty="0" smtClean="0"/>
              <a:t> išao ni GORE ni DESNO ni DOLE iz polja 4</a:t>
            </a:r>
            <a:r>
              <a:rPr lang="en-US" sz="1200" dirty="0" smtClean="0"/>
              <a:t> </a:t>
            </a:r>
            <a:r>
              <a:rPr lang="sr-Latn-RS" sz="1200" dirty="0" smtClean="0"/>
              <a:t>i</a:t>
            </a:r>
            <a:r>
              <a:rPr lang="en-US" sz="1200" dirty="0" smtClean="0"/>
              <a:t> ne </a:t>
            </a:r>
            <a:r>
              <a:rPr lang="en-US" sz="1200" dirty="0" err="1" smtClean="0"/>
              <a:t>zna</a:t>
            </a:r>
            <a:r>
              <a:rPr lang="en-US" sz="1200" dirty="0" smtClean="0"/>
              <a:t> </a:t>
            </a:r>
            <a:r>
              <a:rPr lang="sr-Latn-RS" sz="1200" dirty="0" smtClean="0"/>
              <a:t>šta se tamo može desiti (sve akcije imaju istu cenu), što se vidi iz Q matrice</a:t>
            </a:r>
            <a:endParaRPr lang="en-US" sz="1200" dirty="0"/>
          </a:p>
        </p:txBody>
      </p:sp>
      <p:sp>
        <p:nvSpPr>
          <p:cNvPr id="12" name="Rectangle 11"/>
          <p:cNvSpPr/>
          <p:nvPr/>
        </p:nvSpPr>
        <p:spPr>
          <a:xfrm>
            <a:off x="7941733" y="3619089"/>
            <a:ext cx="651934" cy="3009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574867" y="3619089"/>
            <a:ext cx="651934" cy="3009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a:off x="1631965" y="4419600"/>
            <a:ext cx="0" cy="11226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TextBox 23"/>
          <p:cNvSpPr txBox="1"/>
          <p:nvPr/>
        </p:nvSpPr>
        <p:spPr>
          <a:xfrm>
            <a:off x="1270782" y="5172908"/>
            <a:ext cx="309700" cy="369332"/>
          </a:xfrm>
          <a:prstGeom prst="rect">
            <a:avLst/>
          </a:prstGeom>
          <a:noFill/>
        </p:spPr>
        <p:txBody>
          <a:bodyPr wrap="none" rtlCol="0">
            <a:spAutoFit/>
          </a:bodyPr>
          <a:lstStyle/>
          <a:p>
            <a:r>
              <a:rPr lang="sr-Latn-RS" b="1" dirty="0" smtClean="0">
                <a:latin typeface="Agency FB" panose="020B0503020202020204" pitchFamily="34" charset="0"/>
              </a:rPr>
              <a:t>-1</a:t>
            </a:r>
            <a:endParaRPr lang="en-US" b="1" dirty="0">
              <a:latin typeface="Agency FB" panose="020B0503020202020204" pitchFamily="34" charset="0"/>
            </a:endParaRPr>
          </a:p>
        </p:txBody>
      </p:sp>
      <p:sp>
        <p:nvSpPr>
          <p:cNvPr id="25" name="Rectangle 24"/>
          <p:cNvSpPr/>
          <p:nvPr/>
        </p:nvSpPr>
        <p:spPr>
          <a:xfrm>
            <a:off x="8822267" y="3619089"/>
            <a:ext cx="651934" cy="3009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355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ppt_x"/>
                                          </p:val>
                                        </p:tav>
                                        <p:tav tm="100000">
                                          <p:val>
                                            <p:strVal val="#ppt_x"/>
                                          </p:val>
                                        </p:tav>
                                      </p:tavLst>
                                    </p:anim>
                                    <p:anim calcmode="lin" valueType="num">
                                      <p:cBhvr additive="base">
                                        <p:cTn id="2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ppt_x"/>
                                          </p:val>
                                        </p:tav>
                                        <p:tav tm="100000">
                                          <p:val>
                                            <p:strVal val="#ppt_x"/>
                                          </p:val>
                                        </p:tav>
                                      </p:tavLst>
                                    </p:anim>
                                    <p:anim calcmode="lin" valueType="num">
                                      <p:cBhvr additive="base">
                                        <p:cTn id="35" dur="500" fill="hold"/>
                                        <p:tgtEl>
                                          <p:spTgt spid="2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500" fill="hold"/>
                                        <p:tgtEl>
                                          <p:spTgt spid="25"/>
                                        </p:tgtEl>
                                        <p:attrNameLst>
                                          <p:attrName>ppt_x</p:attrName>
                                        </p:attrNameLst>
                                      </p:cBhvr>
                                      <p:tavLst>
                                        <p:tav tm="0">
                                          <p:val>
                                            <p:strVal val="#ppt_x"/>
                                          </p:val>
                                        </p:tav>
                                        <p:tav tm="100000">
                                          <p:val>
                                            <p:strVal val="#ppt_x"/>
                                          </p:val>
                                        </p:tav>
                                      </p:tavLst>
                                    </p:anim>
                                    <p:anim calcmode="lin" valueType="num">
                                      <p:cBhvr additive="base">
                                        <p:cTn id="3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12" grpId="0" animBg="1"/>
      <p:bldP spid="21" grpId="0" animBg="1"/>
      <p:bldP spid="24" grpId="0"/>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071521"/>
              </p:ext>
            </p:extLst>
          </p:nvPr>
        </p:nvGraphicFramePr>
        <p:xfrm>
          <a:off x="838200" y="1825623"/>
          <a:ext cx="5088468" cy="4473576"/>
        </p:xfrm>
        <a:graphic>
          <a:graphicData uri="http://schemas.openxmlformats.org/drawingml/2006/table">
            <a:tbl>
              <a:tblPr firstRow="1" bandRow="1">
                <a:tableStyleId>{5940675A-B579-460E-94D1-54222C63F5DA}</a:tableStyleId>
              </a:tblPr>
              <a:tblGrid>
                <a:gridCol w="1696156"/>
                <a:gridCol w="1696156"/>
                <a:gridCol w="1696156"/>
              </a:tblGrid>
              <a:tr h="1491192">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1491192">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r>
              <a:tr h="1491192">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12401863"/>
              </p:ext>
            </p:extLst>
          </p:nvPr>
        </p:nvGraphicFramePr>
        <p:xfrm>
          <a:off x="6968066" y="1777999"/>
          <a:ext cx="4385735" cy="4470400"/>
        </p:xfrm>
        <a:graphic>
          <a:graphicData uri="http://schemas.openxmlformats.org/drawingml/2006/table">
            <a:tbl>
              <a:tblPr firstRow="1" bandRow="1">
                <a:tableStyleId>{5C22544A-7EE6-4342-B048-85BDC9FD1C3A}</a:tableStyleId>
              </a:tblPr>
              <a:tblGrid>
                <a:gridCol w="877147"/>
                <a:gridCol w="877147"/>
                <a:gridCol w="877147"/>
                <a:gridCol w="877147"/>
                <a:gridCol w="877147"/>
              </a:tblGrid>
              <a:tr h="447040">
                <a:tc>
                  <a:txBody>
                    <a:bodyPr/>
                    <a:lstStyle/>
                    <a:p>
                      <a:pPr algn="ctr"/>
                      <a:endParaRPr lang="en-US" dirty="0"/>
                    </a:p>
                  </a:txBody>
                  <a:tcPr/>
                </a:tc>
                <a:tc>
                  <a:txBody>
                    <a:bodyPr/>
                    <a:lstStyle/>
                    <a:p>
                      <a:pPr algn="ctr"/>
                      <a:r>
                        <a:rPr lang="en-US" dirty="0" smtClean="0"/>
                        <a:t>Gore</a:t>
                      </a:r>
                      <a:endParaRPr lang="en-US" dirty="0"/>
                    </a:p>
                  </a:txBody>
                  <a:tcPr/>
                </a:tc>
                <a:tc>
                  <a:txBody>
                    <a:bodyPr/>
                    <a:lstStyle/>
                    <a:p>
                      <a:pPr algn="ctr"/>
                      <a:r>
                        <a:rPr lang="en-US" dirty="0" smtClean="0"/>
                        <a:t>Dole</a:t>
                      </a:r>
                      <a:endParaRPr lang="en-US" dirty="0"/>
                    </a:p>
                  </a:txBody>
                  <a:tcPr/>
                </a:tc>
                <a:tc>
                  <a:txBody>
                    <a:bodyPr/>
                    <a:lstStyle/>
                    <a:p>
                      <a:pPr algn="ctr"/>
                      <a:r>
                        <a:rPr lang="en-US" dirty="0" err="1" smtClean="0"/>
                        <a:t>Levo</a:t>
                      </a:r>
                      <a:endParaRPr lang="en-US" dirty="0"/>
                    </a:p>
                  </a:txBody>
                  <a:tcPr/>
                </a:tc>
                <a:tc>
                  <a:txBody>
                    <a:bodyPr/>
                    <a:lstStyle/>
                    <a:p>
                      <a:pPr algn="ctr"/>
                      <a:r>
                        <a:rPr lang="en-US" dirty="0" err="1" smtClean="0"/>
                        <a:t>Desno</a:t>
                      </a:r>
                      <a:endParaRPr lang="en-US" dirty="0"/>
                    </a:p>
                  </a:txBody>
                  <a:tcPr/>
                </a:tc>
              </a:tr>
              <a:tr h="4470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6</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7</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8</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9</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499" y="3642876"/>
            <a:ext cx="1336299" cy="7720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176" y="3525589"/>
            <a:ext cx="950493" cy="1006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2831" y="5044190"/>
            <a:ext cx="800438" cy="9961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433" y="2103789"/>
            <a:ext cx="842433" cy="842433"/>
          </a:xfrm>
          <a:prstGeom prst="rect">
            <a:avLst/>
          </a:prstGeom>
        </p:spPr>
      </p:pic>
      <p:cxnSp>
        <p:nvCxnSpPr>
          <p:cNvPr id="16" name="Straight Arrow Connector 15"/>
          <p:cNvCxnSpPr/>
          <p:nvPr/>
        </p:nvCxnSpPr>
        <p:spPr>
          <a:xfrm>
            <a:off x="2336800" y="4017024"/>
            <a:ext cx="99906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flipV="1">
            <a:off x="1632666" y="2620024"/>
            <a:ext cx="1401" cy="9990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1270782" y="2970009"/>
            <a:ext cx="397866" cy="369332"/>
          </a:xfrm>
          <a:prstGeom prst="rect">
            <a:avLst/>
          </a:prstGeom>
          <a:noFill/>
        </p:spPr>
        <p:txBody>
          <a:bodyPr wrap="none" rtlCol="0">
            <a:spAutoFit/>
          </a:bodyPr>
          <a:lstStyle/>
          <a:p>
            <a:r>
              <a:rPr lang="en-US" b="1" dirty="0" smtClean="0">
                <a:latin typeface="Agency FB" panose="020B0503020202020204" pitchFamily="34" charset="0"/>
              </a:rPr>
              <a:t>+5</a:t>
            </a:r>
            <a:endParaRPr lang="en-US" b="1" dirty="0">
              <a:latin typeface="Agency FB" panose="020B0503020202020204" pitchFamily="34" charset="0"/>
            </a:endParaRPr>
          </a:p>
        </p:txBody>
      </p:sp>
      <p:sp>
        <p:nvSpPr>
          <p:cNvPr id="19" name="TextBox 18"/>
          <p:cNvSpPr txBox="1"/>
          <p:nvPr/>
        </p:nvSpPr>
        <p:spPr>
          <a:xfrm>
            <a:off x="2471316" y="3990409"/>
            <a:ext cx="417102" cy="369332"/>
          </a:xfrm>
          <a:prstGeom prst="rect">
            <a:avLst/>
          </a:prstGeom>
          <a:noFill/>
        </p:spPr>
        <p:txBody>
          <a:bodyPr wrap="none" rtlCol="0">
            <a:spAutoFit/>
          </a:bodyPr>
          <a:lstStyle/>
          <a:p>
            <a:r>
              <a:rPr lang="en-US" b="1" dirty="0" smtClean="0">
                <a:latin typeface="Agency FB" panose="020B0503020202020204" pitchFamily="34" charset="0"/>
              </a:rPr>
              <a:t>-10</a:t>
            </a:r>
            <a:endParaRPr lang="en-US" b="1" dirty="0">
              <a:latin typeface="Agency FB" panose="020B0503020202020204" pitchFamily="34" charset="0"/>
            </a:endParaRPr>
          </a:p>
        </p:txBody>
      </p:sp>
      <p:sp>
        <p:nvSpPr>
          <p:cNvPr id="20" name="Cloud Callout 19"/>
          <p:cNvSpPr/>
          <p:nvPr/>
        </p:nvSpPr>
        <p:spPr>
          <a:xfrm>
            <a:off x="2336798" y="1265088"/>
            <a:ext cx="2794000" cy="1681134"/>
          </a:xfrm>
          <a:prstGeom prst="cloudCallout">
            <a:avLst>
              <a:gd name="adj1" fmla="val -63993"/>
              <a:gd name="adj2" fmla="val 853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smtClean="0"/>
              <a:t>Agent bira </a:t>
            </a:r>
            <a:r>
              <a:rPr lang="sr-Latn-RS" sz="1200" dirty="0" err="1" smtClean="0"/>
              <a:t>random</a:t>
            </a:r>
            <a:r>
              <a:rPr lang="sr-Latn-RS" sz="1200" dirty="0" smtClean="0"/>
              <a:t> akciju jer nijedna nije MAX.</a:t>
            </a:r>
          </a:p>
          <a:p>
            <a:pPr algn="ctr"/>
            <a:endParaRPr lang="sr-Latn-RS" sz="1200" dirty="0"/>
          </a:p>
          <a:p>
            <a:pPr algn="ctr"/>
            <a:r>
              <a:rPr lang="sr-Latn-RS" sz="1200" dirty="0" smtClean="0"/>
              <a:t>Odabrao je da ode desno.</a:t>
            </a:r>
            <a:endParaRPr lang="en-US" sz="1200" dirty="0"/>
          </a:p>
        </p:txBody>
      </p:sp>
      <p:sp>
        <p:nvSpPr>
          <p:cNvPr id="3" name="Rectangle 2"/>
          <p:cNvSpPr/>
          <p:nvPr/>
        </p:nvSpPr>
        <p:spPr>
          <a:xfrm>
            <a:off x="10617200" y="3619089"/>
            <a:ext cx="609600" cy="284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dirty="0" smtClean="0"/>
              <a:t>-10</a:t>
            </a:r>
            <a:endParaRPr lang="en-US" dirty="0"/>
          </a:p>
        </p:txBody>
      </p:sp>
      <p:sp>
        <p:nvSpPr>
          <p:cNvPr id="10" name="TextBox 9"/>
          <p:cNvSpPr txBox="1"/>
          <p:nvPr/>
        </p:nvSpPr>
        <p:spPr>
          <a:xfrm>
            <a:off x="743310" y="6273225"/>
            <a:ext cx="11169770" cy="584775"/>
          </a:xfrm>
          <a:prstGeom prst="rect">
            <a:avLst/>
          </a:prstGeom>
          <a:noFill/>
        </p:spPr>
        <p:txBody>
          <a:bodyPr wrap="square" rtlCol="0">
            <a:spAutoFit/>
          </a:bodyPr>
          <a:lstStyle/>
          <a:p>
            <a:r>
              <a:rPr lang="sr-Latn-RS" sz="1600" b="1" dirty="0" smtClean="0">
                <a:solidFill>
                  <a:srgbClr val="FF0000"/>
                </a:solidFill>
              </a:rPr>
              <a:t>U zavisnosti od pravila igre, ona sada može biti završena PORAZOM, ili se igra može nastaviti uz kaznu. Da bi bilo jednostavnije, neka se igra sada završi, jer smo naleteli na zmaja koga ne možemo pobediti.</a:t>
            </a:r>
            <a:endParaRPr lang="en-US" sz="1600" b="1" dirty="0">
              <a:solidFill>
                <a:srgbClr val="FF0000"/>
              </a:solidFill>
            </a:endParaRPr>
          </a:p>
        </p:txBody>
      </p:sp>
      <p:cxnSp>
        <p:nvCxnSpPr>
          <p:cNvPr id="22" name="Straight Arrow Connector 21"/>
          <p:cNvCxnSpPr/>
          <p:nvPr/>
        </p:nvCxnSpPr>
        <p:spPr>
          <a:xfrm>
            <a:off x="1631965" y="4419600"/>
            <a:ext cx="0" cy="11226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TextBox 22"/>
          <p:cNvSpPr txBox="1"/>
          <p:nvPr/>
        </p:nvSpPr>
        <p:spPr>
          <a:xfrm>
            <a:off x="1270782" y="5172908"/>
            <a:ext cx="309700" cy="369332"/>
          </a:xfrm>
          <a:prstGeom prst="rect">
            <a:avLst/>
          </a:prstGeom>
          <a:noFill/>
        </p:spPr>
        <p:txBody>
          <a:bodyPr wrap="none" rtlCol="0">
            <a:spAutoFit/>
          </a:bodyPr>
          <a:lstStyle/>
          <a:p>
            <a:r>
              <a:rPr lang="sr-Latn-RS" b="1" dirty="0" smtClean="0">
                <a:latin typeface="Agency FB" panose="020B0503020202020204" pitchFamily="34" charset="0"/>
              </a:rPr>
              <a:t>-1</a:t>
            </a:r>
            <a:endParaRPr lang="en-US" b="1" dirty="0">
              <a:latin typeface="Agency FB" panose="020B0503020202020204" pitchFamily="34" charset="0"/>
            </a:endParaRPr>
          </a:p>
        </p:txBody>
      </p:sp>
    </p:spTree>
    <p:extLst>
      <p:ext uri="{BB962C8B-B14F-4D97-AF65-F5344CB8AC3E}">
        <p14:creationId xmlns:p14="http://schemas.microsoft.com/office/powerpoint/2010/main" val="155596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grpId="0" nodeType="clickEffect">
                                  <p:stCondLst>
                                    <p:cond delay="0"/>
                                  </p:stCondLst>
                                  <p:childTnLst>
                                    <p:animEffect transition="out" filter="fade">
                                      <p:cBhvr>
                                        <p:cTn id="12" dur="1000"/>
                                        <p:tgtEl>
                                          <p:spTgt spid="18"/>
                                        </p:tgtEl>
                                      </p:cBhvr>
                                    </p:animEffect>
                                    <p:anim calcmode="lin" valueType="num">
                                      <p:cBhvr>
                                        <p:cTn id="13" dur="1000"/>
                                        <p:tgtEl>
                                          <p:spTgt spid="18"/>
                                        </p:tgtEl>
                                        <p:attrNameLst>
                                          <p:attrName>ppt_x</p:attrName>
                                        </p:attrNameLst>
                                      </p:cBhvr>
                                      <p:tavLst>
                                        <p:tav tm="0">
                                          <p:val>
                                            <p:strVal val="ppt_x"/>
                                          </p:val>
                                        </p:tav>
                                        <p:tav tm="100000">
                                          <p:val>
                                            <p:strVal val="ppt_x"/>
                                          </p:val>
                                        </p:tav>
                                      </p:tavLst>
                                    </p:anim>
                                    <p:anim calcmode="lin" valueType="num">
                                      <p:cBhvr>
                                        <p:cTn id="14" dur="1000"/>
                                        <p:tgtEl>
                                          <p:spTgt spid="18"/>
                                        </p:tgtEl>
                                        <p:attrNameLst>
                                          <p:attrName>ppt_y</p:attrName>
                                        </p:attrNameLst>
                                      </p:cBhvr>
                                      <p:tavLst>
                                        <p:tav tm="0">
                                          <p:val>
                                            <p:strVal val="ppt_y"/>
                                          </p:val>
                                        </p:tav>
                                        <p:tav tm="100000">
                                          <p:val>
                                            <p:strVal val="ppt_y+.1"/>
                                          </p:val>
                                        </p:tav>
                                      </p:tavLst>
                                    </p:anim>
                                    <p:set>
                                      <p:cBhvr>
                                        <p:cTn id="15" dur="1" fill="hold">
                                          <p:stCondLst>
                                            <p:cond delay="999"/>
                                          </p:stCondLst>
                                        </p:cTn>
                                        <p:tgtEl>
                                          <p:spTgt spid="18"/>
                                        </p:tgtEl>
                                        <p:attrNameLst>
                                          <p:attrName>style.visibility</p:attrName>
                                        </p:attrNameLst>
                                      </p:cBhvr>
                                      <p:to>
                                        <p:strVal val="hidden"/>
                                      </p:to>
                                    </p:set>
                                  </p:childTnLst>
                                </p:cTn>
                              </p:par>
                              <p:par>
                                <p:cTn id="16" presetID="42" presetClass="exit" presetSubtype="0" fill="hold" nodeType="withEffect">
                                  <p:stCondLst>
                                    <p:cond delay="0"/>
                                  </p:stCondLst>
                                  <p:childTnLst>
                                    <p:animEffect transition="out" filter="fade">
                                      <p:cBhvr>
                                        <p:cTn id="17" dur="1000"/>
                                        <p:tgtEl>
                                          <p:spTgt spid="17"/>
                                        </p:tgtEl>
                                      </p:cBhvr>
                                    </p:animEffect>
                                    <p:anim calcmode="lin" valueType="num">
                                      <p:cBhvr>
                                        <p:cTn id="18" dur="1000"/>
                                        <p:tgtEl>
                                          <p:spTgt spid="17"/>
                                        </p:tgtEl>
                                        <p:attrNameLst>
                                          <p:attrName>ppt_x</p:attrName>
                                        </p:attrNameLst>
                                      </p:cBhvr>
                                      <p:tavLst>
                                        <p:tav tm="0">
                                          <p:val>
                                            <p:strVal val="ppt_x"/>
                                          </p:val>
                                        </p:tav>
                                        <p:tav tm="100000">
                                          <p:val>
                                            <p:strVal val="ppt_x"/>
                                          </p:val>
                                        </p:tav>
                                      </p:tavLst>
                                    </p:anim>
                                    <p:anim calcmode="lin" valueType="num">
                                      <p:cBhvr>
                                        <p:cTn id="19" dur="1000"/>
                                        <p:tgtEl>
                                          <p:spTgt spid="17"/>
                                        </p:tgtEl>
                                        <p:attrNameLst>
                                          <p:attrName>ppt_y</p:attrName>
                                        </p:attrNameLst>
                                      </p:cBhvr>
                                      <p:tavLst>
                                        <p:tav tm="0">
                                          <p:val>
                                            <p:strVal val="ppt_y"/>
                                          </p:val>
                                        </p:tav>
                                        <p:tav tm="100000">
                                          <p:val>
                                            <p:strVal val="ppt_y+.1"/>
                                          </p:val>
                                        </p:tav>
                                      </p:tavLst>
                                    </p:anim>
                                    <p:set>
                                      <p:cBhvr>
                                        <p:cTn id="20" dur="1" fill="hold">
                                          <p:stCondLst>
                                            <p:cond delay="999"/>
                                          </p:stCondLst>
                                        </p:cTn>
                                        <p:tgtEl>
                                          <p:spTgt spid="17"/>
                                        </p:tgtEl>
                                        <p:attrNameLst>
                                          <p:attrName>style.visibility</p:attrName>
                                        </p:attrNameLst>
                                      </p:cBhvr>
                                      <p:to>
                                        <p:strVal val="hidden"/>
                                      </p:to>
                                    </p:set>
                                  </p:childTnLst>
                                </p:cTn>
                              </p:par>
                              <p:par>
                                <p:cTn id="21" presetID="42" presetClass="exit" presetSubtype="0" fill="hold" grpId="0" nodeType="withEffect">
                                  <p:stCondLst>
                                    <p:cond delay="0"/>
                                  </p:stCondLst>
                                  <p:childTnLst>
                                    <p:animEffect transition="out" filter="fade">
                                      <p:cBhvr>
                                        <p:cTn id="22" dur="1000"/>
                                        <p:tgtEl>
                                          <p:spTgt spid="23"/>
                                        </p:tgtEl>
                                      </p:cBhvr>
                                    </p:animEffect>
                                    <p:anim calcmode="lin" valueType="num">
                                      <p:cBhvr>
                                        <p:cTn id="23" dur="1000"/>
                                        <p:tgtEl>
                                          <p:spTgt spid="23"/>
                                        </p:tgtEl>
                                        <p:attrNameLst>
                                          <p:attrName>ppt_x</p:attrName>
                                        </p:attrNameLst>
                                      </p:cBhvr>
                                      <p:tavLst>
                                        <p:tav tm="0">
                                          <p:val>
                                            <p:strVal val="ppt_x"/>
                                          </p:val>
                                        </p:tav>
                                        <p:tav tm="100000">
                                          <p:val>
                                            <p:strVal val="ppt_x"/>
                                          </p:val>
                                        </p:tav>
                                      </p:tavLst>
                                    </p:anim>
                                    <p:anim calcmode="lin" valueType="num">
                                      <p:cBhvr>
                                        <p:cTn id="24" dur="1000"/>
                                        <p:tgtEl>
                                          <p:spTgt spid="23"/>
                                        </p:tgtEl>
                                        <p:attrNameLst>
                                          <p:attrName>ppt_y</p:attrName>
                                        </p:attrNameLst>
                                      </p:cBhvr>
                                      <p:tavLst>
                                        <p:tav tm="0">
                                          <p:val>
                                            <p:strVal val="ppt_y"/>
                                          </p:val>
                                        </p:tav>
                                        <p:tav tm="100000">
                                          <p:val>
                                            <p:strVal val="ppt_y+.1"/>
                                          </p:val>
                                        </p:tav>
                                      </p:tavLst>
                                    </p:anim>
                                    <p:set>
                                      <p:cBhvr>
                                        <p:cTn id="25" dur="1" fill="hold">
                                          <p:stCondLst>
                                            <p:cond delay="999"/>
                                          </p:stCondLst>
                                        </p:cTn>
                                        <p:tgtEl>
                                          <p:spTgt spid="23"/>
                                        </p:tgtEl>
                                        <p:attrNameLst>
                                          <p:attrName>style.visibility</p:attrName>
                                        </p:attrNameLst>
                                      </p:cBhvr>
                                      <p:to>
                                        <p:strVal val="hidden"/>
                                      </p:to>
                                    </p:set>
                                  </p:childTnLst>
                                </p:cTn>
                              </p:par>
                              <p:par>
                                <p:cTn id="26" presetID="42" presetClass="exit" presetSubtype="0" fill="hold" nodeType="withEffect">
                                  <p:stCondLst>
                                    <p:cond delay="0"/>
                                  </p:stCondLst>
                                  <p:childTnLst>
                                    <p:animEffect transition="out" filter="fade">
                                      <p:cBhvr>
                                        <p:cTn id="27" dur="1000"/>
                                        <p:tgtEl>
                                          <p:spTgt spid="22"/>
                                        </p:tgtEl>
                                      </p:cBhvr>
                                    </p:animEffect>
                                    <p:anim calcmode="lin" valueType="num">
                                      <p:cBhvr>
                                        <p:cTn id="28" dur="1000"/>
                                        <p:tgtEl>
                                          <p:spTgt spid="22"/>
                                        </p:tgtEl>
                                        <p:attrNameLst>
                                          <p:attrName>ppt_x</p:attrName>
                                        </p:attrNameLst>
                                      </p:cBhvr>
                                      <p:tavLst>
                                        <p:tav tm="0">
                                          <p:val>
                                            <p:strVal val="ppt_x"/>
                                          </p:val>
                                        </p:tav>
                                        <p:tav tm="100000">
                                          <p:val>
                                            <p:strVal val="ppt_x"/>
                                          </p:val>
                                        </p:tav>
                                      </p:tavLst>
                                    </p:anim>
                                    <p:anim calcmode="lin" valueType="num">
                                      <p:cBhvr>
                                        <p:cTn id="29" dur="1000"/>
                                        <p:tgtEl>
                                          <p:spTgt spid="22"/>
                                        </p:tgtEl>
                                        <p:attrNameLst>
                                          <p:attrName>ppt_y</p:attrName>
                                        </p:attrNameLst>
                                      </p:cBhvr>
                                      <p:tavLst>
                                        <p:tav tm="0">
                                          <p:val>
                                            <p:strVal val="ppt_y"/>
                                          </p:val>
                                        </p:tav>
                                        <p:tav tm="100000">
                                          <p:val>
                                            <p:strVal val="ppt_y+.1"/>
                                          </p:val>
                                        </p:tav>
                                      </p:tavLst>
                                    </p:anim>
                                    <p:set>
                                      <p:cBhvr>
                                        <p:cTn id="30" dur="1" fill="hold">
                                          <p:stCondLst>
                                            <p:cond delay="999"/>
                                          </p:stCondLst>
                                        </p:cTn>
                                        <p:tgtEl>
                                          <p:spTgt spid="2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ppt_x"/>
                                          </p:val>
                                        </p:tav>
                                        <p:tav tm="100000">
                                          <p:val>
                                            <p:strVal val="#ppt_x"/>
                                          </p:val>
                                        </p:tav>
                                      </p:tavLst>
                                    </p:anim>
                                    <p:anim calcmode="lin" valueType="num">
                                      <p:cBhvr additive="base">
                                        <p:cTn id="4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animBg="1"/>
      <p:bldP spid="3" grpId="0" animBg="1"/>
      <p:bldP spid="10"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RS" dirty="0" smtClean="0"/>
              <a:t>Epizoda 2</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125031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t>
            </a:r>
            <a:endParaRPr lang="en-US" dirty="0"/>
          </a:p>
        </p:txBody>
      </p:sp>
      <p:graphicFrame>
        <p:nvGraphicFramePr>
          <p:cNvPr id="4" name="Content Placeholder 3"/>
          <p:cNvGraphicFramePr>
            <a:graphicFrameLocks noGrp="1"/>
          </p:cNvGraphicFramePr>
          <p:nvPr>
            <p:ph idx="1"/>
          </p:nvPr>
        </p:nvGraphicFramePr>
        <p:xfrm>
          <a:off x="838200" y="1825623"/>
          <a:ext cx="5088468" cy="4473576"/>
        </p:xfrm>
        <a:graphic>
          <a:graphicData uri="http://schemas.openxmlformats.org/drawingml/2006/table">
            <a:tbl>
              <a:tblPr firstRow="1" bandRow="1">
                <a:tableStyleId>{5940675A-B579-460E-94D1-54222C63F5DA}</a:tableStyleId>
              </a:tblPr>
              <a:tblGrid>
                <a:gridCol w="1696156"/>
                <a:gridCol w="1696156"/>
                <a:gridCol w="1696156"/>
              </a:tblGrid>
              <a:tr h="1491192">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1491192">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r>
              <a:tr h="1491192">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42227495"/>
              </p:ext>
            </p:extLst>
          </p:nvPr>
        </p:nvGraphicFramePr>
        <p:xfrm>
          <a:off x="6968066" y="1777999"/>
          <a:ext cx="4385735" cy="4470400"/>
        </p:xfrm>
        <a:graphic>
          <a:graphicData uri="http://schemas.openxmlformats.org/drawingml/2006/table">
            <a:tbl>
              <a:tblPr firstRow="1" bandRow="1">
                <a:tableStyleId>{5C22544A-7EE6-4342-B048-85BDC9FD1C3A}</a:tableStyleId>
              </a:tblPr>
              <a:tblGrid>
                <a:gridCol w="877147"/>
                <a:gridCol w="877147"/>
                <a:gridCol w="877147"/>
                <a:gridCol w="877147"/>
                <a:gridCol w="877147"/>
              </a:tblGrid>
              <a:tr h="447040">
                <a:tc>
                  <a:txBody>
                    <a:bodyPr/>
                    <a:lstStyle/>
                    <a:p>
                      <a:pPr algn="ctr"/>
                      <a:endParaRPr lang="en-US" dirty="0"/>
                    </a:p>
                  </a:txBody>
                  <a:tcPr/>
                </a:tc>
                <a:tc>
                  <a:txBody>
                    <a:bodyPr/>
                    <a:lstStyle/>
                    <a:p>
                      <a:pPr algn="ctr"/>
                      <a:r>
                        <a:rPr lang="en-US" dirty="0" smtClean="0"/>
                        <a:t>Gore</a:t>
                      </a:r>
                      <a:endParaRPr lang="en-US" dirty="0"/>
                    </a:p>
                  </a:txBody>
                  <a:tcPr/>
                </a:tc>
                <a:tc>
                  <a:txBody>
                    <a:bodyPr/>
                    <a:lstStyle/>
                    <a:p>
                      <a:pPr algn="ctr"/>
                      <a:r>
                        <a:rPr lang="en-US" dirty="0" smtClean="0"/>
                        <a:t>Dole</a:t>
                      </a:r>
                      <a:endParaRPr lang="en-US" dirty="0"/>
                    </a:p>
                  </a:txBody>
                  <a:tcPr/>
                </a:tc>
                <a:tc>
                  <a:txBody>
                    <a:bodyPr/>
                    <a:lstStyle/>
                    <a:p>
                      <a:pPr algn="ctr"/>
                      <a:r>
                        <a:rPr lang="en-US" dirty="0" err="1" smtClean="0"/>
                        <a:t>Levo</a:t>
                      </a:r>
                      <a:endParaRPr lang="en-US" dirty="0"/>
                    </a:p>
                  </a:txBody>
                  <a:tcPr/>
                </a:tc>
                <a:tc>
                  <a:txBody>
                    <a:bodyPr/>
                    <a:lstStyle/>
                    <a:p>
                      <a:pPr algn="ctr"/>
                      <a:r>
                        <a:rPr lang="en-US" dirty="0" err="1" smtClean="0"/>
                        <a:t>Desno</a:t>
                      </a:r>
                      <a:endParaRPr lang="en-US" dirty="0"/>
                    </a:p>
                  </a:txBody>
                  <a:tcPr/>
                </a:tc>
              </a:tr>
              <a:tr h="4470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sr-Latn-RS" dirty="0" smtClean="0"/>
                        <a:t>-10</a:t>
                      </a:r>
                      <a:endParaRPr lang="en-US" dirty="0"/>
                    </a:p>
                  </a:txBody>
                  <a:tcPr/>
                </a:tc>
              </a:tr>
              <a:tr h="447040">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6</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7</a:t>
                      </a:r>
                      <a:endParaRPr lang="en-US" dirty="0"/>
                    </a:p>
                  </a:txBody>
                  <a:tcPr/>
                </a:tc>
                <a:tc>
                  <a:txBody>
                    <a:bodyPr/>
                    <a:lstStyle/>
                    <a:p>
                      <a:pPr algn="ctr"/>
                      <a:r>
                        <a:rPr lang="sr-Latn-R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8</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47040">
                <a:tc>
                  <a:txBody>
                    <a:bodyPr/>
                    <a:lstStyle/>
                    <a:p>
                      <a:pPr algn="ctr"/>
                      <a:r>
                        <a:rPr lang="en-US" dirty="0" smtClean="0"/>
                        <a:t>9</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501" y="5156198"/>
            <a:ext cx="1336299" cy="7720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176" y="3525589"/>
            <a:ext cx="950493" cy="1006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2831" y="5044190"/>
            <a:ext cx="800438" cy="9961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433" y="2103789"/>
            <a:ext cx="842433" cy="842433"/>
          </a:xfrm>
          <a:prstGeom prst="rect">
            <a:avLst/>
          </a:prstGeom>
        </p:spPr>
      </p:pic>
    </p:spTree>
    <p:extLst>
      <p:ext uri="{BB962C8B-B14F-4D97-AF65-F5344CB8AC3E}">
        <p14:creationId xmlns:p14="http://schemas.microsoft.com/office/powerpoint/2010/main" val="1623278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1188</Words>
  <Application>Microsoft Office PowerPoint</Application>
  <PresentationFormat>Widescreen</PresentationFormat>
  <Paragraphs>687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Agency FB</vt:lpstr>
      <vt:lpstr>Arial</vt:lpstr>
      <vt:lpstr>Calibri</vt:lpstr>
      <vt:lpstr>Calibri Light</vt:lpstr>
      <vt:lpstr>Office Theme</vt:lpstr>
      <vt:lpstr>Q - learning</vt:lpstr>
      <vt:lpstr>Legenda</vt:lpstr>
      <vt:lpstr>Epizoda 1</vt:lpstr>
      <vt:lpstr>Environment</vt:lpstr>
      <vt:lpstr>Environment</vt:lpstr>
      <vt:lpstr>Environment</vt:lpstr>
      <vt:lpstr>Environment</vt:lpstr>
      <vt:lpstr>Epizoda 2</vt:lpstr>
      <vt:lpstr>Environment</vt:lpstr>
      <vt:lpstr>Environment</vt:lpstr>
      <vt:lpstr>Environment</vt:lpstr>
      <vt:lpstr>Environment</vt:lpstr>
      <vt:lpstr>Q matrica nakon 2 epizode</vt:lpstr>
      <vt:lpstr>Q learning</vt:lpstr>
      <vt:lpstr>Q learning – Exploration VS Exploitation</vt:lpstr>
      <vt:lpstr>Q learning – Formula učenja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 - learning</dc:title>
  <dc:creator>Windows User</dc:creator>
  <cp:lastModifiedBy>Windows User</cp:lastModifiedBy>
  <cp:revision>16</cp:revision>
  <dcterms:created xsi:type="dcterms:W3CDTF">2019-03-17T22:27:01Z</dcterms:created>
  <dcterms:modified xsi:type="dcterms:W3CDTF">2019-03-18T05:19:32Z</dcterms:modified>
</cp:coreProperties>
</file>