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7" r:id="rId3"/>
    <p:sldId id="268" r:id="rId4"/>
    <p:sldId id="272" r:id="rId5"/>
    <p:sldId id="258" r:id="rId6"/>
    <p:sldId id="269" r:id="rId7"/>
    <p:sldId id="273" r:id="rId8"/>
    <p:sldId id="259" r:id="rId9"/>
    <p:sldId id="274" r:id="rId10"/>
    <p:sldId id="276" r:id="rId11"/>
    <p:sldId id="275" r:id="rId12"/>
    <p:sldId id="284" r:id="rId13"/>
    <p:sldId id="282" r:id="rId14"/>
    <p:sldId id="283" r:id="rId15"/>
    <p:sldId id="281" r:id="rId16"/>
    <p:sldId id="261" r:id="rId17"/>
    <p:sldId id="263" r:id="rId18"/>
    <p:sldId id="298" r:id="rId19"/>
    <p:sldId id="260" r:id="rId20"/>
    <p:sldId id="277" r:id="rId21"/>
    <p:sldId id="262" r:id="rId22"/>
    <p:sldId id="278" r:id="rId23"/>
    <p:sldId id="292" r:id="rId24"/>
    <p:sldId id="299" r:id="rId25"/>
    <p:sldId id="300" r:id="rId26"/>
    <p:sldId id="301" r:id="rId27"/>
    <p:sldId id="264" r:id="rId28"/>
    <p:sldId id="280" r:id="rId29"/>
    <p:sldId id="302" r:id="rId30"/>
    <p:sldId id="304" r:id="rId31"/>
    <p:sldId id="305" r:id="rId32"/>
    <p:sldId id="279" r:id="rId33"/>
    <p:sldId id="265" r:id="rId34"/>
    <p:sldId id="307" r:id="rId35"/>
    <p:sldId id="306" r:id="rId36"/>
    <p:sldId id="308" r:id="rId37"/>
    <p:sldId id="309" r:id="rId38"/>
    <p:sldId id="285" r:id="rId39"/>
    <p:sldId id="286" r:id="rId40"/>
    <p:sldId id="288" r:id="rId41"/>
    <p:sldId id="293" r:id="rId42"/>
    <p:sldId id="295" r:id="rId43"/>
    <p:sldId id="294" r:id="rId44"/>
    <p:sldId id="311" r:id="rId45"/>
    <p:sldId id="310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290" r:id="rId55"/>
    <p:sldId id="28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gnjen" initials="O" lastIdx="1" clrIdx="0">
    <p:extLst>
      <p:ext uri="{19B8F6BF-5375-455C-9EA6-DF929625EA0E}">
        <p15:presenceInfo xmlns:p15="http://schemas.microsoft.com/office/powerpoint/2012/main" userId="Ognj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3"/>
    <a:srgbClr val="A9D18E"/>
    <a:srgbClr val="5B9BD5"/>
    <a:srgbClr val="8FAADC"/>
    <a:srgbClr val="FF9900"/>
    <a:srgbClr val="F2A672"/>
    <a:srgbClr val="EDC2FA"/>
    <a:srgbClr val="B57CF4"/>
    <a:srgbClr val="66FF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8FD2-5388-401D-87ED-C7D58FED9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4FBB5-EBAA-4FD4-B614-9DA85BB20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73ECF-0997-4FF0-93C0-6C1B4F38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FA63-FB3D-4861-BA56-AD019EBD7154}" type="datetimeFigureOut">
              <a:rPr lang="sr-Latn-RS" smtClean="0"/>
              <a:t>20.11.2019.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88D95-9E79-4690-AB6C-3B315B5D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3EF38-576D-40DD-B67D-AA98029E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72C1-0649-4C3F-B613-79ED1BD2805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138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D157-48D3-40E7-AC35-3AFE148E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235E5-839C-4DD7-810F-518BD3F2D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DD96D-DDD5-43A3-8F9D-3EAB1A4A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FA63-FB3D-4861-BA56-AD019EBD7154}" type="datetimeFigureOut">
              <a:rPr lang="sr-Latn-RS" smtClean="0"/>
              <a:t>20.11.2019.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0C9A-8C35-4259-8246-B34E39AB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B3F9C-3626-4CA7-97A1-C27CFC00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72C1-0649-4C3F-B613-79ED1BD2805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6553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0EB83-47B9-4931-8DC3-6E94C5FD8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E161C-16F8-4103-8CCC-3D9283B17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9D914-2466-4CC7-B4EA-54344EFA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FA63-FB3D-4861-BA56-AD019EBD7154}" type="datetimeFigureOut">
              <a:rPr lang="sr-Latn-RS" smtClean="0"/>
              <a:t>20.11.2019.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5FDDF-BAF2-4404-B34E-A57BE354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BF6A7-28F0-4BA6-9405-1D04AB14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72C1-0649-4C3F-B613-79ED1BD2805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2785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354A-0773-4AF9-8872-D3C6FE12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D7305-206A-4339-AFCA-66E8A45C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47C0-DA77-4B95-99D9-BA94F5A2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FA63-FB3D-4861-BA56-AD019EBD7154}" type="datetimeFigureOut">
              <a:rPr lang="sr-Latn-RS" smtClean="0"/>
              <a:t>20.11.2019.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ABD1-3FE8-4F93-A776-3B498AF2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5DDE-9AA2-4878-A3DD-22550C76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72C1-0649-4C3F-B613-79ED1BD2805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8673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E4EF-624B-42EF-9DA4-64C598C3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1550F-DCB5-4D28-86E1-C741DF65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5B757-B1FF-4C36-B6C4-186DF706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FA63-FB3D-4861-BA56-AD019EBD7154}" type="datetimeFigureOut">
              <a:rPr lang="sr-Latn-RS" smtClean="0"/>
              <a:t>20.11.2019.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846A2-BA1C-4EDA-8AC2-5B093863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F7F5-2052-4525-ACCB-B1E9D65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72C1-0649-4C3F-B613-79ED1BD2805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8894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DE45-8336-4CDB-99C0-B15C5A42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F8C7-A857-48EC-BCF8-CDF650640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D0681-2683-46F8-B66F-344438EDF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F48D5-873C-4B34-81B4-044D55CA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FA63-FB3D-4861-BA56-AD019EBD7154}" type="datetimeFigureOut">
              <a:rPr lang="sr-Latn-RS" smtClean="0"/>
              <a:t>20.11.2019.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DD090-1F22-4B0C-A350-0DF5D5C6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29585-C08D-4418-BB02-5CAF4959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72C1-0649-4C3F-B613-79ED1BD2805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4033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D928-40C6-497B-9782-E1E2460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8F5BB-8B9A-4744-A27D-65E388479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6493E-551E-4B36-B16A-ADA54B6C3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B252F-8E41-4027-A22F-0D424C983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690AA-8971-40B7-B165-69A4DA3F2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9B1A5-1DDB-42DC-A1DE-0D0D060F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FA63-FB3D-4861-BA56-AD019EBD7154}" type="datetimeFigureOut">
              <a:rPr lang="sr-Latn-RS" smtClean="0"/>
              <a:t>20.11.2019.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B6977-FBB5-4757-85BF-208AF642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E69E9-27A1-422B-BB62-96257D3F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72C1-0649-4C3F-B613-79ED1BD2805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8598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80F8-EA58-4783-A35E-2D072621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27FFD-FC69-4763-A6D8-C90A524C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FA63-FB3D-4861-BA56-AD019EBD7154}" type="datetimeFigureOut">
              <a:rPr lang="sr-Latn-RS" smtClean="0"/>
              <a:t>20.11.2019.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744C0-9BC6-442D-B3D2-1A3C4C8D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35DCB-1D8A-4087-9A49-40608172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72C1-0649-4C3F-B613-79ED1BD2805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5763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19222-064F-43DF-8051-94982219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FA63-FB3D-4861-BA56-AD019EBD7154}" type="datetimeFigureOut">
              <a:rPr lang="sr-Latn-RS" smtClean="0"/>
              <a:t>20.11.2019.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0E2D1-5F28-4068-8518-29629D2F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9DA49-D67F-44B4-8F8C-AF1FBA76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72C1-0649-4C3F-B613-79ED1BD2805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9657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82FD-5959-4614-9928-180D3F02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9360B-DF3A-4535-A349-CB6911DC3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6A27D-D405-4762-A61A-41B2F44EB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0EE81-352A-4A8A-9EF8-12BFBCEB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FA63-FB3D-4861-BA56-AD019EBD7154}" type="datetimeFigureOut">
              <a:rPr lang="sr-Latn-RS" smtClean="0"/>
              <a:t>20.11.2019.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A9C9D-FD91-46DB-929D-520BA869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77BB1-E293-4A11-A2BF-F23992BD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72C1-0649-4C3F-B613-79ED1BD2805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4631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58A3-0B33-4169-BFDA-6C41EEB3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8D596-78DA-4B6D-B655-78415C780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49A66-C6C3-48DB-A79B-22F515FE6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7FAD9-A868-427F-B853-212326C2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FA63-FB3D-4861-BA56-AD019EBD7154}" type="datetimeFigureOut">
              <a:rPr lang="sr-Latn-RS" smtClean="0"/>
              <a:t>20.11.2019.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694DF-338E-4B6E-B757-7757A21D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5D7F1-6B03-4DAA-A65B-2CAEC728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72C1-0649-4C3F-B613-79ED1BD2805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5605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A59F3-0832-4061-A64E-3E58D946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D79F9-BE79-4630-B642-AF87E1973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50A1E-2CC4-4ED7-AA7E-6ECE6780E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FFA63-FB3D-4861-BA56-AD019EBD7154}" type="datetimeFigureOut">
              <a:rPr lang="sr-Latn-RS" smtClean="0"/>
              <a:t>20.11.2019.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7FFF-465B-4EAE-97DC-42F982AE0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8639A-555F-4D55-BA5F-44EAD5775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72C1-0649-4C3F-B613-79ED1BD2805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5391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about.gitlab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learn-git-with-bitbucket-cloud" TargetMode="External"/><Relationship Id="rId2" Type="http://schemas.openxmlformats.org/officeDocument/2006/relationships/hyperlink" Target="http://www.igordejanovic.net/courses/tech/g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2E3-32FB-4AE0-A74A-470A87A8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Sistemi za kontrolu verzija</a:t>
            </a:r>
          </a:p>
        </p:txBody>
      </p:sp>
    </p:spTree>
    <p:extLst>
      <p:ext uri="{BB962C8B-B14F-4D97-AF65-F5344CB8AC3E}">
        <p14:creationId xmlns:p14="http://schemas.microsoft.com/office/powerpoint/2010/main" val="292413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07EC-C2C2-48D6-8D29-F44CF6AE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/>
              <a:t>Instalacija</a:t>
            </a:r>
            <a:br>
              <a:rPr lang="sr-Latn-RS" dirty="0"/>
            </a:br>
            <a:r>
              <a:rPr lang="sr-Latn-RS" dirty="0"/>
              <a:t>i</a:t>
            </a:r>
            <a:br>
              <a:rPr lang="sr-Latn-RS" dirty="0"/>
            </a:br>
            <a:r>
              <a:rPr lang="sr-Latn-RS" dirty="0"/>
              <a:t>Konfiguracija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59562-D863-4239-9CD6-80916CA1980A}"/>
              </a:ext>
            </a:extLst>
          </p:cNvPr>
          <p:cNvSpPr/>
          <p:nvPr/>
        </p:nvSpPr>
        <p:spPr>
          <a:xfrm>
            <a:off x="3523673" y="856672"/>
            <a:ext cx="5144654" cy="5144654"/>
          </a:xfrm>
          <a:prstGeom prst="rect">
            <a:avLst/>
          </a:prstGeom>
          <a:blipFill dpi="0" rotWithShape="1">
            <a:blip r:embed="rId2">
              <a:alphaModFix amt="1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5830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C235-AB34-441D-88C0-F96797EF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Popularna hosting rešenja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171B6-D8BC-4BF8-9294-848E4FB57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07" y="2235199"/>
            <a:ext cx="1785521" cy="1785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E7733E-6B4F-49AA-81FC-E52004F89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7322" y="2235199"/>
            <a:ext cx="1785520" cy="1785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FF001A-64A5-485C-8B3B-FB0F8D9BB171}"/>
              </a:ext>
            </a:extLst>
          </p:cNvPr>
          <p:cNvSpPr txBox="1"/>
          <p:nvPr/>
        </p:nvSpPr>
        <p:spPr>
          <a:xfrm>
            <a:off x="3350660" y="4242065"/>
            <a:ext cx="1399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u="sng" dirty="0">
                <a:solidFill>
                  <a:schemeClr val="accent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GitLab</a:t>
            </a:r>
            <a:endParaRPr lang="sr-Latn-RS" sz="36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255E6-0845-4128-AA2A-829FF2AB42C6}"/>
              </a:ext>
            </a:extLst>
          </p:cNvPr>
          <p:cNvSpPr txBox="1"/>
          <p:nvPr/>
        </p:nvSpPr>
        <p:spPr>
          <a:xfrm>
            <a:off x="7326958" y="4242065"/>
            <a:ext cx="1506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sr-Latn-R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04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3AD4-D490-45AB-B299-66EA820C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Instalacija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503B1-6C02-4DC2-9696-FF56C0DA1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sr-Latn-RS" dirty="0"/>
              <a:t>Git se može preuzeti sa linka: </a:t>
            </a:r>
            <a:r>
              <a:rPr lang="en-US" dirty="0">
                <a:hlinkClick r:id="rId2"/>
              </a:rPr>
              <a:t>https://git-scm.com/downloads</a:t>
            </a:r>
            <a:endParaRPr lang="sr-Latn-RS" dirty="0"/>
          </a:p>
          <a:p>
            <a:r>
              <a:rPr lang="sr-Latn-RS" dirty="0"/>
              <a:t>Windows:</a:t>
            </a:r>
          </a:p>
          <a:p>
            <a:pPr lvl="1"/>
            <a:r>
              <a:rPr lang="sr-Latn-RS" dirty="0"/>
              <a:t>Pokretanjem .exe fajla</a:t>
            </a:r>
          </a:p>
          <a:p>
            <a:r>
              <a:rPr lang="sr-Latn-RS" dirty="0"/>
              <a:t>Linux:</a:t>
            </a:r>
          </a:p>
          <a:p>
            <a:pPr lvl="1"/>
            <a:r>
              <a:rPr lang="sr-Latn-RS" dirty="0"/>
              <a:t>Dolazi po default-u za mnoge distribucije</a:t>
            </a:r>
          </a:p>
          <a:p>
            <a:pPr lvl="1"/>
            <a:r>
              <a:rPr lang="sr-Latn-RS" dirty="0"/>
              <a:t>Iz terminala (Debian based distribucije - npr. Ubuntu):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76BCD-1499-44A9-AE4F-EF38E90375BD}"/>
              </a:ext>
            </a:extLst>
          </p:cNvPr>
          <p:cNvSpPr txBox="1"/>
          <p:nvPr/>
        </p:nvSpPr>
        <p:spPr>
          <a:xfrm>
            <a:off x="838200" y="4429880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</a:t>
            </a:r>
            <a:r>
              <a:rPr lang="sr-Latn-RS" sz="1400" dirty="0">
                <a:latin typeface="Lucida Console" panose="020B0609040504020204" pitchFamily="49" charset="0"/>
              </a:rPr>
              <a:t>sudo apt install git-all</a:t>
            </a:r>
          </a:p>
        </p:txBody>
      </p:sp>
    </p:spTree>
    <p:extLst>
      <p:ext uri="{BB962C8B-B14F-4D97-AF65-F5344CB8AC3E}">
        <p14:creationId xmlns:p14="http://schemas.microsoft.com/office/powerpoint/2010/main" val="208861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70ED-281C-4D6C-957C-70D25084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Konfiguracija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86A0-E435-4A13-9D3B-157E19D9B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sr-Latn-RS" dirty="0"/>
              <a:t>Konfiguracija se čuva u tekstualnim fajlovima koji imaju strukturu </a:t>
            </a:r>
            <a:r>
              <a:rPr lang="sr-Latn-RS" dirty="0">
                <a:solidFill>
                  <a:srgbClr val="F05133"/>
                </a:solidFill>
              </a:rPr>
              <a:t>.ini fajlova</a:t>
            </a:r>
          </a:p>
          <a:p>
            <a:r>
              <a:rPr lang="sr-Latn-RS" dirty="0"/>
              <a:t>Preporučivo je parametre podešavati putem </a:t>
            </a:r>
            <a:r>
              <a:rPr lang="sr-Latn-RS" dirty="0">
                <a:solidFill>
                  <a:srgbClr val="F05133"/>
                </a:solidFill>
              </a:rPr>
              <a:t>git config </a:t>
            </a:r>
            <a:r>
              <a:rPr lang="sr-Latn-RS" dirty="0"/>
              <a:t>komande.</a:t>
            </a:r>
          </a:p>
          <a:p>
            <a:r>
              <a:rPr lang="sr-Latn-RS" dirty="0"/>
              <a:t>Tri nivoa konfiguracije:</a:t>
            </a:r>
          </a:p>
          <a:p>
            <a:pPr lvl="1"/>
            <a:r>
              <a:rPr lang="sr-Latn-RS" dirty="0">
                <a:solidFill>
                  <a:srgbClr val="F05133"/>
                </a:solidFill>
              </a:rPr>
              <a:t>Sistemska</a:t>
            </a:r>
          </a:p>
          <a:p>
            <a:pPr lvl="2"/>
            <a:r>
              <a:rPr lang="en-US" dirty="0"/>
              <a:t>Linux: </a:t>
            </a:r>
            <a:r>
              <a:rPr lang="sr-Latn-RS" dirty="0"/>
              <a:t>/etc/gitconfig</a:t>
            </a:r>
            <a:endParaRPr lang="en-US" dirty="0"/>
          </a:p>
          <a:p>
            <a:pPr lvl="2"/>
            <a:r>
              <a:rPr lang="en-US" dirty="0"/>
              <a:t>Windows: </a:t>
            </a:r>
            <a:r>
              <a:rPr lang="sr-Latn-RS" dirty="0"/>
              <a:t>&lt;</a:t>
            </a:r>
            <a:r>
              <a:rPr lang="en-US" dirty="0" err="1"/>
              <a:t>git_installation</a:t>
            </a:r>
            <a:r>
              <a:rPr lang="sr-Latn-RS" dirty="0"/>
              <a:t>&gt;</a:t>
            </a:r>
            <a:r>
              <a:rPr lang="en-US" dirty="0"/>
              <a:t>\ mingw64\</a:t>
            </a:r>
            <a:r>
              <a:rPr lang="en-US" dirty="0" err="1"/>
              <a:t>etc</a:t>
            </a:r>
            <a:r>
              <a:rPr lang="en-US" dirty="0"/>
              <a:t>\</a:t>
            </a:r>
            <a:r>
              <a:rPr lang="en-US" dirty="0" err="1"/>
              <a:t>gitconfig</a:t>
            </a:r>
            <a:endParaRPr lang="sr-Latn-RS" dirty="0"/>
          </a:p>
          <a:p>
            <a:pPr lvl="1"/>
            <a:r>
              <a:rPr lang="sr-Latn-RS" dirty="0">
                <a:solidFill>
                  <a:srgbClr val="F05133"/>
                </a:solidFill>
              </a:rPr>
              <a:t>Po korisniku</a:t>
            </a:r>
          </a:p>
          <a:p>
            <a:pPr lvl="2"/>
            <a:r>
              <a:rPr lang="en-US" dirty="0"/>
              <a:t>Linux:</a:t>
            </a:r>
            <a:r>
              <a:rPr lang="sr-Latn-RS" dirty="0"/>
              <a:t> ~/.gitconfi</a:t>
            </a:r>
            <a:r>
              <a:rPr lang="en-US" dirty="0"/>
              <a:t>g</a:t>
            </a:r>
            <a:endParaRPr lang="sr-Latn-RS" dirty="0"/>
          </a:p>
          <a:p>
            <a:pPr lvl="2"/>
            <a:r>
              <a:rPr lang="en-US" dirty="0"/>
              <a:t>Windows: </a:t>
            </a:r>
            <a:r>
              <a:rPr lang="sr-Latn-RS" dirty="0"/>
              <a:t>C:</a:t>
            </a:r>
            <a:r>
              <a:rPr lang="en-US" dirty="0"/>
              <a:t>\</a:t>
            </a:r>
            <a:r>
              <a:rPr lang="sr-Latn-RS" dirty="0"/>
              <a:t>Users</a:t>
            </a:r>
            <a:r>
              <a:rPr lang="en-US" dirty="0"/>
              <a:t>\$USER\.</a:t>
            </a:r>
            <a:r>
              <a:rPr lang="en-US" dirty="0" err="1"/>
              <a:t>gitconfig</a:t>
            </a:r>
            <a:endParaRPr lang="sr-Latn-RS" dirty="0"/>
          </a:p>
          <a:p>
            <a:pPr lvl="1"/>
            <a:r>
              <a:rPr lang="sr-Latn-RS" dirty="0">
                <a:solidFill>
                  <a:srgbClr val="F05133"/>
                </a:solidFill>
              </a:rPr>
              <a:t>Po repozitorijumu</a:t>
            </a:r>
            <a:endParaRPr lang="en-US" dirty="0">
              <a:solidFill>
                <a:srgbClr val="F05133"/>
              </a:solidFill>
            </a:endParaRPr>
          </a:p>
          <a:p>
            <a:pPr lvl="2"/>
            <a:r>
              <a:rPr lang="sr-Latn-RS" dirty="0"/>
              <a:t>Unutar .git direktorijuma radnog git repozitorijuma</a:t>
            </a:r>
          </a:p>
        </p:txBody>
      </p:sp>
    </p:spTree>
    <p:extLst>
      <p:ext uri="{BB962C8B-B14F-4D97-AF65-F5344CB8AC3E}">
        <p14:creationId xmlns:p14="http://schemas.microsoft.com/office/powerpoint/2010/main" val="393756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8AD9-748B-45F9-96EF-353B56A9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Osnovna konfiguracija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5764-2BCC-406E-ACBF-ED02ED3FA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43615"/>
          </a:xfrm>
        </p:spPr>
        <p:txBody>
          <a:bodyPr/>
          <a:lstStyle/>
          <a:p>
            <a:pPr algn="just"/>
            <a:r>
              <a:rPr lang="sr-Latn-RS" dirty="0"/>
              <a:t>Konfigurisanje imena i email-a:</a:t>
            </a:r>
          </a:p>
          <a:p>
            <a:endParaRPr lang="sr-Latn-R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39B6C-6988-47FD-AAFF-9854B2E10989}"/>
              </a:ext>
            </a:extLst>
          </p:cNvPr>
          <p:cNvSpPr txBox="1"/>
          <p:nvPr/>
        </p:nvSpPr>
        <p:spPr>
          <a:xfrm>
            <a:off x="838200" y="2311083"/>
            <a:ext cx="1051560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git </a:t>
            </a:r>
            <a:r>
              <a:rPr lang="sr-Latn-RS" sz="1400" dirty="0">
                <a:latin typeface="Lucida Console" panose="020B0609040504020204" pitchFamily="49" charset="0"/>
              </a:rPr>
              <a:t>config --global user.name </a:t>
            </a:r>
            <a:r>
              <a:rPr lang="en-US" sz="1400" dirty="0">
                <a:latin typeface="Lucida Console" panose="020B0609040504020204" pitchFamily="49" charset="0"/>
              </a:rPr>
              <a:t>“</a:t>
            </a:r>
            <a:r>
              <a:rPr lang="en-US" sz="1400" dirty="0" err="1">
                <a:latin typeface="Lucida Console" panose="020B0609040504020204" pitchFamily="49" charset="0"/>
              </a:rPr>
              <a:t>Petar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Peric</a:t>
            </a:r>
            <a:r>
              <a:rPr lang="en-US" sz="1400" dirty="0">
                <a:latin typeface="Lucida Console" panose="020B0609040504020204" pitchFamily="49" charset="0"/>
              </a:rPr>
              <a:t>”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$ git </a:t>
            </a:r>
            <a:r>
              <a:rPr lang="sr-Latn-RS" sz="1400" dirty="0">
                <a:latin typeface="Lucida Console" panose="020B0609040504020204" pitchFamily="49" charset="0"/>
              </a:rPr>
              <a:t>config --global user.</a:t>
            </a:r>
            <a:r>
              <a:rPr lang="en-US" sz="1400" dirty="0">
                <a:latin typeface="Lucida Console" panose="020B0609040504020204" pitchFamily="49" charset="0"/>
              </a:rPr>
              <a:t>email</a:t>
            </a:r>
            <a:r>
              <a:rPr lang="sr-Latn-RS" sz="1400" dirty="0">
                <a:latin typeface="Lucida Console" panose="020B06090405040202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</a:rPr>
              <a:t>“petar.peric@mail.com”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BCD937-781A-4170-AEDC-C49CF31C7EFC}"/>
              </a:ext>
            </a:extLst>
          </p:cNvPr>
          <p:cNvSpPr txBox="1">
            <a:spLocks/>
          </p:cNvSpPr>
          <p:nvPr/>
        </p:nvSpPr>
        <p:spPr>
          <a:xfrm>
            <a:off x="838200" y="2969240"/>
            <a:ext cx="10515600" cy="879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r-Latn-RS" dirty="0"/>
              <a:t>Konfiguracija se može izlistati sa: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756EC-F5E0-4D08-893E-004A63179736}"/>
              </a:ext>
            </a:extLst>
          </p:cNvPr>
          <p:cNvSpPr txBox="1"/>
          <p:nvPr/>
        </p:nvSpPr>
        <p:spPr>
          <a:xfrm>
            <a:off x="838200" y="3540783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git </a:t>
            </a:r>
            <a:r>
              <a:rPr lang="sr-Latn-RS" sz="1400" dirty="0">
                <a:latin typeface="Lucida Console" panose="020B0609040504020204" pitchFamily="49" charset="0"/>
              </a:rPr>
              <a:t>config --list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8D982D-4831-4448-AF2E-187378D8D868}"/>
              </a:ext>
            </a:extLst>
          </p:cNvPr>
          <p:cNvSpPr txBox="1">
            <a:spLocks/>
          </p:cNvSpPr>
          <p:nvPr/>
        </p:nvSpPr>
        <p:spPr>
          <a:xfrm>
            <a:off x="838200" y="3983497"/>
            <a:ext cx="10515600" cy="879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r-Latn-RS" dirty="0"/>
              <a:t>Editor za unos log poruka je postavljen na podrazumevani sistemski (najčešće </a:t>
            </a:r>
            <a:r>
              <a:rPr lang="sr-Latn-RS" dirty="0">
                <a:solidFill>
                  <a:srgbClr val="F05133"/>
                </a:solidFill>
              </a:rPr>
              <a:t>vi</a:t>
            </a:r>
            <a:r>
              <a:rPr lang="sr-Latn-RS" dirty="0"/>
              <a:t> ili </a:t>
            </a:r>
            <a:r>
              <a:rPr lang="sr-Latn-RS" dirty="0">
                <a:solidFill>
                  <a:srgbClr val="F05133"/>
                </a:solidFill>
              </a:rPr>
              <a:t>vim</a:t>
            </a:r>
            <a:r>
              <a:rPr lang="sr-Latn-RS" dirty="0"/>
              <a:t>). Podrazumevani editor se može promeniti: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1C17D-DFA3-46F3-BFD8-9D32AAA8B755}"/>
              </a:ext>
            </a:extLst>
          </p:cNvPr>
          <p:cNvSpPr txBox="1"/>
          <p:nvPr/>
        </p:nvSpPr>
        <p:spPr>
          <a:xfrm>
            <a:off x="838200" y="4987359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git </a:t>
            </a:r>
            <a:r>
              <a:rPr lang="sr-Latn-RS" sz="1400" dirty="0">
                <a:latin typeface="Lucida Console" panose="020B0609040504020204" pitchFamily="49" charset="0"/>
              </a:rPr>
              <a:t>config --global core.editor </a:t>
            </a:r>
            <a:r>
              <a:rPr lang="en-US" sz="1400" dirty="0">
                <a:latin typeface="Lucida Console" panose="020B0609040504020204" pitchFamily="49" charset="0"/>
              </a:rPr>
              <a:t>“&lt;</a:t>
            </a:r>
            <a:r>
              <a:rPr lang="sr-Latn-RS" sz="1400" dirty="0">
                <a:latin typeface="Lucida Console" panose="020B0609040504020204" pitchFamily="49" charset="0"/>
              </a:rPr>
              <a:t>putanja_do_zeljenog_editora</a:t>
            </a:r>
            <a:r>
              <a:rPr lang="en-US" sz="1400" dirty="0">
                <a:latin typeface="Lucida Console" panose="020B0609040504020204" pitchFamily="49" charset="0"/>
              </a:rPr>
              <a:t>&gt;”</a:t>
            </a:r>
          </a:p>
        </p:txBody>
      </p:sp>
    </p:spTree>
    <p:extLst>
      <p:ext uri="{BB962C8B-B14F-4D97-AF65-F5344CB8AC3E}">
        <p14:creationId xmlns:p14="http://schemas.microsoft.com/office/powerpoint/2010/main" val="146213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07EC-C2C2-48D6-8D29-F44CF6AE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7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Osnovne operacije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59562-D863-4239-9CD6-80916CA1980A}"/>
              </a:ext>
            </a:extLst>
          </p:cNvPr>
          <p:cNvSpPr/>
          <p:nvPr/>
        </p:nvSpPr>
        <p:spPr>
          <a:xfrm>
            <a:off x="3523673" y="856672"/>
            <a:ext cx="5144654" cy="5144654"/>
          </a:xfrm>
          <a:prstGeom prst="rect">
            <a:avLst/>
          </a:prstGeom>
          <a:blipFill dpi="0" rotWithShape="1">
            <a:blip r:embed="rId2">
              <a:alphaModFix amt="1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11315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FD6F-4716-42B5-9372-37574589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E467-B38C-4DB5-A900-990A3A01D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458"/>
          </a:xfrm>
        </p:spPr>
        <p:txBody>
          <a:bodyPr/>
          <a:lstStyle/>
          <a:p>
            <a:r>
              <a:rPr lang="sr-Latn-RS" dirty="0"/>
              <a:t>Spisak osnovnih komandi git-a se može dobiti sa: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5AB2C-CF2C-447A-80D5-A713FB4EA735}"/>
              </a:ext>
            </a:extLst>
          </p:cNvPr>
          <p:cNvSpPr txBox="1"/>
          <p:nvPr/>
        </p:nvSpPr>
        <p:spPr>
          <a:xfrm>
            <a:off x="838200" y="2311084"/>
            <a:ext cx="10515600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git help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usage: git [–version] ...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...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The most commonly used git commands are: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add       </a:t>
            </a:r>
            <a:r>
              <a:rPr lang="en-US" sz="1400" dirty="0" err="1">
                <a:latin typeface="Lucida Console" panose="020B0609040504020204" pitchFamily="49" charset="0"/>
              </a:rPr>
              <a:t>Add</a:t>
            </a:r>
            <a:r>
              <a:rPr lang="en-US" sz="1400" dirty="0">
                <a:latin typeface="Lucida Console" panose="020B0609040504020204" pitchFamily="49" charset="0"/>
              </a:rPr>
              <a:t> file contents to the index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bisect    Find by binary search the change that introduced a bug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branch    List, create, or delete branches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checkout  </a:t>
            </a:r>
            <a:r>
              <a:rPr lang="en-US" sz="1400" dirty="0" err="1">
                <a:latin typeface="Lucida Console" panose="020B0609040504020204" pitchFamily="49" charset="0"/>
              </a:rPr>
              <a:t>Checkout</a:t>
            </a:r>
            <a:r>
              <a:rPr lang="en-US" sz="1400" dirty="0">
                <a:latin typeface="Lucida Console" panose="020B0609040504020204" pitchFamily="49" charset="0"/>
              </a:rPr>
              <a:t> a branch or paths to the working tree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...</a:t>
            </a:r>
            <a:endParaRPr lang="sr-Latn-RS" sz="1400" dirty="0">
              <a:latin typeface="Lucida Console" panose="020B06090405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C86183-8799-4267-8C19-31C2445C01B4}"/>
              </a:ext>
            </a:extLst>
          </p:cNvPr>
          <p:cNvSpPr txBox="1">
            <a:spLocks/>
          </p:cNvSpPr>
          <p:nvPr/>
        </p:nvSpPr>
        <p:spPr>
          <a:xfrm>
            <a:off x="838200" y="4477345"/>
            <a:ext cx="10515600" cy="521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Detaljna pomoć za neku komandu se može dobiti sa: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05CFB-4718-4EEA-9135-73D7D55F71C8}"/>
              </a:ext>
            </a:extLst>
          </p:cNvPr>
          <p:cNvSpPr txBox="1"/>
          <p:nvPr/>
        </p:nvSpPr>
        <p:spPr>
          <a:xfrm>
            <a:off x="838200" y="5133473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git help</a:t>
            </a:r>
            <a:r>
              <a:rPr lang="sr-Latn-RS" sz="1400" dirty="0">
                <a:latin typeface="Lucida Console" panose="020B0609040504020204" pitchFamily="49" charset="0"/>
              </a:rPr>
              <a:t> &lt;ime_komande&gt;</a:t>
            </a:r>
          </a:p>
        </p:txBody>
      </p:sp>
    </p:spTree>
    <p:extLst>
      <p:ext uri="{BB962C8B-B14F-4D97-AF65-F5344CB8AC3E}">
        <p14:creationId xmlns:p14="http://schemas.microsoft.com/office/powerpoint/2010/main" val="57001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2929-730D-45EB-90ED-25B886E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1E0BD-1E58-475E-9B21-450FF4C8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sr-Latn-RS" dirty="0"/>
              <a:t>Informacije o izmenama, untracked fajlovima, na kojoj se grani nalazimo, itd. se mogu videti pomoću </a:t>
            </a:r>
            <a:r>
              <a:rPr lang="sr-Latn-RS" dirty="0">
                <a:solidFill>
                  <a:srgbClr val="F05133"/>
                </a:solidFill>
              </a:rPr>
              <a:t>git status </a:t>
            </a:r>
            <a:r>
              <a:rPr lang="sr-Latn-RS" dirty="0"/>
              <a:t>komande: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2B3E8-6A5F-45BE-B9F7-78725E1DBF87}"/>
              </a:ext>
            </a:extLst>
          </p:cNvPr>
          <p:cNvSpPr txBox="1"/>
          <p:nvPr/>
        </p:nvSpPr>
        <p:spPr>
          <a:xfrm>
            <a:off x="838200" y="2718039"/>
            <a:ext cx="10515600" cy="33239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Lucida Console" panose="020B0609040504020204" pitchFamily="49" charset="0"/>
              </a:rPr>
              <a:t>$ git status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On branch master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No commits yet</a:t>
            </a:r>
          </a:p>
          <a:p>
            <a:endParaRPr lang="sr-Latn-RS" sz="1400" dirty="0">
              <a:latin typeface="Lucida Console" panose="020B0609040504020204" pitchFamily="49" charset="0"/>
            </a:endParaRPr>
          </a:p>
          <a:p>
            <a:r>
              <a:rPr lang="sr-Latn-RS" sz="1400" dirty="0">
                <a:latin typeface="Lucida Console" panose="020B0609040504020204" pitchFamily="49" charset="0"/>
              </a:rPr>
              <a:t>Changes to be committed: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(use "git rm --cached &lt;file&gt;..." to </a:t>
            </a:r>
            <a:r>
              <a:rPr lang="en-US" sz="1400" dirty="0" err="1">
                <a:latin typeface="Lucida Console" panose="020B0609040504020204" pitchFamily="49" charset="0"/>
              </a:rPr>
              <a:t>unstage</a:t>
            </a:r>
            <a:r>
              <a:rPr lang="en-US" sz="14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chemeClr val="accent6"/>
                </a:solidFill>
                <a:latin typeface="Lucida Console" panose="020B0609040504020204" pitchFamily="49" charset="0"/>
              </a:rPr>
              <a:t>new file:   </a:t>
            </a:r>
            <a:r>
              <a:rPr lang="sr-Latn-RS" sz="1400" dirty="0">
                <a:solidFill>
                  <a:schemeClr val="accent6"/>
                </a:solidFill>
                <a:latin typeface="Lucida Console" panose="020B0609040504020204" pitchFamily="49" charset="0"/>
              </a:rPr>
              <a:t>added_1</a:t>
            </a:r>
            <a:r>
              <a:rPr lang="en-US" sz="1400" dirty="0">
                <a:solidFill>
                  <a:schemeClr val="accent6"/>
                </a:solidFill>
                <a:latin typeface="Lucida Console" panose="020B0609040504020204" pitchFamily="49" charset="0"/>
              </a:rPr>
              <a:t>.py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chemeClr val="accent6"/>
                </a:solidFill>
                <a:latin typeface="Lucida Console" panose="020B0609040504020204" pitchFamily="49" charset="0"/>
              </a:rPr>
              <a:t>new file:   </a:t>
            </a:r>
            <a:r>
              <a:rPr lang="sr-Latn-RS" sz="1400" dirty="0">
                <a:solidFill>
                  <a:schemeClr val="accent6"/>
                </a:solidFill>
                <a:latin typeface="Lucida Console" panose="020B0609040504020204" pitchFamily="49" charset="0"/>
              </a:rPr>
              <a:t>added_2</a:t>
            </a:r>
            <a:r>
              <a:rPr lang="en-US" sz="1400" dirty="0">
                <a:solidFill>
                  <a:schemeClr val="accent6"/>
                </a:solidFill>
                <a:latin typeface="Lucida Console" panose="020B0609040504020204" pitchFamily="49" charset="0"/>
              </a:rPr>
              <a:t>.py</a:t>
            </a:r>
          </a:p>
          <a:p>
            <a:endParaRPr lang="sr-Latn-RS" sz="1400" dirty="0">
              <a:latin typeface="Lucida Console" panose="020B0609040504020204" pitchFamily="49" charset="0"/>
            </a:endParaRPr>
          </a:p>
          <a:p>
            <a:r>
              <a:rPr lang="sr-Latn-RS" sz="1400" dirty="0">
                <a:latin typeface="Lucida Console" panose="020B0609040504020204" pitchFamily="49" charset="0"/>
              </a:rPr>
              <a:t>Untracked files: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        </a:t>
            </a:r>
            <a:r>
              <a:rPr lang="sr-Latn-R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untracked_1.py</a:t>
            </a:r>
          </a:p>
          <a:p>
            <a:r>
              <a:rPr lang="sr-Latn-R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        untracked_2.py</a:t>
            </a:r>
          </a:p>
          <a:p>
            <a:r>
              <a:rPr lang="sr-Latn-R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        untracked_3.py</a:t>
            </a:r>
          </a:p>
          <a:p>
            <a:r>
              <a:rPr lang="sr-Latn-R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        untracked_4.py</a:t>
            </a:r>
          </a:p>
        </p:txBody>
      </p:sp>
    </p:spTree>
    <p:extLst>
      <p:ext uri="{BB962C8B-B14F-4D97-AF65-F5344CB8AC3E}">
        <p14:creationId xmlns:p14="http://schemas.microsoft.com/office/powerpoint/2010/main" val="2693462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0E61-B9B8-4DBD-A40A-53C65279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init</a:t>
            </a:r>
            <a:r>
              <a:rPr lang="sr-Latn-RS" dirty="0"/>
              <a:t>, git </a:t>
            </a:r>
            <a:r>
              <a:rPr lang="sr-Latn-RS" dirty="0">
                <a:solidFill>
                  <a:srgbClr val="F05133"/>
                </a:solidFill>
              </a:rPr>
              <a:t>clone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AFFEE-C08D-4FBD-8669-443C511C11CE}"/>
              </a:ext>
            </a:extLst>
          </p:cNvPr>
          <p:cNvSpPr txBox="1"/>
          <p:nvPr/>
        </p:nvSpPr>
        <p:spPr>
          <a:xfrm>
            <a:off x="838200" y="1690688"/>
            <a:ext cx="7459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sr-Latn-RS" sz="2800" dirty="0"/>
              <a:t>Kreiranje praznog repozitorijuma: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9A125-2BE3-4D9A-A102-B56BD8E7EF5F}"/>
              </a:ext>
            </a:extLst>
          </p:cNvPr>
          <p:cNvSpPr txBox="1"/>
          <p:nvPr/>
        </p:nvSpPr>
        <p:spPr>
          <a:xfrm>
            <a:off x="838200" y="2213908"/>
            <a:ext cx="10515600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</a:t>
            </a:r>
            <a:r>
              <a:rPr lang="sr-Latn-RS" sz="1400" dirty="0">
                <a:latin typeface="Lucida Console" panose="020B0609040504020204" pitchFamily="49" charset="0"/>
              </a:rPr>
              <a:t>git init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Initialized empty Git repository in</a:t>
            </a:r>
            <a:endParaRPr lang="sr-Latn-RS" sz="1400" dirty="0">
              <a:latin typeface="Lucida Console" panose="020B0609040504020204" pitchFamily="49" charset="0"/>
            </a:endParaRPr>
          </a:p>
          <a:p>
            <a:r>
              <a:rPr lang="sr-Latn-RS" sz="1400" dirty="0">
                <a:latin typeface="Lucida Console" panose="020B0609040504020204" pitchFamily="49" charset="0"/>
              </a:rPr>
              <a:t>&lt;putanja_do_praznog_repozitorijuma&gt;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52196-A920-4666-A178-8789C1455974}"/>
              </a:ext>
            </a:extLst>
          </p:cNvPr>
          <p:cNvSpPr txBox="1"/>
          <p:nvPr/>
        </p:nvSpPr>
        <p:spPr>
          <a:xfrm>
            <a:off x="838199" y="3016251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sr-Latn-RS" sz="2800" dirty="0"/>
              <a:t>Nakon kreiranja, lokalni repozitorijum je potrebno povezati sa udaljenim: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E2A84-E5B6-46AA-8027-70944DC5FD4A}"/>
              </a:ext>
            </a:extLst>
          </p:cNvPr>
          <p:cNvSpPr txBox="1"/>
          <p:nvPr/>
        </p:nvSpPr>
        <p:spPr>
          <a:xfrm>
            <a:off x="838199" y="4034037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</a:t>
            </a:r>
            <a:r>
              <a:rPr lang="sr-Latn-RS" sz="1400" dirty="0">
                <a:latin typeface="Lucida Console" panose="020B0609040504020204" pitchFamily="49" charset="0"/>
              </a:rPr>
              <a:t>git remote add origin &lt;link_ka_udaljenom_repozitorijumu&gt;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686D1-F13E-471D-BABD-2C5F8CB8989D}"/>
              </a:ext>
            </a:extLst>
          </p:cNvPr>
          <p:cNvSpPr txBox="1"/>
          <p:nvPr/>
        </p:nvSpPr>
        <p:spPr>
          <a:xfrm>
            <a:off x="838199" y="4405493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sr-Latn-RS" sz="2800" dirty="0"/>
              <a:t>Udaljeni repozitorijum (npr. kreiran na GitLab-u ili GitHub-u) možemo i klonirati: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EA26F-8A6E-4800-9DB4-653527F55B74}"/>
              </a:ext>
            </a:extLst>
          </p:cNvPr>
          <p:cNvSpPr txBox="1"/>
          <p:nvPr/>
        </p:nvSpPr>
        <p:spPr>
          <a:xfrm>
            <a:off x="838200" y="5423279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git </a:t>
            </a:r>
            <a:r>
              <a:rPr lang="sr-Latn-RS" sz="1400" dirty="0">
                <a:latin typeface="Lucida Console" panose="020B0609040504020204" pitchFamily="49" charset="0"/>
              </a:rPr>
              <a:t>clone &lt;link_ka_udaljenom_repozitorijumu&gt;</a:t>
            </a:r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6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5E8E-BC75-4A15-B209-298DB00F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5984-55BF-480F-B56E-374BC1762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20242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</a:rPr>
              <a:t>Untracked</a:t>
            </a:r>
            <a:r>
              <a:rPr lang="sr-Latn-RS" dirty="0"/>
              <a:t> fajlovi se mogu dodati u </a:t>
            </a:r>
            <a:r>
              <a:rPr lang="sr-Latn-RS" dirty="0">
                <a:solidFill>
                  <a:schemeClr val="accent1"/>
                </a:solidFill>
              </a:rPr>
              <a:t>index</a:t>
            </a:r>
            <a:r>
              <a:rPr lang="sr-Latn-R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37C58-9F62-48BA-8C6B-BF440CE72B5C}"/>
              </a:ext>
            </a:extLst>
          </p:cNvPr>
          <p:cNvSpPr txBox="1"/>
          <p:nvPr/>
        </p:nvSpPr>
        <p:spPr>
          <a:xfrm>
            <a:off x="838200" y="2754905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git </a:t>
            </a:r>
            <a:r>
              <a:rPr lang="sr-Latn-RS" sz="1400" dirty="0">
                <a:latin typeface="Lucida Console" panose="020B0609040504020204" pitchFamily="49" charset="0"/>
              </a:rPr>
              <a:t>add &lt;putanja_do_fajla&gt;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BC4F0-1A3B-4B5F-B58C-60465E044A73}"/>
              </a:ext>
            </a:extLst>
          </p:cNvPr>
          <p:cNvSpPr txBox="1"/>
          <p:nvPr/>
        </p:nvSpPr>
        <p:spPr>
          <a:xfrm>
            <a:off x="838200" y="3722931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git </a:t>
            </a:r>
            <a:r>
              <a:rPr lang="sr-Latn-RS" sz="1400" dirty="0">
                <a:latin typeface="Lucida Console" panose="020B0609040504020204" pitchFamily="49" charset="0"/>
              </a:rPr>
              <a:t>add &lt;putanja_do_foldera&gt;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03EA7-58E7-4DA3-B309-D389C927990C}"/>
              </a:ext>
            </a:extLst>
          </p:cNvPr>
          <p:cNvSpPr txBox="1"/>
          <p:nvPr/>
        </p:nvSpPr>
        <p:spPr>
          <a:xfrm>
            <a:off x="838200" y="4680183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git </a:t>
            </a:r>
            <a:r>
              <a:rPr lang="sr-Latn-RS" sz="1400" dirty="0">
                <a:latin typeface="Lucida Console" panose="020B0609040504020204" pitchFamily="49" charset="0"/>
              </a:rPr>
              <a:t>add --all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B3E283-DCFE-4F6A-8B8C-B821BAB9789F}"/>
              </a:ext>
            </a:extLst>
          </p:cNvPr>
          <p:cNvSpPr txBox="1">
            <a:spLocks/>
          </p:cNvSpPr>
          <p:nvPr/>
        </p:nvSpPr>
        <p:spPr>
          <a:xfrm>
            <a:off x="838200" y="2310930"/>
            <a:ext cx="10515600" cy="445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sr-Latn-RS" sz="2400" dirty="0"/>
              <a:t>Pojedinačno: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317DBC-03B1-49E6-80A7-097BBF800A0D}"/>
              </a:ext>
            </a:extLst>
          </p:cNvPr>
          <p:cNvSpPr txBox="1">
            <a:spLocks/>
          </p:cNvSpPr>
          <p:nvPr/>
        </p:nvSpPr>
        <p:spPr>
          <a:xfrm>
            <a:off x="838200" y="3281003"/>
            <a:ext cx="10515600" cy="45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sr-Latn-RS" sz="2400" dirty="0"/>
              <a:t>Po direktorijumu: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3F21E8D-1342-4783-B0BF-11A78AEAD056}"/>
              </a:ext>
            </a:extLst>
          </p:cNvPr>
          <p:cNvSpPr txBox="1">
            <a:spLocks/>
          </p:cNvSpPr>
          <p:nvPr/>
        </p:nvSpPr>
        <p:spPr>
          <a:xfrm>
            <a:off x="838200" y="4265089"/>
            <a:ext cx="10515600" cy="415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sr-Latn-RS" sz="2400" dirty="0"/>
              <a:t>Svi unutar repozitorijuma:</a:t>
            </a:r>
          </a:p>
        </p:txBody>
      </p:sp>
    </p:spTree>
    <p:extLst>
      <p:ext uri="{BB962C8B-B14F-4D97-AF65-F5344CB8AC3E}">
        <p14:creationId xmlns:p14="http://schemas.microsoft.com/office/powerpoint/2010/main" val="81664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C2AD-7C86-4BEC-8B15-D5A8A110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Sistemi</a:t>
            </a:r>
            <a:r>
              <a:rPr lang="en-US" dirty="0"/>
              <a:t> za </a:t>
            </a:r>
            <a:r>
              <a:rPr lang="en-US" dirty="0" err="1"/>
              <a:t>kontrolu</a:t>
            </a:r>
            <a:r>
              <a:rPr lang="sr-Latn-RS" dirty="0"/>
              <a:t> verzija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460BA-7F0A-417A-A1F0-3B8027DD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Koriste se kada je potrebno pratiti </a:t>
            </a:r>
            <a:r>
              <a:rPr lang="sr-Latn-RS" b="1" dirty="0">
                <a:solidFill>
                  <a:srgbClr val="F05133"/>
                </a:solidFill>
              </a:rPr>
              <a:t>verzije projekta</a:t>
            </a:r>
            <a:r>
              <a:rPr lang="sr-Latn-RS" b="1" dirty="0"/>
              <a:t> </a:t>
            </a:r>
            <a:r>
              <a:rPr lang="sr-Latn-RS" dirty="0"/>
              <a:t>i/ili kada </a:t>
            </a:r>
            <a:r>
              <a:rPr lang="sr-Latn-RS" b="1" dirty="0">
                <a:solidFill>
                  <a:srgbClr val="F05133"/>
                </a:solidFill>
              </a:rPr>
              <a:t>više programera radi na projektu</a:t>
            </a:r>
          </a:p>
          <a:p>
            <a:r>
              <a:rPr lang="sr-Latn-RS" dirty="0"/>
              <a:t>Bazirani su na repozitorijumima koda u koji se smeštaju fajlovi i folderi koji čine projekat</a:t>
            </a:r>
          </a:p>
          <a:p>
            <a:r>
              <a:rPr lang="sr-Latn-RS" dirty="0"/>
              <a:t>Na repozitorijumu se čuvaju izmene (</a:t>
            </a:r>
            <a:r>
              <a:rPr lang="sr-Latn-RS" b="1" dirty="0">
                <a:solidFill>
                  <a:srgbClr val="F05133"/>
                </a:solidFill>
              </a:rPr>
              <a:t>commit</a:t>
            </a:r>
            <a:r>
              <a:rPr lang="sr-Latn-RS" dirty="0"/>
              <a:t>) kao i informacije o izmenama:</a:t>
            </a:r>
          </a:p>
          <a:p>
            <a:pPr lvl="1"/>
            <a:r>
              <a:rPr lang="sr-Latn-RS" dirty="0"/>
              <a:t>Ko je napravio izmenu?</a:t>
            </a:r>
          </a:p>
          <a:p>
            <a:pPr lvl="1"/>
            <a:r>
              <a:rPr lang="sr-Latn-RS" dirty="0"/>
              <a:t>Kad je napravljena?</a:t>
            </a:r>
          </a:p>
          <a:p>
            <a:pPr lvl="1"/>
            <a:r>
              <a:rPr lang="sr-Latn-RS" dirty="0"/>
              <a:t>Šta je izmena?</a:t>
            </a:r>
          </a:p>
          <a:p>
            <a:r>
              <a:rPr lang="sr-Latn-RS" dirty="0"/>
              <a:t>Dostupan je istorijat izmena projekta na repozitorijumu</a:t>
            </a:r>
          </a:p>
          <a:p>
            <a:r>
              <a:rPr lang="sr-Latn-RS" dirty="0"/>
              <a:t>Moguće pristupiti ranijim verzijama projekta i svim relevantnim podacima</a:t>
            </a:r>
          </a:p>
        </p:txBody>
      </p:sp>
    </p:spTree>
    <p:extLst>
      <p:ext uri="{BB962C8B-B14F-4D97-AF65-F5344CB8AC3E}">
        <p14:creationId xmlns:p14="http://schemas.microsoft.com/office/powerpoint/2010/main" val="202370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B268-E492-4B4D-8E17-AF9D287E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F5D9A-E837-4FFB-BEEC-0CA226FE5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798821"/>
          </a:xfrm>
        </p:spPr>
        <p:txBody>
          <a:bodyPr>
            <a:noAutofit/>
          </a:bodyPr>
          <a:lstStyle/>
          <a:p>
            <a:r>
              <a:rPr lang="sr-Latn-RS" dirty="0"/>
              <a:t>Prethodno </a:t>
            </a:r>
            <a:r>
              <a:rPr lang="sr-Latn-RS" dirty="0">
                <a:solidFill>
                  <a:schemeClr val="bg1">
                    <a:lumMod val="65000"/>
                  </a:schemeClr>
                </a:solidFill>
              </a:rPr>
              <a:t>untracked</a:t>
            </a:r>
            <a:r>
              <a:rPr lang="sr-Latn-RS" dirty="0"/>
              <a:t> fajlovi dodati pomoću </a:t>
            </a:r>
            <a:r>
              <a:rPr lang="sr-Latn-RS" dirty="0">
                <a:solidFill>
                  <a:srgbClr val="F05133"/>
                </a:solidFill>
              </a:rPr>
              <a:t>git add</a:t>
            </a:r>
            <a:r>
              <a:rPr lang="sr-Latn-RS" dirty="0"/>
              <a:t> se sa </a:t>
            </a:r>
            <a:r>
              <a:rPr lang="sr-Latn-RS" dirty="0">
                <a:solidFill>
                  <a:srgbClr val="F05133"/>
                </a:solidFill>
              </a:rPr>
              <a:t>git rm</a:t>
            </a:r>
            <a:r>
              <a:rPr lang="sr-Latn-RS" dirty="0"/>
              <a:t> komandom mogu obrisati: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253A7-7A0C-4850-B0D2-2C7B69083B73}"/>
              </a:ext>
            </a:extLst>
          </p:cNvPr>
          <p:cNvSpPr txBox="1"/>
          <p:nvPr/>
        </p:nvSpPr>
        <p:spPr>
          <a:xfrm>
            <a:off x="838199" y="3978564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git </a:t>
            </a:r>
            <a:r>
              <a:rPr lang="sr-Latn-RS" sz="1400" dirty="0">
                <a:latin typeface="Lucida Console" panose="020B0609040504020204" pitchFamily="49" charset="0"/>
              </a:rPr>
              <a:t>rm --cached &lt;ime_fajla&gt;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A1F61-CE29-406F-8914-F6CDD264EFF8}"/>
              </a:ext>
            </a:extLst>
          </p:cNvPr>
          <p:cNvSpPr txBox="1"/>
          <p:nvPr/>
        </p:nvSpPr>
        <p:spPr>
          <a:xfrm>
            <a:off x="838199" y="3080148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git </a:t>
            </a:r>
            <a:r>
              <a:rPr lang="sr-Latn-RS" sz="1400" dirty="0">
                <a:latin typeface="Lucida Console" panose="020B0609040504020204" pitchFamily="49" charset="0"/>
              </a:rPr>
              <a:t>rm &lt;ime_fajla&gt;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7C7BD-C465-4D45-928C-98BC7ADFD7AB}"/>
              </a:ext>
            </a:extLst>
          </p:cNvPr>
          <p:cNvSpPr txBox="1"/>
          <p:nvPr/>
        </p:nvSpPr>
        <p:spPr>
          <a:xfrm>
            <a:off x="838199" y="2618483"/>
            <a:ext cx="6091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sz="2400" dirty="0"/>
              <a:t>Iz </a:t>
            </a:r>
            <a:r>
              <a:rPr lang="sr-Latn-RS" sz="2400" dirty="0">
                <a:solidFill>
                  <a:schemeClr val="accent1"/>
                </a:solidFill>
              </a:rPr>
              <a:t>radnog stabla </a:t>
            </a:r>
            <a:r>
              <a:rPr lang="sr-Latn-RS" sz="2400" dirty="0"/>
              <a:t>i </a:t>
            </a:r>
            <a:r>
              <a:rPr lang="sr-Latn-RS" sz="2400" dirty="0">
                <a:solidFill>
                  <a:schemeClr val="accent6"/>
                </a:solidFill>
              </a:rPr>
              <a:t>index-a</a:t>
            </a:r>
            <a:r>
              <a:rPr lang="sr-Latn-RS" sz="2400" dirty="0"/>
              <a:t>:</a:t>
            </a:r>
            <a:endParaRPr lang="sr-Latn-RS" sz="2400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4ACDC-B7E5-419F-A4DD-6394BE1C78E3}"/>
              </a:ext>
            </a:extLst>
          </p:cNvPr>
          <p:cNvSpPr txBox="1"/>
          <p:nvPr/>
        </p:nvSpPr>
        <p:spPr>
          <a:xfrm>
            <a:off x="838199" y="3516899"/>
            <a:ext cx="6091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sr-Latn-RS" sz="2400" dirty="0"/>
              <a:t>Samo </a:t>
            </a:r>
            <a:r>
              <a:rPr lang="sr-Latn-RS" sz="2400" dirty="0">
                <a:solidFill>
                  <a:schemeClr val="accent6"/>
                </a:solidFill>
              </a:rPr>
              <a:t>index-a</a:t>
            </a:r>
            <a:r>
              <a:rPr lang="sr-Latn-RS" sz="2400" dirty="0"/>
              <a:t>:</a:t>
            </a:r>
            <a:endParaRPr lang="sr-Latn-R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55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B53E-6A83-4BAA-AEAA-0E8DB6A6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commit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DD4D1-84B1-4EA1-87E9-7B9C13353122}"/>
              </a:ext>
            </a:extLst>
          </p:cNvPr>
          <p:cNvSpPr txBox="1"/>
          <p:nvPr/>
        </p:nvSpPr>
        <p:spPr>
          <a:xfrm>
            <a:off x="838200" y="2334394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git </a:t>
            </a:r>
            <a:r>
              <a:rPr lang="sr-Latn-RS" sz="1400" dirty="0">
                <a:latin typeface="Lucida Console" panose="020B0609040504020204" pitchFamily="49" charset="0"/>
              </a:rPr>
              <a:t>commit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AE57A-423A-4F0E-8B9C-3BE2A9C0CC74}"/>
              </a:ext>
            </a:extLst>
          </p:cNvPr>
          <p:cNvSpPr txBox="1"/>
          <p:nvPr/>
        </p:nvSpPr>
        <p:spPr>
          <a:xfrm>
            <a:off x="838200" y="3444607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git </a:t>
            </a:r>
            <a:r>
              <a:rPr lang="sr-Latn-RS" sz="1400" dirty="0">
                <a:latin typeface="Lucida Console" panose="020B0609040504020204" pitchFamily="49" charset="0"/>
              </a:rPr>
              <a:t>commit –m </a:t>
            </a:r>
            <a:r>
              <a:rPr lang="en-US" sz="1400" dirty="0">
                <a:latin typeface="Lucida Console" panose="020B0609040504020204" pitchFamily="49" charset="0"/>
              </a:rPr>
              <a:t>“</a:t>
            </a:r>
            <a:r>
              <a:rPr lang="sr-Latn-RS" sz="1400" dirty="0">
                <a:latin typeface="Lucida Console" panose="020B0609040504020204" pitchFamily="49" charset="0"/>
              </a:rPr>
              <a:t>moj komentar</a:t>
            </a:r>
            <a:r>
              <a:rPr lang="en-US" sz="1400" dirty="0">
                <a:latin typeface="Lucida Console" panose="020B0609040504020204" pitchFamily="49" charset="0"/>
              </a:rPr>
              <a:t>”</a:t>
            </a:r>
            <a:endParaRPr lang="sr-Latn-RS" sz="1400" dirty="0">
              <a:latin typeface="Lucida Console" panose="020B06090405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85D86B-1E7E-4B88-9A70-C79C868A397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84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Promena se trajno beleži sa:</a:t>
            </a:r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4A63F0-A8C6-4C23-AF00-37AFC073C98D}"/>
              </a:ext>
            </a:extLst>
          </p:cNvPr>
          <p:cNvSpPr txBox="1">
            <a:spLocks/>
          </p:cNvSpPr>
          <p:nvPr/>
        </p:nvSpPr>
        <p:spPr>
          <a:xfrm>
            <a:off x="838200" y="2800901"/>
            <a:ext cx="10515600" cy="484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Ukoliko želimo da odmah ostavimo i poruku: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74576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719F-F034-4029-A0F1-8D76F7BB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23D2-1578-44CD-BA06-C93221A2B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443"/>
          </a:xfrm>
        </p:spPr>
        <p:txBody>
          <a:bodyPr/>
          <a:lstStyle/>
          <a:p>
            <a:r>
              <a:rPr lang="sr-Latn-RS" dirty="0"/>
              <a:t>Sa git reset komandom možemo da poništimo:</a:t>
            </a:r>
          </a:p>
          <a:p>
            <a:pPr marL="457200" lvl="1" indent="0">
              <a:buNone/>
            </a:pPr>
            <a:endParaRPr lang="sr-Latn-R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00DA4-AE2E-4940-BF99-757D8D05BE23}"/>
              </a:ext>
            </a:extLst>
          </p:cNvPr>
          <p:cNvSpPr txBox="1"/>
          <p:nvPr/>
        </p:nvSpPr>
        <p:spPr>
          <a:xfrm>
            <a:off x="838200" y="2943900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git </a:t>
            </a:r>
            <a:r>
              <a:rPr lang="sr-Latn-RS" sz="1400" dirty="0">
                <a:latin typeface="Lucida Console" panose="020B0609040504020204" pitchFamily="49" charset="0"/>
              </a:rPr>
              <a:t>reset HEAD &lt;ime_fajla&gt;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FF29C-E5DE-4FD9-994A-F862573C1A67}"/>
              </a:ext>
            </a:extLst>
          </p:cNvPr>
          <p:cNvSpPr txBox="1"/>
          <p:nvPr/>
        </p:nvSpPr>
        <p:spPr>
          <a:xfrm>
            <a:off x="838200" y="4010898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git </a:t>
            </a:r>
            <a:r>
              <a:rPr lang="sr-Latn-RS" sz="1400" dirty="0">
                <a:latin typeface="Lucida Console" panose="020B0609040504020204" pitchFamily="49" charset="0"/>
              </a:rPr>
              <a:t>reset HEAD~&lt;n&gt;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521CD-D0EB-42B6-8D83-B63AFDC1DC8C}"/>
              </a:ext>
            </a:extLst>
          </p:cNvPr>
          <p:cNvSpPr txBox="1"/>
          <p:nvPr/>
        </p:nvSpPr>
        <p:spPr>
          <a:xfrm>
            <a:off x="838199" y="3385066"/>
            <a:ext cx="810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14350" indent="-514350">
              <a:buFont typeface="+mj-lt"/>
              <a:buAutoNum type="arabicPeriod" startAt="2"/>
              <a:defRPr sz="2600"/>
            </a:lvl1pPr>
          </a:lstStyle>
          <a:p>
            <a:r>
              <a:rPr lang="sr-Latn-RS" sz="2400" dirty="0"/>
              <a:t>n </a:t>
            </a:r>
            <a:r>
              <a:rPr lang="sr-Latn-RS" sz="2400" dirty="0">
                <a:solidFill>
                  <a:srgbClr val="F05133"/>
                </a:solidFill>
              </a:rPr>
              <a:t>commit-ova</a:t>
            </a:r>
            <a:r>
              <a:rPr lang="sr-Latn-RS" sz="2400" dirty="0"/>
              <a:t> unazad: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2250B-948A-4027-8828-566118BD4A2D}"/>
              </a:ext>
            </a:extLst>
          </p:cNvPr>
          <p:cNvSpPr txBox="1"/>
          <p:nvPr/>
        </p:nvSpPr>
        <p:spPr>
          <a:xfrm>
            <a:off x="838198" y="2318068"/>
            <a:ext cx="810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14350" indent="-514350">
              <a:buFont typeface="+mj-lt"/>
              <a:buAutoNum type="arabicPeriod" startAt="2"/>
              <a:defRPr sz="2600"/>
            </a:lvl1pPr>
          </a:lstStyle>
          <a:p>
            <a:pPr>
              <a:buFont typeface="+mj-lt"/>
              <a:buAutoNum type="arabicPeriod"/>
            </a:pPr>
            <a:r>
              <a:rPr lang="sr-Latn-RS" sz="2400" dirty="0"/>
              <a:t>Fajlove sa statusom </a:t>
            </a:r>
            <a:r>
              <a:rPr lang="sr-Latn-RS" sz="2400" dirty="0">
                <a:solidFill>
                  <a:srgbClr val="C00000"/>
                </a:solidFill>
              </a:rPr>
              <a:t>modified</a:t>
            </a:r>
            <a:r>
              <a:rPr lang="sr-Latn-RS" sz="2400" dirty="0"/>
              <a:t> ili koji su </a:t>
            </a:r>
            <a:r>
              <a:rPr lang="sr-Latn-RS" sz="2400" dirty="0">
                <a:solidFill>
                  <a:srgbClr val="C00000"/>
                </a:solidFill>
              </a:rPr>
              <a:t>tek dodati</a:t>
            </a:r>
            <a:r>
              <a:rPr lang="sr-Latn-R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37447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6849-405B-4461-9EC2-B1F78AF3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5F50-8884-4977-8580-CE990BBF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738312"/>
          </a:xfrm>
        </p:spPr>
        <p:txBody>
          <a:bodyPr>
            <a:normAutofit/>
          </a:bodyPr>
          <a:lstStyle/>
          <a:p>
            <a:r>
              <a:rPr lang="sr-Latn-RS" dirty="0"/>
              <a:t>Za slanje promena na udaljeni repozitorijum:</a:t>
            </a:r>
          </a:p>
          <a:p>
            <a:pPr lvl="1"/>
            <a:r>
              <a:rPr lang="sr-Latn-RS" dirty="0"/>
              <a:t>Ovde se promene automatski šalju na našu </a:t>
            </a:r>
            <a:r>
              <a:rPr lang="sr-Latn-RS" dirty="0">
                <a:solidFill>
                  <a:srgbClr val="F05133"/>
                </a:solidFill>
              </a:rPr>
              <a:t>upstream</a:t>
            </a:r>
            <a:r>
              <a:rPr lang="sr-Latn-RS" dirty="0"/>
              <a:t> granu (više o tome kasnije)</a:t>
            </a:r>
          </a:p>
          <a:p>
            <a:pPr lvl="1"/>
            <a:r>
              <a:rPr lang="sr-Latn-RS" dirty="0"/>
              <a:t>Promene uključuju sve </a:t>
            </a:r>
            <a:r>
              <a:rPr lang="sr-Latn-RS" dirty="0">
                <a:solidFill>
                  <a:srgbClr val="F05133"/>
                </a:solidFill>
              </a:rPr>
              <a:t>commit-ove</a:t>
            </a:r>
            <a:r>
              <a:rPr lang="sr-Latn-RS" dirty="0"/>
              <a:t> do izvršenja komande</a:t>
            </a:r>
          </a:p>
          <a:p>
            <a:pPr lvl="1"/>
            <a:endParaRPr lang="sr-Latn-R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2BBE0-EAD8-4F99-A1B5-94D576F477A1}"/>
              </a:ext>
            </a:extLst>
          </p:cNvPr>
          <p:cNvSpPr txBox="1"/>
          <p:nvPr/>
        </p:nvSpPr>
        <p:spPr>
          <a:xfrm>
            <a:off x="755904" y="3429000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git </a:t>
            </a:r>
            <a:r>
              <a:rPr lang="sr-Latn-RS" sz="1400" dirty="0">
                <a:latin typeface="Lucida Console" panose="020B0609040504020204" pitchFamily="49" charset="0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646586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9B29-56F8-4D09-AB18-A3751C7F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pull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15358-8E0F-41C1-B0AA-6F549BA039B3}"/>
              </a:ext>
            </a:extLst>
          </p:cNvPr>
          <p:cNvSpPr txBox="1"/>
          <p:nvPr/>
        </p:nvSpPr>
        <p:spPr>
          <a:xfrm>
            <a:off x="838200" y="3139760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git </a:t>
            </a:r>
            <a:r>
              <a:rPr lang="sr-Latn-RS" sz="1400" dirty="0">
                <a:latin typeface="Lucida Console" panose="020B0609040504020204" pitchFamily="49" charset="0"/>
              </a:rPr>
              <a:t>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8DE76-EE55-47A8-A93F-A5F23624E2DA}"/>
              </a:ext>
            </a:extLst>
          </p:cNvPr>
          <p:cNvSpPr txBox="1"/>
          <p:nvPr/>
        </p:nvSpPr>
        <p:spPr>
          <a:xfrm>
            <a:off x="838200" y="1690688"/>
            <a:ext cx="105155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sr-Latn-RS" sz="2800" dirty="0"/>
              <a:t>Povlači promene sa udaljenog repozitorijuma i spaja ih na lokalnom repozitorijumu</a:t>
            </a:r>
          </a:p>
          <a:p>
            <a:pPr marL="685800" lvl="2" indent="-228600">
              <a:buFont typeface="Arial" panose="020B0604020202020204" pitchFamily="34" charset="0"/>
              <a:buChar char="•"/>
            </a:pPr>
            <a:r>
              <a:rPr lang="sr-Latn-RS" sz="2400" dirty="0"/>
              <a:t>Prilikom pull-a može doći do </a:t>
            </a:r>
            <a:r>
              <a:rPr lang="sr-Latn-RS" sz="2400" b="1" dirty="0">
                <a:solidFill>
                  <a:srgbClr val="F05133"/>
                </a:solidFill>
              </a:rPr>
              <a:t>konflikata</a:t>
            </a:r>
            <a:endParaRPr lang="sr-Latn-RS" sz="2400" dirty="0">
              <a:solidFill>
                <a:srgbClr val="F05133"/>
              </a:solidFill>
            </a:endParaRPr>
          </a:p>
          <a:p>
            <a:pPr marL="228600" indent="-228600"/>
            <a:endParaRPr lang="sr-Latn-R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B239B-8682-4C7C-8BCD-B476AA9EDB4B}"/>
              </a:ext>
            </a:extLst>
          </p:cNvPr>
          <p:cNvSpPr txBox="1"/>
          <p:nvPr/>
        </p:nvSpPr>
        <p:spPr>
          <a:xfrm>
            <a:off x="838201" y="3568708"/>
            <a:ext cx="105155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sr-Latn-RS" sz="2800" dirty="0"/>
              <a:t>Git pull zapravo zamenjuje dve komande</a:t>
            </a:r>
            <a:r>
              <a:rPr lang="sr-Latn-RS" sz="2400" b="1" dirty="0"/>
              <a:t>:</a:t>
            </a:r>
            <a:endParaRPr lang="sr-Latn-RS" sz="2400" b="1" dirty="0">
              <a:solidFill>
                <a:srgbClr val="F05133"/>
              </a:solidFill>
            </a:endParaRPr>
          </a:p>
          <a:p>
            <a:pPr marL="228600" indent="-228600"/>
            <a:endParaRPr lang="sr-Latn-R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8E9F9-C9B9-4CDA-8F07-CF60468B79EE}"/>
              </a:ext>
            </a:extLst>
          </p:cNvPr>
          <p:cNvSpPr txBox="1"/>
          <p:nvPr/>
        </p:nvSpPr>
        <p:spPr>
          <a:xfrm>
            <a:off x="838200" y="4181456"/>
            <a:ext cx="1051560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git </a:t>
            </a:r>
            <a:r>
              <a:rPr lang="sr-Latn-RS" sz="1400" dirty="0">
                <a:latin typeface="Lucida Console" panose="020B0609040504020204" pitchFamily="49" charset="0"/>
              </a:rPr>
              <a:t>fetch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$ git merge origin/&lt;ime_grane&gt;</a:t>
            </a:r>
          </a:p>
        </p:txBody>
      </p:sp>
    </p:spTree>
    <p:extLst>
      <p:ext uri="{BB962C8B-B14F-4D97-AF65-F5344CB8AC3E}">
        <p14:creationId xmlns:p14="http://schemas.microsoft.com/office/powerpoint/2010/main" val="2671158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9B8C-982A-4BA6-B8AC-ED4A446D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stash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7A5169-74EB-45D1-8EA8-97D3488F6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6"/>
            <a:ext cx="10515600" cy="4802189"/>
          </a:xfrm>
        </p:spPr>
        <p:txBody>
          <a:bodyPr>
            <a:normAutofit/>
          </a:bodyPr>
          <a:lstStyle/>
          <a:p>
            <a:pPr algn="just"/>
            <a:r>
              <a:rPr lang="sr-Latn-RS" dirty="0"/>
              <a:t>Komanda koja se koristi kada hoćemo da sačuvamo izmene u </a:t>
            </a:r>
            <a:r>
              <a:rPr lang="sr-Latn-RS" dirty="0">
                <a:solidFill>
                  <a:schemeClr val="accent1"/>
                </a:solidFill>
              </a:rPr>
              <a:t>radnom direktorijumu (stablu)</a:t>
            </a:r>
            <a:r>
              <a:rPr lang="sr-Latn-RS" dirty="0"/>
              <a:t> i </a:t>
            </a:r>
            <a:r>
              <a:rPr lang="sr-Latn-RS" dirty="0">
                <a:solidFill>
                  <a:schemeClr val="accent6"/>
                </a:solidFill>
              </a:rPr>
              <a:t>index-u</a:t>
            </a:r>
            <a:r>
              <a:rPr lang="sr-Latn-RS" dirty="0"/>
              <a:t>, ali želimo da se vratimo na „čisto“ stanje</a:t>
            </a:r>
          </a:p>
          <a:p>
            <a:pPr algn="just"/>
            <a:r>
              <a:rPr lang="sr-Latn-RS" dirty="0"/>
              <a:t>„Čisto“ stanje je recimo stanje repozitorijuma u nekom trenutku (</a:t>
            </a:r>
            <a:r>
              <a:rPr lang="sr-Latn-RS" dirty="0">
                <a:solidFill>
                  <a:srgbClr val="F05133"/>
                </a:solidFill>
              </a:rPr>
              <a:t>commit-u</a:t>
            </a:r>
            <a:r>
              <a:rPr lang="sr-Latn-RS" dirty="0"/>
              <a:t>), ali bez </a:t>
            </a:r>
            <a:r>
              <a:rPr lang="sr-Latn-RS" dirty="0">
                <a:solidFill>
                  <a:schemeClr val="accent1"/>
                </a:solidFill>
              </a:rPr>
              <a:t>lokalnih izmena</a:t>
            </a:r>
          </a:p>
          <a:p>
            <a:pPr algn="just"/>
            <a:r>
              <a:rPr lang="sr-Latn-RS" dirty="0"/>
              <a:t>Kada bismo hteli da koristimo ovu komandu?</a:t>
            </a:r>
          </a:p>
          <a:p>
            <a:pPr lvl="1" algn="just"/>
            <a:r>
              <a:rPr lang="sr-Latn-RS" dirty="0"/>
              <a:t>Pre nego što odradimo komandu pull, želimo da promene na našoj „backupujemo“, kako bi nam radno stablo bilo čisto. </a:t>
            </a:r>
          </a:p>
          <a:p>
            <a:pPr lvl="1" algn="just"/>
            <a:r>
              <a:rPr lang="sr-Latn-RS" dirty="0"/>
              <a:t>Nakon pull-a možemo da povratimo naše promene</a:t>
            </a:r>
          </a:p>
          <a:p>
            <a:pPr lvl="1" algn="just"/>
            <a:r>
              <a:rPr lang="sr-Latn-RS" dirty="0"/>
              <a:t>Razrešimo konflikte ukoliko postoje i commit-ujemo novonastale promene</a:t>
            </a:r>
          </a:p>
          <a:p>
            <a:pPr lvl="1" algn="just"/>
            <a:r>
              <a:rPr lang="sr-Latn-RS" dirty="0"/>
              <a:t>Odradimo push ka udaljenom repozitorijumu</a:t>
            </a:r>
          </a:p>
        </p:txBody>
      </p:sp>
    </p:spTree>
    <p:extLst>
      <p:ext uri="{BB962C8B-B14F-4D97-AF65-F5344CB8AC3E}">
        <p14:creationId xmlns:p14="http://schemas.microsoft.com/office/powerpoint/2010/main" val="792045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9B8C-982A-4BA6-B8AC-ED4A446D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stash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7A5169-74EB-45D1-8EA8-97D3488F6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619376"/>
          </a:xfrm>
        </p:spPr>
        <p:txBody>
          <a:bodyPr>
            <a:normAutofit/>
          </a:bodyPr>
          <a:lstStyle/>
          <a:p>
            <a:pPr algn="just"/>
            <a:r>
              <a:rPr lang="sr-Latn-RS" dirty="0"/>
              <a:t>Stash-ovanje lokalnih promena: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1C8EA-D750-4E83-85E7-4B4DCCA4D2BB}"/>
              </a:ext>
            </a:extLst>
          </p:cNvPr>
          <p:cNvSpPr txBox="1"/>
          <p:nvPr/>
        </p:nvSpPr>
        <p:spPr>
          <a:xfrm>
            <a:off x="838200" y="2172217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git </a:t>
            </a:r>
            <a:r>
              <a:rPr lang="sr-Latn-RS" sz="1400" dirty="0">
                <a:latin typeface="Lucida Console" panose="020B0609040504020204" pitchFamily="49" charset="0"/>
              </a:rPr>
              <a:t>stash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05FB4-49C5-4F9A-B180-A63CD1F61280}"/>
              </a:ext>
            </a:extLst>
          </p:cNvPr>
          <p:cNvSpPr txBox="1"/>
          <p:nvPr/>
        </p:nvSpPr>
        <p:spPr>
          <a:xfrm>
            <a:off x="838200" y="3187332"/>
            <a:ext cx="1051560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Lucida Console" panose="020B0609040504020204" pitchFamily="49" charset="0"/>
              </a:rPr>
              <a:t>$ </a:t>
            </a:r>
            <a:r>
              <a:rPr lang="en-US" sz="1400" dirty="0">
                <a:latin typeface="Lucida Console" panose="020B0609040504020204" pitchFamily="49" charset="0"/>
              </a:rPr>
              <a:t>git stash list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stash@{0}: WIP on </a:t>
            </a:r>
            <a:r>
              <a:rPr lang="sr-Latn-RS" sz="1400" dirty="0">
                <a:latin typeface="Lucida Console" panose="020B0609040504020204" pitchFamily="49" charset="0"/>
              </a:rPr>
              <a:t>&lt;ime_grane&gt;</a:t>
            </a:r>
            <a:r>
              <a:rPr lang="en-US" sz="1400" dirty="0">
                <a:latin typeface="Lucida Console" panose="020B0609040504020204" pitchFamily="49" charset="0"/>
              </a:rPr>
              <a:t>: </a:t>
            </a:r>
            <a:r>
              <a:rPr lang="sr-Latn-RS" sz="1400" dirty="0">
                <a:latin typeface="Lucida Console" panose="020B0609040504020204" pitchFamily="49" charset="0"/>
              </a:rPr>
              <a:t>&lt;hash_commit-a&gt; Ovo je neka poruka na trenutnom commit-u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endParaRPr lang="sr-Latn-RS" sz="1400" dirty="0">
              <a:latin typeface="Lucida Console" panose="020B060904050402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C1F140-EF94-42D1-B7BD-8F983047FEC4}"/>
              </a:ext>
            </a:extLst>
          </p:cNvPr>
          <p:cNvSpPr txBox="1">
            <a:spLocks/>
          </p:cNvSpPr>
          <p:nvPr/>
        </p:nvSpPr>
        <p:spPr>
          <a:xfrm>
            <a:off x="838200" y="2654780"/>
            <a:ext cx="10515600" cy="619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r-Latn-RS" dirty="0"/>
              <a:t>Listanje stash-a: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B70850-90F5-4BE6-A2C7-4E4E8FD5B9FC}"/>
              </a:ext>
            </a:extLst>
          </p:cNvPr>
          <p:cNvSpPr txBox="1">
            <a:spLocks/>
          </p:cNvSpPr>
          <p:nvPr/>
        </p:nvSpPr>
        <p:spPr>
          <a:xfrm>
            <a:off x="838200" y="3933416"/>
            <a:ext cx="10515600" cy="139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r-Latn-RS" dirty="0"/>
              <a:t>Vraćanje promene </a:t>
            </a:r>
            <a:r>
              <a:rPr lang="en-US" dirty="0" err="1"/>
              <a:t>iz</a:t>
            </a:r>
            <a:r>
              <a:rPr lang="sr-Latn-RS" dirty="0"/>
              <a:t> stash-a u </a:t>
            </a:r>
            <a:r>
              <a:rPr lang="sr-Latn-RS" dirty="0">
                <a:solidFill>
                  <a:schemeClr val="accent1"/>
                </a:solidFill>
              </a:rPr>
              <a:t>radni direktorijum</a:t>
            </a:r>
            <a:r>
              <a:rPr lang="sr-Latn-RS" dirty="0"/>
              <a:t>:</a:t>
            </a:r>
          </a:p>
          <a:p>
            <a:pPr lvl="1" algn="just"/>
            <a:r>
              <a:rPr lang="sr-Latn-RS" dirty="0">
                <a:solidFill>
                  <a:srgbClr val="F05133"/>
                </a:solidFill>
              </a:rPr>
              <a:t>pop</a:t>
            </a:r>
            <a:r>
              <a:rPr lang="sr-Latn-RS" dirty="0"/>
              <a:t> uklanja promene iz memorije stash-a</a:t>
            </a:r>
          </a:p>
          <a:p>
            <a:pPr lvl="1" algn="just"/>
            <a:r>
              <a:rPr lang="sr-Latn-RS" dirty="0">
                <a:solidFill>
                  <a:srgbClr val="F05133"/>
                </a:solidFill>
              </a:rPr>
              <a:t>apply</a:t>
            </a:r>
            <a:r>
              <a:rPr lang="sr-Latn-RS" dirty="0"/>
              <a:t> ne uklanja promene iz memorije stash-a</a:t>
            </a:r>
          </a:p>
          <a:p>
            <a:pPr lvl="1" algn="just"/>
            <a:endParaRPr lang="sr-Latn-RS" dirty="0"/>
          </a:p>
          <a:p>
            <a:pPr algn="just"/>
            <a:endParaRPr lang="sr-Latn-R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7DBD7-7FC4-446E-94B7-EC908E0F22C0}"/>
              </a:ext>
            </a:extLst>
          </p:cNvPr>
          <p:cNvSpPr txBox="1"/>
          <p:nvPr/>
        </p:nvSpPr>
        <p:spPr>
          <a:xfrm>
            <a:off x="838200" y="5325980"/>
            <a:ext cx="1051560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git </a:t>
            </a:r>
            <a:r>
              <a:rPr lang="sr-Latn-RS" sz="1400" dirty="0">
                <a:latin typeface="Lucida Console" panose="020B0609040504020204" pitchFamily="49" charset="0"/>
              </a:rPr>
              <a:t>stash pop stash@{0}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$ git stash apply stash@</a:t>
            </a:r>
            <a:r>
              <a:rPr lang="en-US" sz="1400" dirty="0">
                <a:latin typeface="Lucida Console" panose="020B0609040504020204" pitchFamily="49" charset="0"/>
              </a:rPr>
              <a:t>{0}</a:t>
            </a:r>
            <a:endParaRPr lang="sr-Latn-R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15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238A-26BD-4CE1-A94C-0AAD2E4A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7BED-2AA7-4207-BE1D-60D83DF87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sr-Latn-RS" dirty="0"/>
              <a:t>Istorija se može pregledati sa komandom: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Grafički pregled istorije za tekuću granu:</a:t>
            </a:r>
          </a:p>
          <a:p>
            <a:endParaRPr lang="sr-Latn-RS" dirty="0"/>
          </a:p>
          <a:p>
            <a:r>
              <a:rPr lang="sr-Latn-RS" dirty="0"/>
              <a:t>Grafički pregled istorije za sve grane:</a:t>
            </a:r>
          </a:p>
          <a:p>
            <a:endParaRPr lang="sr-Latn-R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6A63E-5A14-4D9B-BBE9-E911292C21B7}"/>
              </a:ext>
            </a:extLst>
          </p:cNvPr>
          <p:cNvSpPr txBox="1"/>
          <p:nvPr/>
        </p:nvSpPr>
        <p:spPr>
          <a:xfrm>
            <a:off x="838200" y="2273507"/>
            <a:ext cx="10515600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Lucida Console" panose="020B0609040504020204" pitchFamily="49" charset="0"/>
              </a:rPr>
              <a:t>$ git log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c</a:t>
            </a:r>
            <a:r>
              <a:rPr lang="sr-Latn-RS" sz="14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ommit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 frJXBOSqkc3AxZZTYwOW7YjycEYLq0q5fPNcVjLp</a:t>
            </a:r>
            <a:r>
              <a:rPr lang="sr-Latn-RS" sz="14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sr-Latn-RS" sz="1400" dirty="0">
                <a:latin typeface="Lucida Console" panose="020B0609040504020204" pitchFamily="49" charset="0"/>
              </a:rPr>
              <a:t>(HEAD -&gt; master, origin/master)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Author: author &lt;author@gmail.com&gt;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Date:   Sun Oct 27 16:16:16 2019 +0100</a:t>
            </a:r>
          </a:p>
          <a:p>
            <a:endParaRPr lang="sr-Latn-RS" sz="1400" dirty="0">
              <a:latin typeface="Lucida Console" panose="020B0609040504020204" pitchFamily="49" charset="0"/>
            </a:endParaRPr>
          </a:p>
          <a:p>
            <a:r>
              <a:rPr lang="sr-Latn-RS" sz="1400" dirty="0">
                <a:latin typeface="Lucida Console" panose="020B0609040504020204" pitchFamily="49" charset="0"/>
              </a:rPr>
              <a:t>    My commit message that includes changes for the commit</a:t>
            </a:r>
          </a:p>
          <a:p>
            <a:endParaRPr lang="sr-Latn-RS" sz="1400" dirty="0">
              <a:latin typeface="Lucida Console" panose="020B0609040504020204" pitchFamily="49" charset="0"/>
            </a:endParaRPr>
          </a:p>
          <a:p>
            <a:r>
              <a:rPr lang="sr-Latn-RS" sz="1400" dirty="0">
                <a:latin typeface="Lucida Console" panose="020B0609040504020204" pitchFamily="49" charset="0"/>
              </a:rPr>
              <a:t>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797A6B-DED2-4DAC-B9F4-695449BD9504}"/>
              </a:ext>
            </a:extLst>
          </p:cNvPr>
          <p:cNvSpPr txBox="1"/>
          <p:nvPr/>
        </p:nvSpPr>
        <p:spPr>
          <a:xfrm>
            <a:off x="838200" y="4820139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</a:t>
            </a:r>
            <a:r>
              <a:rPr lang="en-US" sz="1400" dirty="0" err="1">
                <a:latin typeface="Lucida Console" panose="020B0609040504020204" pitchFamily="49" charset="0"/>
              </a:rPr>
              <a:t>gi</a:t>
            </a:r>
            <a:r>
              <a:rPr lang="sr-Latn-RS" sz="1400" dirty="0">
                <a:latin typeface="Lucida Console" panose="020B0609040504020204" pitchFamily="49" charset="0"/>
              </a:rPr>
              <a:t>tk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3CEB45-6AA3-4A5C-9707-91E57EC625CB}"/>
              </a:ext>
            </a:extLst>
          </p:cNvPr>
          <p:cNvSpPr txBox="1"/>
          <p:nvPr/>
        </p:nvSpPr>
        <p:spPr>
          <a:xfrm>
            <a:off x="838200" y="5796550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</a:t>
            </a:r>
            <a:r>
              <a:rPr lang="en-US" sz="1400" dirty="0" err="1">
                <a:latin typeface="Lucida Console" panose="020B0609040504020204" pitchFamily="49" charset="0"/>
              </a:rPr>
              <a:t>gi</a:t>
            </a:r>
            <a:r>
              <a:rPr lang="sr-Latn-RS" sz="1400" dirty="0">
                <a:latin typeface="Lucida Console" panose="020B0609040504020204" pitchFamily="49" charset="0"/>
              </a:rPr>
              <a:t>tk --all</a:t>
            </a:r>
          </a:p>
        </p:txBody>
      </p:sp>
    </p:spTree>
    <p:extLst>
      <p:ext uri="{BB962C8B-B14F-4D97-AF65-F5344CB8AC3E}">
        <p14:creationId xmlns:p14="http://schemas.microsoft.com/office/powerpoint/2010/main" val="2392937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E191-D901-4935-9D5C-68708FC4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Konflikti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8ADA2E-C770-4984-9A9C-79AAAFCBDB3E}"/>
              </a:ext>
            </a:extLst>
          </p:cNvPr>
          <p:cNvSpPr/>
          <p:nvPr/>
        </p:nvSpPr>
        <p:spPr>
          <a:xfrm>
            <a:off x="3523673" y="856673"/>
            <a:ext cx="5144654" cy="5144654"/>
          </a:xfrm>
          <a:prstGeom prst="rect">
            <a:avLst/>
          </a:prstGeom>
          <a:blipFill dpi="0" rotWithShape="1">
            <a:blip r:embed="rId2">
              <a:alphaModFix amt="1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73008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F9BA-9136-4A02-9052-23E8A3D6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Konflikti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AE36-1E3A-4775-AE95-DBB7CAC2B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sr-Latn-RS" dirty="0"/>
              <a:t>Nastaju kad spajanje izmena (npr. sa udaljenog repozitorijuma na lokalno) nije uspešno izvršeno</a:t>
            </a:r>
          </a:p>
          <a:p>
            <a:r>
              <a:rPr lang="sr-Latn-RS" dirty="0"/>
              <a:t>Za fajlove čiji je </a:t>
            </a:r>
            <a:r>
              <a:rPr lang="sr-Latn-RS" dirty="0">
                <a:solidFill>
                  <a:srgbClr val="F05133"/>
                </a:solidFill>
              </a:rPr>
              <a:t>sadržaj</a:t>
            </a:r>
            <a:r>
              <a:rPr lang="sr-Latn-RS" dirty="0"/>
              <a:t> u konfliktu označene su </a:t>
            </a:r>
            <a:r>
              <a:rPr lang="sr-Latn-RS" dirty="0">
                <a:solidFill>
                  <a:srgbClr val="F05133"/>
                </a:solidFill>
              </a:rPr>
              <a:t>konfliktne linije</a:t>
            </a:r>
          </a:p>
        </p:txBody>
      </p:sp>
    </p:spTree>
    <p:extLst>
      <p:ext uri="{BB962C8B-B14F-4D97-AF65-F5344CB8AC3E}">
        <p14:creationId xmlns:p14="http://schemas.microsoft.com/office/powerpoint/2010/main" val="352318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C00F-C15D-429E-9437-5EF2C4B7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Sistemi</a:t>
            </a:r>
            <a:r>
              <a:rPr lang="en-US" dirty="0"/>
              <a:t> za </a:t>
            </a:r>
            <a:r>
              <a:rPr lang="en-US" dirty="0" err="1"/>
              <a:t>kontrolu</a:t>
            </a:r>
            <a:r>
              <a:rPr lang="sr-Latn-RS" dirty="0"/>
              <a:t> verzija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B20D-0A68-4D21-AAE7-EE5BC98E1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sr-Latn-RS" dirty="0"/>
              <a:t>Dva osnovna tipa sistema za kontrolu verzija</a:t>
            </a:r>
          </a:p>
          <a:p>
            <a:pPr lvl="1"/>
            <a:r>
              <a:rPr lang="sr-Latn-RS" dirty="0"/>
              <a:t>Centralizovani (SVN, CVS)</a:t>
            </a:r>
          </a:p>
          <a:p>
            <a:pPr lvl="1"/>
            <a:r>
              <a:rPr lang="sr-Latn-RS" dirty="0"/>
              <a:t>Distribuirani (</a:t>
            </a:r>
            <a:r>
              <a:rPr lang="sr-Latn-RS" b="1" dirty="0">
                <a:solidFill>
                  <a:srgbClr val="F05133"/>
                </a:solidFill>
              </a:rPr>
              <a:t>Git</a:t>
            </a:r>
            <a:r>
              <a:rPr lang="sr-Latn-RS" dirty="0"/>
              <a:t>, Mercurial)</a:t>
            </a:r>
          </a:p>
        </p:txBody>
      </p:sp>
    </p:spTree>
    <p:extLst>
      <p:ext uri="{BB962C8B-B14F-4D97-AF65-F5344CB8AC3E}">
        <p14:creationId xmlns:p14="http://schemas.microsoft.com/office/powerpoint/2010/main" val="2943923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F9BA-9136-4A02-9052-23E8A3D6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Konflikti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AE36-1E3A-4775-AE95-DBB7CAC2B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8812"/>
            <a:ext cx="10515600" cy="1048950"/>
          </a:xfrm>
        </p:spPr>
        <p:txBody>
          <a:bodyPr/>
          <a:lstStyle/>
          <a:p>
            <a:r>
              <a:rPr lang="sr-Latn-RS" dirty="0"/>
              <a:t>Šta se desilo u fajlu </a:t>
            </a:r>
            <a:r>
              <a:rPr lang="en-US" dirty="0"/>
              <a:t>‘file.txt’?</a:t>
            </a:r>
            <a:r>
              <a:rPr lang="sr-Latn-RS" dirty="0"/>
              <a:t> Odgovor: </a:t>
            </a:r>
            <a:r>
              <a:rPr lang="sr-Latn-RS" dirty="0">
                <a:solidFill>
                  <a:srgbClr val="F05133"/>
                </a:solidFill>
              </a:rPr>
              <a:t>Konflikt</a:t>
            </a:r>
            <a:r>
              <a:rPr lang="sr-Latn-RS" dirty="0"/>
              <a:t>.</a:t>
            </a:r>
            <a:endParaRPr lang="en-US" dirty="0"/>
          </a:p>
          <a:p>
            <a:r>
              <a:rPr lang="en-US" dirty="0" err="1"/>
              <a:t>Izme</a:t>
            </a:r>
            <a:r>
              <a:rPr lang="sr-Latn-RS" dirty="0"/>
              <a:t>đu markera </a:t>
            </a:r>
            <a:r>
              <a:rPr lang="sr-Latn-RS" dirty="0">
                <a:solidFill>
                  <a:srgbClr val="F05133"/>
                </a:solidFill>
              </a:rPr>
              <a:t>&lt;&lt;&lt;&lt;&lt;&lt;&lt;</a:t>
            </a:r>
            <a:r>
              <a:rPr lang="sr-Latn-RS" dirty="0"/>
              <a:t> i </a:t>
            </a:r>
            <a:r>
              <a:rPr lang="sr-Latn-RS" dirty="0">
                <a:solidFill>
                  <a:srgbClr val="F05133"/>
                </a:solidFill>
              </a:rPr>
              <a:t>=======</a:t>
            </a:r>
            <a:r>
              <a:rPr lang="sr-Latn-RS" dirty="0"/>
              <a:t> se nalaze naše lokalne izmene:</a:t>
            </a:r>
            <a:endParaRPr lang="sr-Latn-RS" dirty="0">
              <a:solidFill>
                <a:srgbClr val="F0513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62A84-8B90-4D47-A346-3494B44B9461}"/>
              </a:ext>
            </a:extLst>
          </p:cNvPr>
          <p:cNvSpPr txBox="1"/>
          <p:nvPr/>
        </p:nvSpPr>
        <p:spPr>
          <a:xfrm>
            <a:off x="838200" y="1690688"/>
            <a:ext cx="10515600" cy="11695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Lucida Console" panose="020B0609040504020204" pitchFamily="49" charset="0"/>
              </a:rPr>
              <a:t>&lt;&lt;&lt;&lt;&lt;&lt;&lt; HEAD:file.txt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Hello world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=======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Goodbye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&gt;&gt;&gt;&gt;&gt;&gt;&gt; 77976da35a11db4580b80ae27e8d65caf5208086:file.txt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EB0A79-4C45-4F48-9C82-057301095C78}"/>
              </a:ext>
            </a:extLst>
          </p:cNvPr>
          <p:cNvSpPr txBox="1">
            <a:spLocks/>
          </p:cNvSpPr>
          <p:nvPr/>
        </p:nvSpPr>
        <p:spPr>
          <a:xfrm>
            <a:off x="838200" y="4874353"/>
            <a:ext cx="10515600" cy="104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Izme</a:t>
            </a:r>
            <a:r>
              <a:rPr lang="sr-Latn-RS" dirty="0"/>
              <a:t>đu markera </a:t>
            </a:r>
            <a:r>
              <a:rPr lang="sr-Latn-RS" dirty="0">
                <a:solidFill>
                  <a:srgbClr val="F05133"/>
                </a:solidFill>
              </a:rPr>
              <a:t>=======</a:t>
            </a:r>
            <a:r>
              <a:rPr lang="sr-Latn-RS" dirty="0"/>
              <a:t> i </a:t>
            </a:r>
            <a:r>
              <a:rPr lang="sr-Latn-RS" dirty="0">
                <a:solidFill>
                  <a:srgbClr val="F05133"/>
                </a:solidFill>
              </a:rPr>
              <a:t>&gt;&gt;&gt;&gt;&gt;&gt;&gt;</a:t>
            </a:r>
            <a:r>
              <a:rPr lang="sr-Latn-RS" dirty="0"/>
              <a:t> se nalaze izmene povučene sa </a:t>
            </a:r>
            <a:r>
              <a:rPr lang="sr-Latn-RS" dirty="0">
                <a:solidFill>
                  <a:srgbClr val="F05133"/>
                </a:solidFill>
              </a:rPr>
              <a:t>commit-a</a:t>
            </a:r>
            <a:r>
              <a:rPr lang="sr-Latn-RS" dirty="0"/>
              <a:t> koji je opisan hash-om:</a:t>
            </a:r>
            <a:endParaRPr lang="sr-Latn-RS" dirty="0">
              <a:solidFill>
                <a:srgbClr val="F0513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3249F-6684-4E16-A0B3-C3D82CBEEC62}"/>
              </a:ext>
            </a:extLst>
          </p:cNvPr>
          <p:cNvSpPr txBox="1"/>
          <p:nvPr/>
        </p:nvSpPr>
        <p:spPr>
          <a:xfrm>
            <a:off x="838200" y="4038896"/>
            <a:ext cx="10515600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Lucida Console" panose="020B0609040504020204" pitchFamily="49" charset="0"/>
              </a:rPr>
              <a:t>&lt;&lt;&lt;&lt;&lt;&lt;&lt; HEAD:file.txt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Hello world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=======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662CA-F831-404C-A167-3E1C348D52CB}"/>
              </a:ext>
            </a:extLst>
          </p:cNvPr>
          <p:cNvSpPr txBox="1"/>
          <p:nvPr/>
        </p:nvSpPr>
        <p:spPr>
          <a:xfrm>
            <a:off x="838200" y="5754211"/>
            <a:ext cx="10515600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Lucida Console" panose="020B0609040504020204" pitchFamily="49" charset="0"/>
              </a:rPr>
              <a:t>=======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Goodbye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&gt;&gt;&gt;&gt;&gt;&gt;&gt; 77976da35a11db4580b80ae27e8d65caf5208086:file.txt</a:t>
            </a:r>
          </a:p>
        </p:txBody>
      </p:sp>
    </p:spTree>
    <p:extLst>
      <p:ext uri="{BB962C8B-B14F-4D97-AF65-F5344CB8AC3E}">
        <p14:creationId xmlns:p14="http://schemas.microsoft.com/office/powerpoint/2010/main" val="137097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A395-E7F3-4781-9DA3-E305795A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Konflikti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0019-820B-4CB8-912A-2E43567C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026"/>
            <a:ext cx="10515600" cy="2467844"/>
          </a:xfrm>
        </p:spPr>
        <p:txBody>
          <a:bodyPr>
            <a:normAutofit/>
          </a:bodyPr>
          <a:lstStyle/>
          <a:p>
            <a:r>
              <a:rPr lang="sr-Latn-RS" dirty="0"/>
              <a:t>Konflikte možemo ručno razrešiti</a:t>
            </a:r>
            <a:endParaRPr lang="en-US" dirty="0"/>
          </a:p>
          <a:p>
            <a:r>
              <a:rPr lang="sr-Latn-RS" dirty="0"/>
              <a:t>Razrešavanje konflikata predstavlja samo još jedan vid izmena nad fajlovima</a:t>
            </a:r>
          </a:p>
          <a:p>
            <a:pPr lvl="1"/>
            <a:r>
              <a:rPr lang="sr-Latn-RS" dirty="0"/>
              <a:t>Dalji workflow se ne razlikuje od klasičnog</a:t>
            </a:r>
          </a:p>
          <a:p>
            <a:r>
              <a:rPr lang="sr-Latn-RS" dirty="0"/>
              <a:t>Nakon razrešavanja konflikta potrebno ih je povrditi sa </a:t>
            </a:r>
            <a:r>
              <a:rPr lang="sr-Latn-RS" dirty="0">
                <a:solidFill>
                  <a:srgbClr val="F05133"/>
                </a:solidFill>
              </a:rPr>
              <a:t>git add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25967-8535-4908-93AA-41A3E9DD268D}"/>
              </a:ext>
            </a:extLst>
          </p:cNvPr>
          <p:cNvSpPr txBox="1"/>
          <p:nvPr/>
        </p:nvSpPr>
        <p:spPr>
          <a:xfrm>
            <a:off x="838200" y="4014982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</a:t>
            </a:r>
            <a:r>
              <a:rPr lang="en-US" sz="1400" dirty="0" err="1">
                <a:latin typeface="Lucida Console" panose="020B0609040504020204" pitchFamily="49" charset="0"/>
              </a:rPr>
              <a:t>gi</a:t>
            </a:r>
            <a:r>
              <a:rPr lang="sr-Latn-RS" sz="1400" dirty="0">
                <a:latin typeface="Lucida Console" panose="020B0609040504020204" pitchFamily="49" charset="0"/>
              </a:rPr>
              <a:t>t add file.txt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6B606F-EA1A-4C85-A050-7EBF36036D7D}"/>
              </a:ext>
            </a:extLst>
          </p:cNvPr>
          <p:cNvSpPr txBox="1">
            <a:spLocks/>
          </p:cNvSpPr>
          <p:nvPr/>
        </p:nvSpPr>
        <p:spPr>
          <a:xfrm>
            <a:off x="838200" y="4436524"/>
            <a:ext cx="10515600" cy="51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Ukoliko smo završili sa izmena i želimo da ih potvrdimo commit-om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44B58-D80E-40B9-B754-92014DFF98C2}"/>
              </a:ext>
            </a:extLst>
          </p:cNvPr>
          <p:cNvSpPr txBox="1"/>
          <p:nvPr/>
        </p:nvSpPr>
        <p:spPr>
          <a:xfrm>
            <a:off x="838200" y="5068285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</a:t>
            </a:r>
            <a:r>
              <a:rPr lang="en-US" sz="1400" dirty="0" err="1">
                <a:latin typeface="Lucida Console" panose="020B0609040504020204" pitchFamily="49" charset="0"/>
              </a:rPr>
              <a:t>gi</a:t>
            </a:r>
            <a:r>
              <a:rPr lang="sr-Latn-RS" sz="1400" dirty="0">
                <a:latin typeface="Lucida Console" panose="020B0609040504020204" pitchFamily="49" charset="0"/>
              </a:rPr>
              <a:t>t commit -m </a:t>
            </a:r>
            <a:r>
              <a:rPr lang="en-US" sz="1400" dirty="0">
                <a:latin typeface="Lucida Console" panose="020B0609040504020204" pitchFamily="49" charset="0"/>
              </a:rPr>
              <a:t>“</a:t>
            </a:r>
            <a:r>
              <a:rPr lang="en-US" sz="1400" dirty="0" err="1">
                <a:latin typeface="Lucida Console" panose="020B0609040504020204" pitchFamily="49" charset="0"/>
              </a:rPr>
              <a:t>poruka</a:t>
            </a:r>
            <a:r>
              <a:rPr lang="en-US" sz="1400" dirty="0">
                <a:latin typeface="Lucida Console" panose="020B0609040504020204" pitchFamily="49" charset="0"/>
              </a:rPr>
              <a:t> o commit-u”</a:t>
            </a:r>
            <a:endParaRPr lang="sr-Latn-R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65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41BB-0043-4800-84F3-8E9F2F04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Grananje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A6A3E-E257-4CF5-9496-7DF218533DCC}"/>
              </a:ext>
            </a:extLst>
          </p:cNvPr>
          <p:cNvSpPr/>
          <p:nvPr/>
        </p:nvSpPr>
        <p:spPr>
          <a:xfrm>
            <a:off x="3523673" y="856673"/>
            <a:ext cx="5144654" cy="5144654"/>
          </a:xfrm>
          <a:prstGeom prst="rect">
            <a:avLst/>
          </a:prstGeom>
          <a:blipFill dpi="0" rotWithShape="1">
            <a:blip r:embed="rId2">
              <a:alphaModFix amt="1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57054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78A2-425B-4B17-B8FC-3F55CBC4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Grananje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7040B-F096-414A-AD94-BAD60DD11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sr-Latn-RS" dirty="0"/>
              <a:t>Grane su alternativni tokovi razvoja</a:t>
            </a:r>
          </a:p>
          <a:p>
            <a:r>
              <a:rPr lang="sr-Latn-RS" dirty="0"/>
              <a:t>Kreiranje grana kod Git-a je jednostavno i brzo</a:t>
            </a:r>
          </a:p>
          <a:p>
            <a:r>
              <a:rPr lang="sr-Latn-RS" dirty="0"/>
              <a:t>Ohrabruje se njihovo često kreiranje </a:t>
            </a:r>
          </a:p>
          <a:p>
            <a:pPr lvl="1"/>
            <a:r>
              <a:rPr lang="sr-Latn-RS" dirty="0"/>
              <a:t>Za svaki </a:t>
            </a:r>
            <a:r>
              <a:rPr lang="sr-Latn-RS" dirty="0">
                <a:solidFill>
                  <a:srgbClr val="F05133"/>
                </a:solidFill>
              </a:rPr>
              <a:t>feature</a:t>
            </a:r>
            <a:r>
              <a:rPr lang="sr-Latn-RS" dirty="0"/>
              <a:t>, </a:t>
            </a:r>
            <a:r>
              <a:rPr lang="sr-Latn-RS" dirty="0">
                <a:solidFill>
                  <a:srgbClr val="F05133"/>
                </a:solidFill>
              </a:rPr>
              <a:t>bugfix</a:t>
            </a:r>
            <a:r>
              <a:rPr lang="sr-Latn-RS" dirty="0"/>
              <a:t>, itd.</a:t>
            </a:r>
          </a:p>
          <a:p>
            <a:r>
              <a:rPr lang="sr-Latn-RS" dirty="0"/>
              <a:t>Osnovna grana se zove </a:t>
            </a:r>
            <a:r>
              <a:rPr lang="sr-Latn-RS" dirty="0">
                <a:solidFill>
                  <a:srgbClr val="F05133"/>
                </a:solidFill>
              </a:rPr>
              <a:t>master</a:t>
            </a:r>
          </a:p>
          <a:p>
            <a:pPr lvl="1"/>
            <a:r>
              <a:rPr lang="sr-Latn-RS" dirty="0"/>
              <a:t>Obično uvek postoji (sem kod praznog repozitorijuma)</a:t>
            </a:r>
          </a:p>
        </p:txBody>
      </p:sp>
    </p:spTree>
    <p:extLst>
      <p:ext uri="{BB962C8B-B14F-4D97-AF65-F5344CB8AC3E}">
        <p14:creationId xmlns:p14="http://schemas.microsoft.com/office/powerpoint/2010/main" val="282815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C27B-273E-4BF5-9BC7-2819D617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workflow-a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92C68-4CFF-4C32-804C-D7519E970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pPr algn="just"/>
            <a:r>
              <a:rPr lang="sr-Latn-RS" dirty="0"/>
              <a:t>Imamo naš projekat</a:t>
            </a:r>
          </a:p>
          <a:p>
            <a:pPr algn="just"/>
            <a:r>
              <a:rPr lang="sr-Latn-RS" dirty="0"/>
              <a:t>Za </a:t>
            </a:r>
            <a:r>
              <a:rPr lang="sr-Latn-RS" dirty="0">
                <a:solidFill>
                  <a:srgbClr val="F05133"/>
                </a:solidFill>
              </a:rPr>
              <a:t>svaki feature pravimo novu granu </a:t>
            </a:r>
            <a:r>
              <a:rPr lang="sr-Latn-RS" dirty="0"/>
              <a:t>gde taj feature implementiramo</a:t>
            </a:r>
          </a:p>
          <a:p>
            <a:pPr marL="0" indent="0" algn="just">
              <a:buNone/>
            </a:pPr>
            <a:r>
              <a:rPr lang="sr-Latn-RS" b="1" dirty="0"/>
              <a:t>Međutim otkrio se bug na master-u</a:t>
            </a:r>
          </a:p>
          <a:p>
            <a:pPr algn="just"/>
            <a:r>
              <a:rPr lang="sr-Latn-RS" dirty="0"/>
              <a:t>Prebacujemo se na master</a:t>
            </a:r>
          </a:p>
          <a:p>
            <a:pPr algn="just"/>
            <a:r>
              <a:rPr lang="sr-Latn-RS" dirty="0"/>
              <a:t>Pravimo novu granu gde ćemo rešavati bug (npr. </a:t>
            </a:r>
            <a:r>
              <a:rPr lang="sr-Latn-RS" dirty="0">
                <a:solidFill>
                  <a:srgbClr val="F05133"/>
                </a:solidFill>
              </a:rPr>
              <a:t>hotfix grana</a:t>
            </a:r>
            <a:r>
              <a:rPr lang="sr-Latn-RS" dirty="0"/>
              <a:t>)</a:t>
            </a:r>
          </a:p>
          <a:p>
            <a:pPr algn="just"/>
            <a:r>
              <a:rPr lang="sr-Latn-RS" dirty="0"/>
              <a:t>Rešavamo bug na hotfix grani</a:t>
            </a:r>
          </a:p>
          <a:p>
            <a:pPr algn="just"/>
            <a:r>
              <a:rPr lang="sr-Latn-RS" dirty="0"/>
              <a:t>Kada smo zadovoljni rešenjem hotfix granu možemo spojiti sa master granom (</a:t>
            </a:r>
            <a:r>
              <a:rPr lang="sr-Latn-RS" dirty="0">
                <a:solidFill>
                  <a:srgbClr val="F05133"/>
                </a:solidFill>
              </a:rPr>
              <a:t>merge</a:t>
            </a:r>
            <a:r>
              <a:rPr lang="sr-Latn-RS" dirty="0"/>
              <a:t>)</a:t>
            </a:r>
          </a:p>
          <a:p>
            <a:pPr marL="0" indent="0" algn="just">
              <a:buNone/>
            </a:pPr>
            <a:r>
              <a:rPr lang="sr-Latn-RS" dirty="0"/>
              <a:t>Nastavljamo dalje sa radom...</a:t>
            </a:r>
          </a:p>
        </p:txBody>
      </p:sp>
    </p:spTree>
    <p:extLst>
      <p:ext uri="{BB962C8B-B14F-4D97-AF65-F5344CB8AC3E}">
        <p14:creationId xmlns:p14="http://schemas.microsoft.com/office/powerpoint/2010/main" val="3016065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83AD96E-47FB-41B7-9A7D-7CD0156F9FFF}"/>
              </a:ext>
            </a:extLst>
          </p:cNvPr>
          <p:cNvSpPr/>
          <p:nvPr/>
        </p:nvSpPr>
        <p:spPr>
          <a:xfrm>
            <a:off x="0" y="4465799"/>
            <a:ext cx="12192000" cy="9797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634C5B-78E8-40EC-AF90-73239EB7FD40}"/>
              </a:ext>
            </a:extLst>
          </p:cNvPr>
          <p:cNvSpPr/>
          <p:nvPr/>
        </p:nvSpPr>
        <p:spPr>
          <a:xfrm>
            <a:off x="0" y="5610781"/>
            <a:ext cx="12192000" cy="979708"/>
          </a:xfrm>
          <a:prstGeom prst="rect">
            <a:avLst/>
          </a:prstGeom>
          <a:solidFill>
            <a:srgbClr val="EDC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2559CC-E4F1-4C61-9EEE-9AD5B4B4FB5D}"/>
              </a:ext>
            </a:extLst>
          </p:cNvPr>
          <p:cNvSpPr/>
          <p:nvPr/>
        </p:nvSpPr>
        <p:spPr>
          <a:xfrm>
            <a:off x="0" y="3320808"/>
            <a:ext cx="12192000" cy="979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001B8-DF9A-4262-AB60-1D9AB992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grananje izgleda?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B1F792-438B-48DA-8D60-8F0A12F0DCF1}"/>
              </a:ext>
            </a:extLst>
          </p:cNvPr>
          <p:cNvSpPr/>
          <p:nvPr/>
        </p:nvSpPr>
        <p:spPr>
          <a:xfrm>
            <a:off x="456537" y="342900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A1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94E644-E2B0-4A93-8329-B0593B71C429}"/>
              </a:ext>
            </a:extLst>
          </p:cNvPr>
          <p:cNvSpPr/>
          <p:nvPr/>
        </p:nvSpPr>
        <p:spPr>
          <a:xfrm>
            <a:off x="2501346" y="342900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A2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5E1DE9-4CBD-48CA-A594-6B73EC6A64D2}"/>
              </a:ext>
            </a:extLst>
          </p:cNvPr>
          <p:cNvSpPr/>
          <p:nvPr/>
        </p:nvSpPr>
        <p:spPr>
          <a:xfrm>
            <a:off x="4546155" y="4573987"/>
            <a:ext cx="763325" cy="763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B1</a:t>
            </a:r>
            <a:endParaRPr lang="sr-Latn-R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ED3FF9-3B58-48E6-9E9D-3F4BE72EC607}"/>
              </a:ext>
            </a:extLst>
          </p:cNvPr>
          <p:cNvSpPr/>
          <p:nvPr/>
        </p:nvSpPr>
        <p:spPr>
          <a:xfrm>
            <a:off x="6590964" y="4573987"/>
            <a:ext cx="763325" cy="763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B2</a:t>
            </a:r>
            <a:endParaRPr lang="sr-Latn-R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C1EE98-CBF4-4C17-9BBF-B398F795AA24}"/>
              </a:ext>
            </a:extLst>
          </p:cNvPr>
          <p:cNvSpPr/>
          <p:nvPr/>
        </p:nvSpPr>
        <p:spPr>
          <a:xfrm>
            <a:off x="4546155" y="5718975"/>
            <a:ext cx="763325" cy="763325"/>
          </a:xfrm>
          <a:prstGeom prst="ellipse">
            <a:avLst/>
          </a:prstGeom>
          <a:solidFill>
            <a:srgbClr val="B57CF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C1</a:t>
            </a:r>
            <a:endParaRPr lang="sr-Latn-RS" sz="2400" dirty="0">
              <a:solidFill>
                <a:srgbClr val="7030A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1B9D1E-4261-49AA-9C61-0BC0B58C9658}"/>
              </a:ext>
            </a:extLst>
          </p:cNvPr>
          <p:cNvSpPr/>
          <p:nvPr/>
        </p:nvSpPr>
        <p:spPr>
          <a:xfrm>
            <a:off x="6590964" y="5718975"/>
            <a:ext cx="763325" cy="763325"/>
          </a:xfrm>
          <a:prstGeom prst="ellipse">
            <a:avLst/>
          </a:prstGeom>
          <a:solidFill>
            <a:srgbClr val="B57CF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C2</a:t>
            </a:r>
            <a:endParaRPr lang="sr-Latn-RS" sz="2400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283A06-94AE-481C-B8E2-EBA62D12E4C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219862" y="3810663"/>
            <a:ext cx="1281484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5237B8-EC04-468A-9D38-CABA922CC30F}"/>
              </a:ext>
            </a:extLst>
          </p:cNvPr>
          <p:cNvCxnSpPr>
            <a:cxnSpLocks/>
            <a:stCxn id="5" idx="4"/>
            <a:endCxn id="7" idx="2"/>
          </p:cNvCxnSpPr>
          <p:nvPr/>
        </p:nvCxnSpPr>
        <p:spPr>
          <a:xfrm>
            <a:off x="2883009" y="4192325"/>
            <a:ext cx="1663146" cy="76332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CA7887-20EC-4F19-98E3-3470DE33BAC0}"/>
              </a:ext>
            </a:extLst>
          </p:cNvPr>
          <p:cNvCxnSpPr>
            <a:cxnSpLocks/>
            <a:stCxn id="5" idx="4"/>
            <a:endCxn id="9" idx="2"/>
          </p:cNvCxnSpPr>
          <p:nvPr/>
        </p:nvCxnSpPr>
        <p:spPr>
          <a:xfrm>
            <a:off x="2883009" y="4192325"/>
            <a:ext cx="1663146" cy="1908313"/>
          </a:xfrm>
          <a:prstGeom prst="straightConnector1">
            <a:avLst/>
          </a:prstGeom>
          <a:ln w="28575">
            <a:solidFill>
              <a:srgbClr val="B57C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825D26-1A13-4F1B-B18D-B088E10387F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5309480" y="4955650"/>
            <a:ext cx="1281484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6EA154-5033-4D7F-AC5B-D4983D0F733E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5309480" y="6100638"/>
            <a:ext cx="1281484" cy="0"/>
          </a:xfrm>
          <a:prstGeom prst="straightConnector1">
            <a:avLst/>
          </a:prstGeom>
          <a:ln w="28575">
            <a:solidFill>
              <a:srgbClr val="B57C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C52803-F3CC-436C-8192-C0FCDEC4048D}"/>
              </a:ext>
            </a:extLst>
          </p:cNvPr>
          <p:cNvSpPr txBox="1"/>
          <p:nvPr/>
        </p:nvSpPr>
        <p:spPr>
          <a:xfrm>
            <a:off x="8276882" y="3610606"/>
            <a:ext cx="4296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Istorija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verzija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master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grani</a:t>
            </a:r>
            <a:endParaRPr lang="sr-Latn-R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BBB507-45EE-4E6B-90AF-6901B54807B8}"/>
              </a:ext>
            </a:extLst>
          </p:cNvPr>
          <p:cNvSpPr txBox="1"/>
          <p:nvPr/>
        </p:nvSpPr>
        <p:spPr>
          <a:xfrm>
            <a:off x="8276882" y="4755594"/>
            <a:ext cx="406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Istorija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verzija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grani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za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feature B</a:t>
            </a:r>
            <a:endParaRPr lang="sr-Latn-R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E7A81B-6819-4C94-8FA6-A5BFFBAD5969}"/>
              </a:ext>
            </a:extLst>
          </p:cNvPr>
          <p:cNvSpPr txBox="1"/>
          <p:nvPr/>
        </p:nvSpPr>
        <p:spPr>
          <a:xfrm>
            <a:off x="8276882" y="5900582"/>
            <a:ext cx="383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Istorija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verzija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na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grani</a:t>
            </a:r>
            <a:r>
              <a:rPr lang="en-US" sz="2000" dirty="0">
                <a:solidFill>
                  <a:srgbClr val="7030A0"/>
                </a:solidFill>
              </a:rPr>
              <a:t> za </a:t>
            </a:r>
            <a:r>
              <a:rPr lang="en-US" sz="2000" b="1" dirty="0">
                <a:solidFill>
                  <a:srgbClr val="7030A0"/>
                </a:solidFill>
              </a:rPr>
              <a:t>feature C</a:t>
            </a:r>
            <a:endParaRPr lang="sr-Latn-R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774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83AD96E-47FB-41B7-9A7D-7CD0156F9FFF}"/>
              </a:ext>
            </a:extLst>
          </p:cNvPr>
          <p:cNvSpPr/>
          <p:nvPr/>
        </p:nvSpPr>
        <p:spPr>
          <a:xfrm>
            <a:off x="0" y="4465799"/>
            <a:ext cx="12192000" cy="9797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634C5B-78E8-40EC-AF90-73239EB7FD40}"/>
              </a:ext>
            </a:extLst>
          </p:cNvPr>
          <p:cNvSpPr/>
          <p:nvPr/>
        </p:nvSpPr>
        <p:spPr>
          <a:xfrm>
            <a:off x="0" y="5610781"/>
            <a:ext cx="12192000" cy="979708"/>
          </a:xfrm>
          <a:prstGeom prst="rect">
            <a:avLst/>
          </a:prstGeom>
          <a:solidFill>
            <a:srgbClr val="EDC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2559CC-E4F1-4C61-9EEE-9AD5B4B4FB5D}"/>
              </a:ext>
            </a:extLst>
          </p:cNvPr>
          <p:cNvSpPr/>
          <p:nvPr/>
        </p:nvSpPr>
        <p:spPr>
          <a:xfrm>
            <a:off x="0" y="3320808"/>
            <a:ext cx="12192000" cy="979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001B8-DF9A-4262-AB60-1D9AB992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grananje izgleda?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B1F792-438B-48DA-8D60-8F0A12F0DCF1}"/>
              </a:ext>
            </a:extLst>
          </p:cNvPr>
          <p:cNvSpPr/>
          <p:nvPr/>
        </p:nvSpPr>
        <p:spPr>
          <a:xfrm>
            <a:off x="456537" y="342900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A1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94E644-E2B0-4A93-8329-B0593B71C429}"/>
              </a:ext>
            </a:extLst>
          </p:cNvPr>
          <p:cNvSpPr/>
          <p:nvPr/>
        </p:nvSpPr>
        <p:spPr>
          <a:xfrm>
            <a:off x="2501346" y="342900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A2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5E1DE9-4CBD-48CA-A594-6B73EC6A64D2}"/>
              </a:ext>
            </a:extLst>
          </p:cNvPr>
          <p:cNvSpPr/>
          <p:nvPr/>
        </p:nvSpPr>
        <p:spPr>
          <a:xfrm>
            <a:off x="4546155" y="4573987"/>
            <a:ext cx="763325" cy="763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B1</a:t>
            </a:r>
            <a:endParaRPr lang="sr-Latn-R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ED3FF9-3B58-48E6-9E9D-3F4BE72EC607}"/>
              </a:ext>
            </a:extLst>
          </p:cNvPr>
          <p:cNvSpPr/>
          <p:nvPr/>
        </p:nvSpPr>
        <p:spPr>
          <a:xfrm>
            <a:off x="6590964" y="4573987"/>
            <a:ext cx="763325" cy="763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B2</a:t>
            </a:r>
            <a:endParaRPr lang="sr-Latn-R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C1EE98-CBF4-4C17-9BBF-B398F795AA24}"/>
              </a:ext>
            </a:extLst>
          </p:cNvPr>
          <p:cNvSpPr/>
          <p:nvPr/>
        </p:nvSpPr>
        <p:spPr>
          <a:xfrm>
            <a:off x="4546155" y="5718975"/>
            <a:ext cx="763325" cy="763325"/>
          </a:xfrm>
          <a:prstGeom prst="ellipse">
            <a:avLst/>
          </a:prstGeom>
          <a:solidFill>
            <a:srgbClr val="B57CF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C1</a:t>
            </a:r>
            <a:endParaRPr lang="sr-Latn-RS" sz="2400" dirty="0">
              <a:solidFill>
                <a:srgbClr val="7030A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1B9D1E-4261-49AA-9C61-0BC0B58C9658}"/>
              </a:ext>
            </a:extLst>
          </p:cNvPr>
          <p:cNvSpPr/>
          <p:nvPr/>
        </p:nvSpPr>
        <p:spPr>
          <a:xfrm>
            <a:off x="6590964" y="5718975"/>
            <a:ext cx="763325" cy="763325"/>
          </a:xfrm>
          <a:prstGeom prst="ellipse">
            <a:avLst/>
          </a:prstGeom>
          <a:solidFill>
            <a:srgbClr val="B57CF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C2</a:t>
            </a:r>
            <a:endParaRPr lang="sr-Latn-RS" sz="2400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283A06-94AE-481C-B8E2-EBA62D12E4C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219862" y="3810663"/>
            <a:ext cx="1281484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5237B8-EC04-468A-9D38-CABA922CC30F}"/>
              </a:ext>
            </a:extLst>
          </p:cNvPr>
          <p:cNvCxnSpPr>
            <a:cxnSpLocks/>
            <a:stCxn id="5" idx="4"/>
            <a:endCxn id="7" idx="2"/>
          </p:cNvCxnSpPr>
          <p:nvPr/>
        </p:nvCxnSpPr>
        <p:spPr>
          <a:xfrm>
            <a:off x="2883009" y="4192325"/>
            <a:ext cx="1663146" cy="76332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CA7887-20EC-4F19-98E3-3470DE33BAC0}"/>
              </a:ext>
            </a:extLst>
          </p:cNvPr>
          <p:cNvCxnSpPr>
            <a:cxnSpLocks/>
            <a:stCxn id="5" idx="4"/>
            <a:endCxn id="9" idx="2"/>
          </p:cNvCxnSpPr>
          <p:nvPr/>
        </p:nvCxnSpPr>
        <p:spPr>
          <a:xfrm>
            <a:off x="2883009" y="4192325"/>
            <a:ext cx="1663146" cy="1908313"/>
          </a:xfrm>
          <a:prstGeom prst="straightConnector1">
            <a:avLst/>
          </a:prstGeom>
          <a:ln w="28575">
            <a:solidFill>
              <a:srgbClr val="B57C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825D26-1A13-4F1B-B18D-B088E10387F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5309480" y="4955650"/>
            <a:ext cx="1281484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6EA154-5033-4D7F-AC5B-D4983D0F733E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5309480" y="6100638"/>
            <a:ext cx="1281484" cy="0"/>
          </a:xfrm>
          <a:prstGeom prst="straightConnector1">
            <a:avLst/>
          </a:prstGeom>
          <a:ln w="28575">
            <a:solidFill>
              <a:srgbClr val="B57C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C52803-F3CC-436C-8192-C0FCDEC4048D}"/>
              </a:ext>
            </a:extLst>
          </p:cNvPr>
          <p:cNvSpPr txBox="1"/>
          <p:nvPr/>
        </p:nvSpPr>
        <p:spPr>
          <a:xfrm>
            <a:off x="8276882" y="3610606"/>
            <a:ext cx="4296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Istorija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verzija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master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grani</a:t>
            </a:r>
            <a:endParaRPr lang="sr-Latn-R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BBB507-45EE-4E6B-90AF-6901B54807B8}"/>
              </a:ext>
            </a:extLst>
          </p:cNvPr>
          <p:cNvSpPr txBox="1"/>
          <p:nvPr/>
        </p:nvSpPr>
        <p:spPr>
          <a:xfrm>
            <a:off x="8276882" y="4755594"/>
            <a:ext cx="406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Istorija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verzija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grani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za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feature B</a:t>
            </a:r>
            <a:endParaRPr lang="sr-Latn-R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E7A81B-6819-4C94-8FA6-A5BFFBAD5969}"/>
              </a:ext>
            </a:extLst>
          </p:cNvPr>
          <p:cNvSpPr txBox="1"/>
          <p:nvPr/>
        </p:nvSpPr>
        <p:spPr>
          <a:xfrm>
            <a:off x="8276882" y="5900582"/>
            <a:ext cx="383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Istorija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verzija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na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grani</a:t>
            </a:r>
            <a:r>
              <a:rPr lang="en-US" sz="2000" dirty="0">
                <a:solidFill>
                  <a:srgbClr val="7030A0"/>
                </a:solidFill>
              </a:rPr>
              <a:t> za </a:t>
            </a:r>
            <a:r>
              <a:rPr lang="en-US" sz="2000" b="1" dirty="0">
                <a:solidFill>
                  <a:srgbClr val="7030A0"/>
                </a:solidFill>
              </a:rPr>
              <a:t>feature C</a:t>
            </a:r>
            <a:endParaRPr lang="sr-Latn-RS" sz="2000" b="1" dirty="0">
              <a:solidFill>
                <a:srgbClr val="7030A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F491C0-D3CD-4635-84DB-5183EA22C06D}"/>
              </a:ext>
            </a:extLst>
          </p:cNvPr>
          <p:cNvSpPr/>
          <p:nvPr/>
        </p:nvSpPr>
        <p:spPr>
          <a:xfrm>
            <a:off x="0" y="2175815"/>
            <a:ext cx="12192000" cy="979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B55E30-396A-4597-9EBC-79D3A55F5484}"/>
              </a:ext>
            </a:extLst>
          </p:cNvPr>
          <p:cNvSpPr/>
          <p:nvPr/>
        </p:nvSpPr>
        <p:spPr>
          <a:xfrm>
            <a:off x="4546154" y="2284006"/>
            <a:ext cx="763325" cy="7633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dirty="0">
                <a:solidFill>
                  <a:schemeClr val="accent2">
                    <a:lumMod val="50000"/>
                  </a:schemeClr>
                </a:solidFill>
              </a:rPr>
              <a:t>H1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9C99C5-6719-4E54-A795-4BF7E3FB6F31}"/>
              </a:ext>
            </a:extLst>
          </p:cNvPr>
          <p:cNvCxnSpPr>
            <a:stCxn id="5" idx="0"/>
            <a:endCxn id="22" idx="2"/>
          </p:cNvCxnSpPr>
          <p:nvPr/>
        </p:nvCxnSpPr>
        <p:spPr>
          <a:xfrm flipV="1">
            <a:off x="2883009" y="2665669"/>
            <a:ext cx="1663145" cy="763331"/>
          </a:xfrm>
          <a:prstGeom prst="straightConnector1">
            <a:avLst/>
          </a:prstGeom>
          <a:ln w="28575">
            <a:solidFill>
              <a:srgbClr val="F2A6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0E8088-D027-4E8B-A868-B49F223F2B93}"/>
              </a:ext>
            </a:extLst>
          </p:cNvPr>
          <p:cNvSpPr txBox="1"/>
          <p:nvPr/>
        </p:nvSpPr>
        <p:spPr>
          <a:xfrm>
            <a:off x="8281473" y="2465613"/>
            <a:ext cx="4296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Istorija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verzija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sr-Latn-RS" sz="2000" b="1" dirty="0">
                <a:solidFill>
                  <a:schemeClr val="accent2">
                    <a:lumMod val="50000"/>
                  </a:schemeClr>
                </a:solidFill>
              </a:rPr>
              <a:t>hotfix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grani</a:t>
            </a:r>
            <a:endParaRPr lang="sr-Latn-R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742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83AD96E-47FB-41B7-9A7D-7CD0156F9FFF}"/>
              </a:ext>
            </a:extLst>
          </p:cNvPr>
          <p:cNvSpPr/>
          <p:nvPr/>
        </p:nvSpPr>
        <p:spPr>
          <a:xfrm>
            <a:off x="0" y="4465799"/>
            <a:ext cx="12192000" cy="9797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634C5B-78E8-40EC-AF90-73239EB7FD40}"/>
              </a:ext>
            </a:extLst>
          </p:cNvPr>
          <p:cNvSpPr/>
          <p:nvPr/>
        </p:nvSpPr>
        <p:spPr>
          <a:xfrm>
            <a:off x="0" y="5610781"/>
            <a:ext cx="12192000" cy="979708"/>
          </a:xfrm>
          <a:prstGeom prst="rect">
            <a:avLst/>
          </a:prstGeom>
          <a:solidFill>
            <a:srgbClr val="EDC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2559CC-E4F1-4C61-9EEE-9AD5B4B4FB5D}"/>
              </a:ext>
            </a:extLst>
          </p:cNvPr>
          <p:cNvSpPr/>
          <p:nvPr/>
        </p:nvSpPr>
        <p:spPr>
          <a:xfrm>
            <a:off x="0" y="3320808"/>
            <a:ext cx="12192000" cy="979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001B8-DF9A-4262-AB60-1D9AB992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grananje izgleda?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B1F792-438B-48DA-8D60-8F0A12F0DCF1}"/>
              </a:ext>
            </a:extLst>
          </p:cNvPr>
          <p:cNvSpPr/>
          <p:nvPr/>
        </p:nvSpPr>
        <p:spPr>
          <a:xfrm>
            <a:off x="456537" y="342900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A1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94E644-E2B0-4A93-8329-B0593B71C429}"/>
              </a:ext>
            </a:extLst>
          </p:cNvPr>
          <p:cNvSpPr/>
          <p:nvPr/>
        </p:nvSpPr>
        <p:spPr>
          <a:xfrm>
            <a:off x="2501346" y="342900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A2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5E1DE9-4CBD-48CA-A594-6B73EC6A64D2}"/>
              </a:ext>
            </a:extLst>
          </p:cNvPr>
          <p:cNvSpPr/>
          <p:nvPr/>
        </p:nvSpPr>
        <p:spPr>
          <a:xfrm>
            <a:off x="4546155" y="4573987"/>
            <a:ext cx="763325" cy="763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B1</a:t>
            </a:r>
            <a:endParaRPr lang="sr-Latn-R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ED3FF9-3B58-48E6-9E9D-3F4BE72EC607}"/>
              </a:ext>
            </a:extLst>
          </p:cNvPr>
          <p:cNvSpPr/>
          <p:nvPr/>
        </p:nvSpPr>
        <p:spPr>
          <a:xfrm>
            <a:off x="6590964" y="4573987"/>
            <a:ext cx="763325" cy="763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B2</a:t>
            </a:r>
            <a:endParaRPr lang="sr-Latn-R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C1EE98-CBF4-4C17-9BBF-B398F795AA24}"/>
              </a:ext>
            </a:extLst>
          </p:cNvPr>
          <p:cNvSpPr/>
          <p:nvPr/>
        </p:nvSpPr>
        <p:spPr>
          <a:xfrm>
            <a:off x="4546155" y="5718975"/>
            <a:ext cx="763325" cy="763325"/>
          </a:xfrm>
          <a:prstGeom prst="ellipse">
            <a:avLst/>
          </a:prstGeom>
          <a:solidFill>
            <a:srgbClr val="B57CF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C1</a:t>
            </a:r>
            <a:endParaRPr lang="sr-Latn-RS" sz="2400" dirty="0">
              <a:solidFill>
                <a:srgbClr val="7030A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1B9D1E-4261-49AA-9C61-0BC0B58C9658}"/>
              </a:ext>
            </a:extLst>
          </p:cNvPr>
          <p:cNvSpPr/>
          <p:nvPr/>
        </p:nvSpPr>
        <p:spPr>
          <a:xfrm>
            <a:off x="6590964" y="5718975"/>
            <a:ext cx="763325" cy="763325"/>
          </a:xfrm>
          <a:prstGeom prst="ellipse">
            <a:avLst/>
          </a:prstGeom>
          <a:solidFill>
            <a:srgbClr val="B57CF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C2</a:t>
            </a:r>
            <a:endParaRPr lang="sr-Latn-RS" sz="2400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283A06-94AE-481C-B8E2-EBA62D12E4C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219862" y="3810663"/>
            <a:ext cx="1281484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5237B8-EC04-468A-9D38-CABA922CC30F}"/>
              </a:ext>
            </a:extLst>
          </p:cNvPr>
          <p:cNvCxnSpPr>
            <a:cxnSpLocks/>
            <a:stCxn id="5" idx="4"/>
            <a:endCxn id="7" idx="2"/>
          </p:cNvCxnSpPr>
          <p:nvPr/>
        </p:nvCxnSpPr>
        <p:spPr>
          <a:xfrm>
            <a:off x="2883009" y="4192325"/>
            <a:ext cx="1663146" cy="76332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CA7887-20EC-4F19-98E3-3470DE33BAC0}"/>
              </a:ext>
            </a:extLst>
          </p:cNvPr>
          <p:cNvCxnSpPr>
            <a:cxnSpLocks/>
            <a:stCxn id="5" idx="4"/>
            <a:endCxn id="9" idx="2"/>
          </p:cNvCxnSpPr>
          <p:nvPr/>
        </p:nvCxnSpPr>
        <p:spPr>
          <a:xfrm>
            <a:off x="2883009" y="4192325"/>
            <a:ext cx="1663146" cy="1908313"/>
          </a:xfrm>
          <a:prstGeom prst="straightConnector1">
            <a:avLst/>
          </a:prstGeom>
          <a:ln w="28575">
            <a:solidFill>
              <a:srgbClr val="B57C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825D26-1A13-4F1B-B18D-B088E10387F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5309480" y="4955650"/>
            <a:ext cx="1281484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6EA154-5033-4D7F-AC5B-D4983D0F733E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5309480" y="6100638"/>
            <a:ext cx="1281484" cy="0"/>
          </a:xfrm>
          <a:prstGeom prst="straightConnector1">
            <a:avLst/>
          </a:prstGeom>
          <a:ln w="28575">
            <a:solidFill>
              <a:srgbClr val="B57C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C52803-F3CC-436C-8192-C0FCDEC4048D}"/>
              </a:ext>
            </a:extLst>
          </p:cNvPr>
          <p:cNvSpPr txBox="1"/>
          <p:nvPr/>
        </p:nvSpPr>
        <p:spPr>
          <a:xfrm>
            <a:off x="8276882" y="3610606"/>
            <a:ext cx="4296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Istorija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verzija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master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grani</a:t>
            </a:r>
            <a:endParaRPr lang="sr-Latn-R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BBB507-45EE-4E6B-90AF-6901B54807B8}"/>
              </a:ext>
            </a:extLst>
          </p:cNvPr>
          <p:cNvSpPr txBox="1"/>
          <p:nvPr/>
        </p:nvSpPr>
        <p:spPr>
          <a:xfrm>
            <a:off x="8276882" y="4755594"/>
            <a:ext cx="406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Istorija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verzija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grani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za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feature B</a:t>
            </a:r>
            <a:endParaRPr lang="sr-Latn-R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E7A81B-6819-4C94-8FA6-A5BFFBAD5969}"/>
              </a:ext>
            </a:extLst>
          </p:cNvPr>
          <p:cNvSpPr txBox="1"/>
          <p:nvPr/>
        </p:nvSpPr>
        <p:spPr>
          <a:xfrm>
            <a:off x="8276882" y="5900582"/>
            <a:ext cx="383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Istorija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verzija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na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grani</a:t>
            </a:r>
            <a:r>
              <a:rPr lang="en-US" sz="2000" dirty="0">
                <a:solidFill>
                  <a:srgbClr val="7030A0"/>
                </a:solidFill>
              </a:rPr>
              <a:t> za </a:t>
            </a:r>
            <a:r>
              <a:rPr lang="en-US" sz="2000" b="1" dirty="0">
                <a:solidFill>
                  <a:srgbClr val="7030A0"/>
                </a:solidFill>
              </a:rPr>
              <a:t>feature C</a:t>
            </a:r>
            <a:endParaRPr lang="sr-Latn-RS" sz="2000" b="1" dirty="0">
              <a:solidFill>
                <a:srgbClr val="7030A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F491C0-D3CD-4635-84DB-5183EA22C06D}"/>
              </a:ext>
            </a:extLst>
          </p:cNvPr>
          <p:cNvSpPr/>
          <p:nvPr/>
        </p:nvSpPr>
        <p:spPr>
          <a:xfrm>
            <a:off x="0" y="2175815"/>
            <a:ext cx="12192000" cy="979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B55E30-396A-4597-9EBC-79D3A55F5484}"/>
              </a:ext>
            </a:extLst>
          </p:cNvPr>
          <p:cNvSpPr/>
          <p:nvPr/>
        </p:nvSpPr>
        <p:spPr>
          <a:xfrm>
            <a:off x="4546154" y="2284006"/>
            <a:ext cx="763325" cy="7633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dirty="0">
                <a:solidFill>
                  <a:schemeClr val="accent2">
                    <a:lumMod val="50000"/>
                  </a:schemeClr>
                </a:solidFill>
              </a:rPr>
              <a:t>H1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9C99C5-6719-4E54-A795-4BF7E3FB6F31}"/>
              </a:ext>
            </a:extLst>
          </p:cNvPr>
          <p:cNvCxnSpPr>
            <a:stCxn id="5" idx="0"/>
            <a:endCxn id="22" idx="2"/>
          </p:cNvCxnSpPr>
          <p:nvPr/>
        </p:nvCxnSpPr>
        <p:spPr>
          <a:xfrm flipV="1">
            <a:off x="2883009" y="2665669"/>
            <a:ext cx="1663145" cy="763331"/>
          </a:xfrm>
          <a:prstGeom prst="straightConnector1">
            <a:avLst/>
          </a:prstGeom>
          <a:ln w="28575">
            <a:solidFill>
              <a:srgbClr val="F2A6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07950CD-01B4-4AA4-BC6E-9DCDA9288BA9}"/>
              </a:ext>
            </a:extLst>
          </p:cNvPr>
          <p:cNvSpPr/>
          <p:nvPr/>
        </p:nvSpPr>
        <p:spPr>
          <a:xfrm>
            <a:off x="4546154" y="342900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H1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7E6102-B86E-4391-9FA9-4BFC082E08F2}"/>
              </a:ext>
            </a:extLst>
          </p:cNvPr>
          <p:cNvCxnSpPr>
            <a:stCxn id="5" idx="6"/>
            <a:endCxn id="23" idx="2"/>
          </p:cNvCxnSpPr>
          <p:nvPr/>
        </p:nvCxnSpPr>
        <p:spPr>
          <a:xfrm>
            <a:off x="3264671" y="3810663"/>
            <a:ext cx="1281483" cy="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0DB8C0-2B47-4946-A16C-8B33FF6E6221}"/>
              </a:ext>
            </a:extLst>
          </p:cNvPr>
          <p:cNvSpPr txBox="1"/>
          <p:nvPr/>
        </p:nvSpPr>
        <p:spPr>
          <a:xfrm>
            <a:off x="8281473" y="2465613"/>
            <a:ext cx="4296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Istorija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verzija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sr-Latn-RS" sz="2000" b="1" dirty="0">
                <a:solidFill>
                  <a:schemeClr val="accent2">
                    <a:lumMod val="50000"/>
                  </a:schemeClr>
                </a:solidFill>
              </a:rPr>
              <a:t>hotfix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grani</a:t>
            </a:r>
            <a:endParaRPr lang="sr-Latn-R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09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A1B5-2F9A-4622-B834-7672AC58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Vrste grana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EB11-399D-40A5-A51A-BFF808914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sr-Latn-RS" dirty="0">
                <a:solidFill>
                  <a:srgbClr val="F05133"/>
                </a:solidFill>
              </a:rPr>
              <a:t>Lokalne</a:t>
            </a:r>
          </a:p>
          <a:p>
            <a:pPr lvl="1"/>
            <a:r>
              <a:rPr lang="sr-Latn-RS" dirty="0"/>
              <a:t>Nastale u lokalnom repozitorijumu i ne prate druge grane</a:t>
            </a:r>
          </a:p>
          <a:p>
            <a:r>
              <a:rPr lang="sr-Latn-RS" dirty="0">
                <a:solidFill>
                  <a:srgbClr val="F05133"/>
                </a:solidFill>
              </a:rPr>
              <a:t>Tracking</a:t>
            </a:r>
          </a:p>
          <a:p>
            <a:pPr lvl="1"/>
            <a:r>
              <a:rPr lang="sr-Latn-RS" dirty="0"/>
              <a:t>Lokalne grane koje prate druge grane</a:t>
            </a:r>
          </a:p>
          <a:p>
            <a:pPr lvl="1"/>
            <a:r>
              <a:rPr lang="sr-Latn-RS" dirty="0"/>
              <a:t>Podešena im je </a:t>
            </a:r>
            <a:r>
              <a:rPr lang="sr-Latn-RS" dirty="0">
                <a:solidFill>
                  <a:srgbClr val="F05133"/>
                </a:solidFill>
              </a:rPr>
              <a:t>upstream</a:t>
            </a:r>
            <a:r>
              <a:rPr lang="sr-Latn-RS" dirty="0"/>
              <a:t> grana</a:t>
            </a:r>
          </a:p>
          <a:p>
            <a:pPr lvl="1"/>
            <a:r>
              <a:rPr lang="sr-Latn-RS" dirty="0"/>
              <a:t>Najčešće prate remote tracking grane</a:t>
            </a:r>
          </a:p>
          <a:p>
            <a:r>
              <a:rPr lang="sr-Latn-RS" dirty="0">
                <a:solidFill>
                  <a:srgbClr val="F05133"/>
                </a:solidFill>
              </a:rPr>
              <a:t>Remote Tracking</a:t>
            </a:r>
          </a:p>
          <a:p>
            <a:pPr lvl="1"/>
            <a:r>
              <a:rPr lang="sr-Latn-RS" dirty="0"/>
              <a:t>Grane nastale u udaljenom (remote) repozitorijumu koje se kloniraju u lokalni</a:t>
            </a:r>
          </a:p>
        </p:txBody>
      </p:sp>
    </p:spTree>
    <p:extLst>
      <p:ext uri="{BB962C8B-B14F-4D97-AF65-F5344CB8AC3E}">
        <p14:creationId xmlns:p14="http://schemas.microsoft.com/office/powerpoint/2010/main" val="2474196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1E39-5689-4074-B5BF-39B77E73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branch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ACE97-EBDE-4F41-916B-CB1AF0C32F6A}"/>
              </a:ext>
            </a:extLst>
          </p:cNvPr>
          <p:cNvSpPr txBox="1"/>
          <p:nvPr/>
        </p:nvSpPr>
        <p:spPr>
          <a:xfrm>
            <a:off x="838200" y="2644795"/>
            <a:ext cx="934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800" dirty="0"/>
              <a:t>Pravljenje nove nezavisne grane na lokalu: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44E6A-0645-434B-A4AD-08667E4A070B}"/>
              </a:ext>
            </a:extLst>
          </p:cNvPr>
          <p:cNvSpPr txBox="1"/>
          <p:nvPr/>
        </p:nvSpPr>
        <p:spPr>
          <a:xfrm>
            <a:off x="838200" y="3279502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</a:t>
            </a:r>
            <a:r>
              <a:rPr lang="en-US" sz="1400" dirty="0" err="1">
                <a:latin typeface="Lucida Console" panose="020B0609040504020204" pitchFamily="49" charset="0"/>
              </a:rPr>
              <a:t>gi</a:t>
            </a:r>
            <a:r>
              <a:rPr lang="sr-Latn-RS" sz="1400" dirty="0">
                <a:latin typeface="Lucida Console" panose="020B0609040504020204" pitchFamily="49" charset="0"/>
              </a:rPr>
              <a:t>t branch &lt;ime_grane&gt;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C6AA9E-8385-49EE-8090-C75E3FB5C3DC}"/>
              </a:ext>
            </a:extLst>
          </p:cNvPr>
          <p:cNvSpPr txBox="1"/>
          <p:nvPr/>
        </p:nvSpPr>
        <p:spPr>
          <a:xfrm>
            <a:off x="838200" y="169068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sr-Latn-RS" sz="2800" dirty="0"/>
              <a:t>Komanda za pravljenje novih grana i dobijanja informacija o granama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91417-C037-4EAF-8179-72B37B44F655}"/>
              </a:ext>
            </a:extLst>
          </p:cNvPr>
          <p:cNvSpPr txBox="1"/>
          <p:nvPr/>
        </p:nvSpPr>
        <p:spPr>
          <a:xfrm>
            <a:off x="838200" y="3698766"/>
            <a:ext cx="988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800" dirty="0"/>
              <a:t>Spisak lokalnih grana (</a:t>
            </a:r>
            <a:r>
              <a:rPr lang="sr-Latn-RS" sz="2800" b="1" dirty="0">
                <a:solidFill>
                  <a:srgbClr val="F05133"/>
                </a:solidFill>
              </a:rPr>
              <a:t>*</a:t>
            </a:r>
            <a:r>
              <a:rPr lang="sr-Latn-RS" sz="2800" dirty="0"/>
              <a:t> označava trenutnu):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A74E8F-EB2E-462F-BB2B-662F75F3E76F}"/>
              </a:ext>
            </a:extLst>
          </p:cNvPr>
          <p:cNvSpPr txBox="1"/>
          <p:nvPr/>
        </p:nvSpPr>
        <p:spPr>
          <a:xfrm>
            <a:off x="838200" y="4333473"/>
            <a:ext cx="10515600" cy="11695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</a:t>
            </a:r>
            <a:r>
              <a:rPr lang="en-US" sz="1400" dirty="0" err="1">
                <a:latin typeface="Lucida Console" panose="020B0609040504020204" pitchFamily="49" charset="0"/>
              </a:rPr>
              <a:t>gi</a:t>
            </a:r>
            <a:r>
              <a:rPr lang="sr-Latn-RS" sz="1400" dirty="0">
                <a:latin typeface="Lucida Console" panose="020B0609040504020204" pitchFamily="49" charset="0"/>
              </a:rPr>
              <a:t>t branch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* master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feature_grana_1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feauture_grana_2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Hotfix_grana_1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5843B-E45E-4CD7-B80B-00699090F02B}"/>
              </a:ext>
            </a:extLst>
          </p:cNvPr>
          <p:cNvSpPr txBox="1"/>
          <p:nvPr/>
        </p:nvSpPr>
        <p:spPr>
          <a:xfrm>
            <a:off x="838199" y="5614511"/>
            <a:ext cx="630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800" dirty="0"/>
              <a:t>Spisak </a:t>
            </a:r>
            <a:r>
              <a:rPr lang="sr-Latn-RS" sz="2800" dirty="0">
                <a:solidFill>
                  <a:srgbClr val="F05133"/>
                </a:solidFill>
              </a:rPr>
              <a:t>lokalnih</a:t>
            </a:r>
            <a:r>
              <a:rPr lang="sr-Latn-RS" sz="2800" dirty="0"/>
              <a:t> i </a:t>
            </a:r>
            <a:r>
              <a:rPr lang="sr-Latn-RS" sz="2800" dirty="0">
                <a:solidFill>
                  <a:srgbClr val="F05133"/>
                </a:solidFill>
              </a:rPr>
              <a:t>remote tracking </a:t>
            </a:r>
            <a:r>
              <a:rPr lang="sr-Latn-RS" sz="2800" dirty="0"/>
              <a:t>grana: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C82528-7CA6-4FD4-9393-62A70BED9FB9}"/>
              </a:ext>
            </a:extLst>
          </p:cNvPr>
          <p:cNvSpPr txBox="1"/>
          <p:nvPr/>
        </p:nvSpPr>
        <p:spPr>
          <a:xfrm>
            <a:off x="838200" y="6293743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</a:t>
            </a:r>
            <a:r>
              <a:rPr lang="en-US" sz="1400" dirty="0" err="1">
                <a:latin typeface="Lucida Console" panose="020B0609040504020204" pitchFamily="49" charset="0"/>
              </a:rPr>
              <a:t>gi</a:t>
            </a:r>
            <a:r>
              <a:rPr lang="sr-Latn-RS" sz="1400" dirty="0">
                <a:latin typeface="Lucida Console" panose="020B0609040504020204" pitchFamily="49" charset="0"/>
              </a:rPr>
              <a:t>t branch -a</a:t>
            </a:r>
          </a:p>
        </p:txBody>
      </p:sp>
    </p:spTree>
    <p:extLst>
      <p:ext uri="{BB962C8B-B14F-4D97-AF65-F5344CB8AC3E}">
        <p14:creationId xmlns:p14="http://schemas.microsoft.com/office/powerpoint/2010/main" val="364473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0E93-CB6E-4959-9AC1-94B46F1A9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noFill/>
        </p:spPr>
        <p:txBody>
          <a:bodyPr/>
          <a:lstStyle/>
          <a:p>
            <a:pPr algn="ctr"/>
            <a:r>
              <a:rPr lang="sr-Latn-RS" dirty="0"/>
              <a:t>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96F37-4009-4BFA-BA82-9A57AB279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02" y="3036418"/>
            <a:ext cx="785162" cy="7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14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9FFE-5A5B-438C-93D2-738C1829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checkout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AA9E9-B409-4F06-AA89-168BCC95AFF9}"/>
              </a:ext>
            </a:extLst>
          </p:cNvPr>
          <p:cNvSpPr txBox="1"/>
          <p:nvPr/>
        </p:nvSpPr>
        <p:spPr>
          <a:xfrm>
            <a:off x="838199" y="169068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800" dirty="0"/>
              <a:t>Sa git checkout se možemo sa trenutne grane prebaciti na drugu: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AFB91-1C73-4DB5-8C92-884BBA407587}"/>
              </a:ext>
            </a:extLst>
          </p:cNvPr>
          <p:cNvSpPr txBox="1"/>
          <p:nvPr/>
        </p:nvSpPr>
        <p:spPr>
          <a:xfrm>
            <a:off x="838199" y="2213908"/>
            <a:ext cx="10515600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</a:t>
            </a:r>
            <a:r>
              <a:rPr lang="en-US" sz="1400" dirty="0" err="1">
                <a:latin typeface="Lucida Console" panose="020B0609040504020204" pitchFamily="49" charset="0"/>
              </a:rPr>
              <a:t>gi</a:t>
            </a:r>
            <a:r>
              <a:rPr lang="sr-Latn-RS" sz="1400" dirty="0">
                <a:latin typeface="Lucida Console" panose="020B0609040504020204" pitchFamily="49" charset="0"/>
              </a:rPr>
              <a:t>t checkout &lt;ime_grane&gt;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Switched to branch </a:t>
            </a:r>
            <a:r>
              <a:rPr lang="en-US" sz="1400" dirty="0">
                <a:latin typeface="Lucida Console" panose="020B0609040504020204" pitchFamily="49" charset="0"/>
              </a:rPr>
              <a:t>‘</a:t>
            </a:r>
            <a:r>
              <a:rPr lang="sr-Latn-RS" sz="1400" dirty="0">
                <a:latin typeface="Lucida Console" panose="020B0609040504020204" pitchFamily="49" charset="0"/>
              </a:rPr>
              <a:t>&lt;ime_grane&gt;</a:t>
            </a:r>
            <a:r>
              <a:rPr lang="en-US" sz="1400" dirty="0">
                <a:latin typeface="Lucida Console" panose="020B0609040504020204" pitchFamily="49" charset="0"/>
              </a:rPr>
              <a:t>’</a:t>
            </a:r>
            <a:endParaRPr lang="sr-Latn-RS" sz="1400" dirty="0">
              <a:latin typeface="Lucida Console" panose="020B0609040504020204" pitchFamily="49" charset="0"/>
            </a:endParaRPr>
          </a:p>
          <a:p>
            <a:r>
              <a:rPr lang="sr-Latn-RS" sz="1400" dirty="0">
                <a:latin typeface="Lucida Console" panose="020B0609040504020204" pitchFamily="49" charset="0"/>
              </a:rPr>
              <a:t>$ git checkout master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Switched to branch </a:t>
            </a:r>
            <a:r>
              <a:rPr lang="en-US" sz="1400" dirty="0">
                <a:latin typeface="Lucida Console" panose="020B0609040504020204" pitchFamily="49" charset="0"/>
              </a:rPr>
              <a:t>‘</a:t>
            </a:r>
            <a:r>
              <a:rPr lang="sr-Latn-RS" sz="1400" dirty="0">
                <a:latin typeface="Lucida Console" panose="020B0609040504020204" pitchFamily="49" charset="0"/>
              </a:rPr>
              <a:t>master</a:t>
            </a:r>
            <a:r>
              <a:rPr lang="en-US" sz="1400" dirty="0">
                <a:latin typeface="Lucida Console" panose="020B0609040504020204" pitchFamily="49" charset="0"/>
              </a:rPr>
              <a:t>’</a:t>
            </a:r>
            <a:endParaRPr lang="sr-Latn-RS" sz="1400" dirty="0">
              <a:latin typeface="Lucida Console" panose="020B06090405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62BF9-0C79-4C5A-B9E8-0400455FF399}"/>
              </a:ext>
            </a:extLst>
          </p:cNvPr>
          <p:cNvSpPr txBox="1"/>
          <p:nvPr/>
        </p:nvSpPr>
        <p:spPr>
          <a:xfrm>
            <a:off x="838199" y="3388367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800" dirty="0"/>
              <a:t>Takođe možemo napraviti novu granu i odmah se prebaciti na nju: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BE10D-590E-4D73-8695-3C9407530564}"/>
              </a:ext>
            </a:extLst>
          </p:cNvPr>
          <p:cNvSpPr txBox="1"/>
          <p:nvPr/>
        </p:nvSpPr>
        <p:spPr>
          <a:xfrm>
            <a:off x="838199" y="3911587"/>
            <a:ext cx="1051560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</a:t>
            </a:r>
            <a:r>
              <a:rPr lang="en-US" sz="1400" dirty="0" err="1">
                <a:latin typeface="Lucida Console" panose="020B0609040504020204" pitchFamily="49" charset="0"/>
              </a:rPr>
              <a:t>gi</a:t>
            </a:r>
            <a:r>
              <a:rPr lang="sr-Latn-RS" sz="1400" dirty="0">
                <a:latin typeface="Lucida Console" panose="020B0609040504020204" pitchFamily="49" charset="0"/>
              </a:rPr>
              <a:t>t checkout -b &lt;ime_grane&gt;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Switched to a new branch </a:t>
            </a:r>
            <a:r>
              <a:rPr lang="en-US" sz="1400" dirty="0">
                <a:latin typeface="Lucida Console" panose="020B0609040504020204" pitchFamily="49" charset="0"/>
              </a:rPr>
              <a:t>‘</a:t>
            </a:r>
            <a:r>
              <a:rPr lang="sr-Latn-RS" sz="1400" dirty="0">
                <a:latin typeface="Lucida Console" panose="020B0609040504020204" pitchFamily="49" charset="0"/>
              </a:rPr>
              <a:t>&lt;ime_grane&gt;</a:t>
            </a:r>
            <a:r>
              <a:rPr lang="en-US" sz="1400" dirty="0">
                <a:latin typeface="Lucida Console" panose="020B0609040504020204" pitchFamily="49" charset="0"/>
              </a:rPr>
              <a:t>’</a:t>
            </a:r>
            <a:endParaRPr lang="sr-Latn-R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20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18D2-F813-4891-A173-0E3384B5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363CF-34AD-49DC-A014-27EF421A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736"/>
            <a:ext cx="10515600" cy="1325563"/>
          </a:xfrm>
        </p:spPr>
        <p:txBody>
          <a:bodyPr/>
          <a:lstStyle/>
          <a:p>
            <a:r>
              <a:rPr lang="sr-Latn-RS" dirty="0"/>
              <a:t>Da bi promene nastale na lokalnoj grani prebacili i na udaljeni (remote) repozitorijum git push pozivamo sa flagom </a:t>
            </a:r>
            <a:r>
              <a:rPr lang="sr-Latn-RS" dirty="0">
                <a:solidFill>
                  <a:srgbClr val="F05133"/>
                </a:solidFill>
              </a:rPr>
              <a:t>--set-upstream</a:t>
            </a:r>
            <a:r>
              <a:rPr lang="sr-Latn-RS" dirty="0"/>
              <a:t>:</a:t>
            </a:r>
          </a:p>
          <a:p>
            <a:pPr lvl="1"/>
            <a:r>
              <a:rPr lang="sr-Latn-RS" dirty="0"/>
              <a:t>Ime udaljenog repozitorijuma je u većini slučajeva </a:t>
            </a:r>
            <a:r>
              <a:rPr lang="sr-Latn-RS" dirty="0">
                <a:solidFill>
                  <a:srgbClr val="F05133"/>
                </a:solidFill>
              </a:rPr>
              <a:t>origin</a:t>
            </a:r>
          </a:p>
          <a:p>
            <a:endParaRPr lang="sr-Latn-R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98F68-2716-4AFB-9836-EF0F426CD194}"/>
              </a:ext>
            </a:extLst>
          </p:cNvPr>
          <p:cNvSpPr txBox="1"/>
          <p:nvPr/>
        </p:nvSpPr>
        <p:spPr>
          <a:xfrm>
            <a:off x="838200" y="3015299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</a:t>
            </a:r>
            <a:r>
              <a:rPr lang="en-US" sz="1400" dirty="0" err="1">
                <a:latin typeface="Lucida Console" panose="020B0609040504020204" pitchFamily="49" charset="0"/>
              </a:rPr>
              <a:t>gi</a:t>
            </a:r>
            <a:r>
              <a:rPr lang="sr-Latn-RS" sz="1400" dirty="0">
                <a:latin typeface="Lucida Console" panose="020B0609040504020204" pitchFamily="49" charset="0"/>
              </a:rPr>
              <a:t>t push --set-upstream &lt;ime_udaljenog_repozitorijuma&gt; &lt;ime_grane&gt;</a:t>
            </a:r>
          </a:p>
        </p:txBody>
      </p:sp>
    </p:spTree>
    <p:extLst>
      <p:ext uri="{BB962C8B-B14F-4D97-AF65-F5344CB8AC3E}">
        <p14:creationId xmlns:p14="http://schemas.microsoft.com/office/powerpoint/2010/main" val="586005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41BB-0043-4800-84F3-8E9F2F04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Spajanje grana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A6A3E-E257-4CF5-9496-7DF218533DCC}"/>
              </a:ext>
            </a:extLst>
          </p:cNvPr>
          <p:cNvSpPr/>
          <p:nvPr/>
        </p:nvSpPr>
        <p:spPr>
          <a:xfrm>
            <a:off x="3444160" y="856672"/>
            <a:ext cx="5144654" cy="5144654"/>
          </a:xfrm>
          <a:prstGeom prst="rect">
            <a:avLst/>
          </a:prstGeom>
          <a:blipFill dpi="0" rotWithShape="1">
            <a:blip r:embed="rId2">
              <a:alphaModFix amt="1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14207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71AE-02B2-49F1-81C7-E1BB1855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7163B-01B6-47EB-B0A8-9A279D003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r-Latn-RS" dirty="0"/>
              <a:t>Postoje dve strategije spajanja grana sa git merge komandom:</a:t>
            </a:r>
          </a:p>
          <a:p>
            <a:pPr lvl="1"/>
            <a:r>
              <a:rPr lang="sr-Latn-RS" dirty="0"/>
              <a:t>Fast-foward</a:t>
            </a:r>
          </a:p>
          <a:p>
            <a:pPr lvl="1"/>
            <a:r>
              <a:rPr lang="sr-Latn-RS" dirty="0"/>
              <a:t>No-fast-forward</a:t>
            </a:r>
          </a:p>
        </p:txBody>
      </p:sp>
    </p:spTree>
    <p:extLst>
      <p:ext uri="{BB962C8B-B14F-4D97-AF65-F5344CB8AC3E}">
        <p14:creationId xmlns:p14="http://schemas.microsoft.com/office/powerpoint/2010/main" val="22146595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972B-1963-422E-819A-F9A43E0E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merge</a:t>
            </a:r>
            <a:r>
              <a:rPr lang="sr-Latn-RS" dirty="0"/>
              <a:t>: </a:t>
            </a:r>
            <a:r>
              <a:rPr lang="sr-Latn-RS" i="1" dirty="0"/>
              <a:t>fast-forward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C0362-DA56-459C-8D3C-2D49CA4A409D}"/>
              </a:ext>
            </a:extLst>
          </p:cNvPr>
          <p:cNvSpPr/>
          <p:nvPr/>
        </p:nvSpPr>
        <p:spPr>
          <a:xfrm>
            <a:off x="0" y="2835681"/>
            <a:ext cx="12192000" cy="979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B38A98-2F39-4677-B28D-0F80679428A5}"/>
              </a:ext>
            </a:extLst>
          </p:cNvPr>
          <p:cNvSpPr/>
          <p:nvPr/>
        </p:nvSpPr>
        <p:spPr>
          <a:xfrm>
            <a:off x="456537" y="2943873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A1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349BD0-7A4B-4436-9C06-E53F377B2074}"/>
              </a:ext>
            </a:extLst>
          </p:cNvPr>
          <p:cNvSpPr/>
          <p:nvPr/>
        </p:nvSpPr>
        <p:spPr>
          <a:xfrm>
            <a:off x="2501346" y="2943873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A2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97A10D-10E2-4DFF-88BA-8A46EF5A5ECF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219862" y="3325536"/>
            <a:ext cx="1281484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F41B34-B477-42CD-922E-FB00328BFFFD}"/>
              </a:ext>
            </a:extLst>
          </p:cNvPr>
          <p:cNvSpPr txBox="1"/>
          <p:nvPr/>
        </p:nvSpPr>
        <p:spPr>
          <a:xfrm>
            <a:off x="8276882" y="3125479"/>
            <a:ext cx="4296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Istorija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verzija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master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grani</a:t>
            </a:r>
            <a:endParaRPr lang="sr-Latn-R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8934E3-D8BD-46F7-A59F-7F0BC87D7906}"/>
              </a:ext>
            </a:extLst>
          </p:cNvPr>
          <p:cNvSpPr/>
          <p:nvPr/>
        </p:nvSpPr>
        <p:spPr>
          <a:xfrm>
            <a:off x="0" y="1690688"/>
            <a:ext cx="12192000" cy="979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ECCE64-F0A8-4094-83CC-05C2AA7E2610}"/>
              </a:ext>
            </a:extLst>
          </p:cNvPr>
          <p:cNvSpPr/>
          <p:nvPr/>
        </p:nvSpPr>
        <p:spPr>
          <a:xfrm>
            <a:off x="4546154" y="1798879"/>
            <a:ext cx="763325" cy="7633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dirty="0">
                <a:solidFill>
                  <a:schemeClr val="accent2">
                    <a:lumMod val="50000"/>
                  </a:schemeClr>
                </a:solidFill>
              </a:rPr>
              <a:t>H1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B52E43-2471-41CE-8D63-866C46CF4C8D}"/>
              </a:ext>
            </a:extLst>
          </p:cNvPr>
          <p:cNvCxnSpPr>
            <a:stCxn id="6" idx="0"/>
            <a:endCxn id="10" idx="2"/>
          </p:cNvCxnSpPr>
          <p:nvPr/>
        </p:nvCxnSpPr>
        <p:spPr>
          <a:xfrm flipV="1">
            <a:off x="2883009" y="2180542"/>
            <a:ext cx="1663145" cy="763331"/>
          </a:xfrm>
          <a:prstGeom prst="straightConnector1">
            <a:avLst/>
          </a:prstGeom>
          <a:ln w="28575">
            <a:solidFill>
              <a:srgbClr val="F2A6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77564A-9C2D-43BE-A020-ADFDAFAB766D}"/>
              </a:ext>
            </a:extLst>
          </p:cNvPr>
          <p:cNvSpPr txBox="1"/>
          <p:nvPr/>
        </p:nvSpPr>
        <p:spPr>
          <a:xfrm>
            <a:off x="8281473" y="1980486"/>
            <a:ext cx="4296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Istorija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verzija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sr-Latn-RS" sz="2000" b="1" dirty="0">
                <a:solidFill>
                  <a:schemeClr val="accent2">
                    <a:lumMod val="50000"/>
                  </a:schemeClr>
                </a:solidFill>
              </a:rPr>
              <a:t>hotfix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grani</a:t>
            </a:r>
            <a:endParaRPr lang="sr-Latn-R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024D62B-BB55-4E43-BCA2-EA35F849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8936"/>
            <a:ext cx="10515600" cy="1364387"/>
          </a:xfrm>
        </p:spPr>
        <p:txBody>
          <a:bodyPr>
            <a:normAutofit/>
          </a:bodyPr>
          <a:lstStyle/>
          <a:p>
            <a:r>
              <a:rPr lang="sr-Latn-RS" dirty="0"/>
              <a:t>U ovom primeru stanje (istorija)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master grane </a:t>
            </a:r>
            <a:r>
              <a:rPr lang="sr-Latn-RS" dirty="0"/>
              <a:t>se nije menjalo dok je rađeno na </a:t>
            </a:r>
            <a:r>
              <a:rPr lang="sr-Latn-RS" dirty="0">
                <a:solidFill>
                  <a:schemeClr val="accent2">
                    <a:lumMod val="75000"/>
                  </a:schemeClr>
                </a:solidFill>
              </a:rPr>
              <a:t>hotfix grani</a:t>
            </a:r>
            <a:r>
              <a:rPr lang="sr-Latn-RS" dirty="0"/>
              <a:t>, odnosno na masteru </a:t>
            </a:r>
            <a:r>
              <a:rPr lang="sr-Latn-RS" b="1" u="sng" dirty="0"/>
              <a:t>nema</a:t>
            </a:r>
            <a:r>
              <a:rPr lang="sr-Latn-RS" dirty="0"/>
              <a:t> novih </a:t>
            </a:r>
            <a:r>
              <a:rPr lang="sr-Latn-RS" dirty="0">
                <a:solidFill>
                  <a:srgbClr val="F05133"/>
                </a:solidFill>
              </a:rPr>
              <a:t>commit-ova</a:t>
            </a:r>
          </a:p>
          <a:p>
            <a:pPr lvl="1"/>
            <a:r>
              <a:rPr lang="sr-Latn-RS" dirty="0"/>
              <a:t>Samo u ovom slučaju je moguć </a:t>
            </a:r>
            <a:r>
              <a:rPr lang="sr-Latn-RS" dirty="0">
                <a:solidFill>
                  <a:srgbClr val="F05133"/>
                </a:solidFill>
              </a:rPr>
              <a:t>fast-forward</a:t>
            </a:r>
            <a:r>
              <a:rPr lang="sr-Latn-RS" dirty="0"/>
              <a:t> merge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17A74E-479F-4EF3-BBA3-2CA66B3D3E2D}"/>
              </a:ext>
            </a:extLst>
          </p:cNvPr>
          <p:cNvSpPr txBox="1"/>
          <p:nvPr/>
        </p:nvSpPr>
        <p:spPr>
          <a:xfrm>
            <a:off x="838199" y="5323324"/>
            <a:ext cx="10515600" cy="11695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</a:t>
            </a:r>
            <a:r>
              <a:rPr lang="en-US" sz="1400" dirty="0" err="1">
                <a:latin typeface="Lucida Console" panose="020B0609040504020204" pitchFamily="49" charset="0"/>
              </a:rPr>
              <a:t>gi</a:t>
            </a:r>
            <a:r>
              <a:rPr lang="sr-Latn-RS" sz="1400" dirty="0">
                <a:latin typeface="Lucida Console" panose="020B0609040504020204" pitchFamily="49" charset="0"/>
              </a:rPr>
              <a:t>t checkout master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$ git merge hotfix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Updating f42c576..3a0874c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Fast-forward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sr-Latn-RS" sz="1400" dirty="0">
                <a:latin typeface="Lucida Console" panose="020B060904050402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94849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972B-1963-422E-819A-F9A43E0E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merge</a:t>
            </a:r>
            <a:r>
              <a:rPr lang="sr-Latn-RS" dirty="0"/>
              <a:t>: </a:t>
            </a:r>
            <a:r>
              <a:rPr lang="sr-Latn-RS" i="1" dirty="0"/>
              <a:t>fast-forward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FECF-61FF-4689-B821-117B2CD7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8936"/>
            <a:ext cx="10515600" cy="1364387"/>
          </a:xfrm>
        </p:spPr>
        <p:txBody>
          <a:bodyPr>
            <a:normAutofit/>
          </a:bodyPr>
          <a:lstStyle/>
          <a:p>
            <a:r>
              <a:rPr lang="sr-Latn-RS" dirty="0"/>
              <a:t>U ovom primeru stanje (istorija)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master grane </a:t>
            </a:r>
            <a:r>
              <a:rPr lang="sr-Latn-RS" dirty="0"/>
              <a:t>se nije menjalo dok je rađeno na </a:t>
            </a:r>
            <a:r>
              <a:rPr lang="sr-Latn-RS" dirty="0">
                <a:solidFill>
                  <a:schemeClr val="accent2">
                    <a:lumMod val="75000"/>
                  </a:schemeClr>
                </a:solidFill>
              </a:rPr>
              <a:t>hotfix grani</a:t>
            </a:r>
            <a:r>
              <a:rPr lang="sr-Latn-RS" dirty="0"/>
              <a:t>, odnosno na masteru </a:t>
            </a:r>
            <a:r>
              <a:rPr lang="sr-Latn-RS" b="1" u="sng" dirty="0"/>
              <a:t>nema</a:t>
            </a:r>
            <a:r>
              <a:rPr lang="sr-Latn-RS" dirty="0"/>
              <a:t> novih </a:t>
            </a:r>
            <a:r>
              <a:rPr lang="sr-Latn-RS" dirty="0">
                <a:solidFill>
                  <a:srgbClr val="F05133"/>
                </a:solidFill>
              </a:rPr>
              <a:t>commit-ova</a:t>
            </a:r>
          </a:p>
          <a:p>
            <a:pPr lvl="1"/>
            <a:r>
              <a:rPr lang="sr-Latn-RS" dirty="0"/>
              <a:t>Samo u ovom slučaju je moguć </a:t>
            </a:r>
            <a:r>
              <a:rPr lang="sr-Latn-RS" dirty="0">
                <a:solidFill>
                  <a:srgbClr val="F05133"/>
                </a:solidFill>
              </a:rPr>
              <a:t>fast-forward</a:t>
            </a:r>
            <a:r>
              <a:rPr lang="sr-Latn-RS" dirty="0"/>
              <a:t> merge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C0362-DA56-459C-8D3C-2D49CA4A409D}"/>
              </a:ext>
            </a:extLst>
          </p:cNvPr>
          <p:cNvSpPr/>
          <p:nvPr/>
        </p:nvSpPr>
        <p:spPr>
          <a:xfrm>
            <a:off x="0" y="2835681"/>
            <a:ext cx="12192000" cy="979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B38A98-2F39-4677-B28D-0F80679428A5}"/>
              </a:ext>
            </a:extLst>
          </p:cNvPr>
          <p:cNvSpPr/>
          <p:nvPr/>
        </p:nvSpPr>
        <p:spPr>
          <a:xfrm>
            <a:off x="456537" y="2943873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A1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349BD0-7A4B-4436-9C06-E53F377B2074}"/>
              </a:ext>
            </a:extLst>
          </p:cNvPr>
          <p:cNvSpPr/>
          <p:nvPr/>
        </p:nvSpPr>
        <p:spPr>
          <a:xfrm>
            <a:off x="2501346" y="2943873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A2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97A10D-10E2-4DFF-88BA-8A46EF5A5ECF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219862" y="3325536"/>
            <a:ext cx="1281484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F41B34-B477-42CD-922E-FB00328BFFFD}"/>
              </a:ext>
            </a:extLst>
          </p:cNvPr>
          <p:cNvSpPr txBox="1"/>
          <p:nvPr/>
        </p:nvSpPr>
        <p:spPr>
          <a:xfrm>
            <a:off x="8276882" y="3125479"/>
            <a:ext cx="4296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Istorija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verzija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master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grani</a:t>
            </a:r>
            <a:endParaRPr lang="sr-Latn-R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8934E3-D8BD-46F7-A59F-7F0BC87D7906}"/>
              </a:ext>
            </a:extLst>
          </p:cNvPr>
          <p:cNvSpPr/>
          <p:nvPr/>
        </p:nvSpPr>
        <p:spPr>
          <a:xfrm>
            <a:off x="0" y="1690688"/>
            <a:ext cx="12192000" cy="979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ECCE64-F0A8-4094-83CC-05C2AA7E2610}"/>
              </a:ext>
            </a:extLst>
          </p:cNvPr>
          <p:cNvSpPr/>
          <p:nvPr/>
        </p:nvSpPr>
        <p:spPr>
          <a:xfrm>
            <a:off x="4546154" y="1798879"/>
            <a:ext cx="763325" cy="7633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dirty="0">
                <a:solidFill>
                  <a:schemeClr val="accent2">
                    <a:lumMod val="50000"/>
                  </a:schemeClr>
                </a:solidFill>
              </a:rPr>
              <a:t>H1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B52E43-2471-41CE-8D63-866C46CF4C8D}"/>
              </a:ext>
            </a:extLst>
          </p:cNvPr>
          <p:cNvCxnSpPr>
            <a:stCxn id="6" idx="0"/>
            <a:endCxn id="10" idx="2"/>
          </p:cNvCxnSpPr>
          <p:nvPr/>
        </p:nvCxnSpPr>
        <p:spPr>
          <a:xfrm flipV="1">
            <a:off x="2883009" y="2180542"/>
            <a:ext cx="1663145" cy="763331"/>
          </a:xfrm>
          <a:prstGeom prst="straightConnector1">
            <a:avLst/>
          </a:prstGeom>
          <a:ln w="28575">
            <a:solidFill>
              <a:srgbClr val="F2A6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77564A-9C2D-43BE-A020-ADFDAFAB766D}"/>
              </a:ext>
            </a:extLst>
          </p:cNvPr>
          <p:cNvSpPr txBox="1"/>
          <p:nvPr/>
        </p:nvSpPr>
        <p:spPr>
          <a:xfrm>
            <a:off x="8281473" y="1980486"/>
            <a:ext cx="4296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Istorija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verzija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sr-Latn-RS" sz="2000" b="1" dirty="0">
                <a:solidFill>
                  <a:schemeClr val="accent2">
                    <a:lumMod val="50000"/>
                  </a:schemeClr>
                </a:solidFill>
              </a:rPr>
              <a:t>hotfix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grani</a:t>
            </a:r>
            <a:endParaRPr lang="sr-Latn-R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95B3F9-6E13-43A2-BCCA-0C50CE821A09}"/>
              </a:ext>
            </a:extLst>
          </p:cNvPr>
          <p:cNvSpPr txBox="1"/>
          <p:nvPr/>
        </p:nvSpPr>
        <p:spPr>
          <a:xfrm>
            <a:off x="838199" y="5323324"/>
            <a:ext cx="10515600" cy="11695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</a:t>
            </a:r>
            <a:r>
              <a:rPr lang="en-US" sz="1400" dirty="0" err="1">
                <a:latin typeface="Lucida Console" panose="020B0609040504020204" pitchFamily="49" charset="0"/>
              </a:rPr>
              <a:t>gi</a:t>
            </a:r>
            <a:r>
              <a:rPr lang="sr-Latn-RS" sz="1400" dirty="0">
                <a:latin typeface="Lucida Console" panose="020B0609040504020204" pitchFamily="49" charset="0"/>
              </a:rPr>
              <a:t>t checkout master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$ git merge hotfix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Updating f42c576..3a0874c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Fast-forward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sr-Latn-RS" sz="1400" dirty="0">
                <a:latin typeface="Lucida Console" panose="020B0609040504020204" pitchFamily="49" charset="0"/>
              </a:rPr>
              <a:t>...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C26FC2-24CF-4FDC-B3A4-F9D85EBB6664}"/>
              </a:ext>
            </a:extLst>
          </p:cNvPr>
          <p:cNvSpPr/>
          <p:nvPr/>
        </p:nvSpPr>
        <p:spPr>
          <a:xfrm>
            <a:off x="4538539" y="2943873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H1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2387B3-6DDE-4A6B-9069-510048549D4B}"/>
              </a:ext>
            </a:extLst>
          </p:cNvPr>
          <p:cNvCxnSpPr>
            <a:stCxn id="6" idx="6"/>
            <a:endCxn id="16" idx="2"/>
          </p:cNvCxnSpPr>
          <p:nvPr/>
        </p:nvCxnSpPr>
        <p:spPr>
          <a:xfrm>
            <a:off x="3264671" y="3325536"/>
            <a:ext cx="1273868" cy="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444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972B-1963-422E-819A-F9A43E0E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merge</a:t>
            </a:r>
            <a:r>
              <a:rPr lang="sr-Latn-RS" dirty="0"/>
              <a:t>: </a:t>
            </a:r>
            <a:r>
              <a:rPr lang="sr-Latn-RS" i="1" dirty="0"/>
              <a:t>fast-forward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FECF-61FF-4689-B821-117B2CD7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8936"/>
            <a:ext cx="10515600" cy="2139713"/>
          </a:xfrm>
        </p:spPr>
        <p:txBody>
          <a:bodyPr>
            <a:normAutofit/>
          </a:bodyPr>
          <a:lstStyle/>
          <a:p>
            <a:r>
              <a:rPr lang="sr-Latn-RS" dirty="0"/>
              <a:t>Posle </a:t>
            </a:r>
            <a:r>
              <a:rPr lang="sr-Latn-RS" dirty="0">
                <a:solidFill>
                  <a:srgbClr val="F05133"/>
                </a:solidFill>
              </a:rPr>
              <a:t>merge-a</a:t>
            </a:r>
            <a:r>
              <a:rPr lang="sr-Latn-RS" dirty="0"/>
              <a:t>: </a:t>
            </a:r>
          </a:p>
          <a:p>
            <a:pPr lvl="1"/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  <a:r>
              <a:rPr lang="sr-Latn-RS" dirty="0"/>
              <a:t> grana pokazuje na commit - H1</a:t>
            </a:r>
          </a:p>
          <a:p>
            <a:pPr lvl="1"/>
            <a:r>
              <a:rPr lang="sr-Latn-RS" dirty="0">
                <a:solidFill>
                  <a:schemeClr val="accent2">
                    <a:lumMod val="75000"/>
                  </a:schemeClr>
                </a:solidFill>
              </a:rPr>
              <a:t>hotfix</a:t>
            </a:r>
            <a:r>
              <a:rPr lang="sr-Latn-RS" dirty="0"/>
              <a:t> grana pokazuje na commit - H1</a:t>
            </a:r>
            <a:endParaRPr lang="sr-Latn-R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C0362-DA56-459C-8D3C-2D49CA4A409D}"/>
              </a:ext>
            </a:extLst>
          </p:cNvPr>
          <p:cNvSpPr/>
          <p:nvPr/>
        </p:nvSpPr>
        <p:spPr>
          <a:xfrm>
            <a:off x="0" y="2835681"/>
            <a:ext cx="12192000" cy="979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B38A98-2F39-4677-B28D-0F80679428A5}"/>
              </a:ext>
            </a:extLst>
          </p:cNvPr>
          <p:cNvSpPr/>
          <p:nvPr/>
        </p:nvSpPr>
        <p:spPr>
          <a:xfrm>
            <a:off x="456537" y="2943873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A1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349BD0-7A4B-4436-9C06-E53F377B2074}"/>
              </a:ext>
            </a:extLst>
          </p:cNvPr>
          <p:cNvSpPr/>
          <p:nvPr/>
        </p:nvSpPr>
        <p:spPr>
          <a:xfrm>
            <a:off x="2501346" y="2943873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A2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97A10D-10E2-4DFF-88BA-8A46EF5A5ECF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219862" y="3325536"/>
            <a:ext cx="1281484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F41B34-B477-42CD-922E-FB00328BFFFD}"/>
              </a:ext>
            </a:extLst>
          </p:cNvPr>
          <p:cNvSpPr txBox="1"/>
          <p:nvPr/>
        </p:nvSpPr>
        <p:spPr>
          <a:xfrm>
            <a:off x="8276882" y="3125479"/>
            <a:ext cx="4296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Istorija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verzija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master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grani</a:t>
            </a:r>
            <a:endParaRPr lang="sr-Latn-R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8934E3-D8BD-46F7-A59F-7F0BC87D7906}"/>
              </a:ext>
            </a:extLst>
          </p:cNvPr>
          <p:cNvSpPr/>
          <p:nvPr/>
        </p:nvSpPr>
        <p:spPr>
          <a:xfrm>
            <a:off x="0" y="1690688"/>
            <a:ext cx="12192000" cy="979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ECCE64-F0A8-4094-83CC-05C2AA7E2610}"/>
              </a:ext>
            </a:extLst>
          </p:cNvPr>
          <p:cNvSpPr/>
          <p:nvPr/>
        </p:nvSpPr>
        <p:spPr>
          <a:xfrm>
            <a:off x="4546154" y="1798879"/>
            <a:ext cx="763325" cy="7633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dirty="0">
                <a:solidFill>
                  <a:schemeClr val="accent2">
                    <a:lumMod val="50000"/>
                  </a:schemeClr>
                </a:solidFill>
              </a:rPr>
              <a:t>H1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B52E43-2471-41CE-8D63-866C46CF4C8D}"/>
              </a:ext>
            </a:extLst>
          </p:cNvPr>
          <p:cNvCxnSpPr>
            <a:stCxn id="6" idx="0"/>
            <a:endCxn id="10" idx="2"/>
          </p:cNvCxnSpPr>
          <p:nvPr/>
        </p:nvCxnSpPr>
        <p:spPr>
          <a:xfrm flipV="1">
            <a:off x="2883009" y="2180542"/>
            <a:ext cx="1663145" cy="763331"/>
          </a:xfrm>
          <a:prstGeom prst="straightConnector1">
            <a:avLst/>
          </a:prstGeom>
          <a:ln w="28575">
            <a:solidFill>
              <a:srgbClr val="F2A6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77564A-9C2D-43BE-A020-ADFDAFAB766D}"/>
              </a:ext>
            </a:extLst>
          </p:cNvPr>
          <p:cNvSpPr txBox="1"/>
          <p:nvPr/>
        </p:nvSpPr>
        <p:spPr>
          <a:xfrm>
            <a:off x="8281473" y="1980486"/>
            <a:ext cx="4296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Istorija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verzija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sr-Latn-RS" sz="2000" b="1" dirty="0">
                <a:solidFill>
                  <a:schemeClr val="accent2">
                    <a:lumMod val="50000"/>
                  </a:schemeClr>
                </a:solidFill>
              </a:rPr>
              <a:t>hotfix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grani</a:t>
            </a:r>
            <a:endParaRPr lang="sr-Latn-R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C26FC2-24CF-4FDC-B3A4-F9D85EBB6664}"/>
              </a:ext>
            </a:extLst>
          </p:cNvPr>
          <p:cNvSpPr/>
          <p:nvPr/>
        </p:nvSpPr>
        <p:spPr>
          <a:xfrm>
            <a:off x="4538539" y="2943873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H1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2387B3-6DDE-4A6B-9069-510048549D4B}"/>
              </a:ext>
            </a:extLst>
          </p:cNvPr>
          <p:cNvCxnSpPr>
            <a:stCxn id="6" idx="6"/>
            <a:endCxn id="16" idx="2"/>
          </p:cNvCxnSpPr>
          <p:nvPr/>
        </p:nvCxnSpPr>
        <p:spPr>
          <a:xfrm>
            <a:off x="3264671" y="3325536"/>
            <a:ext cx="1273868" cy="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770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972B-1963-422E-819A-F9A43E0E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merge</a:t>
            </a:r>
            <a:r>
              <a:rPr lang="sr-Latn-RS" dirty="0"/>
              <a:t>: </a:t>
            </a:r>
            <a:r>
              <a:rPr lang="sr-Latn-RS" i="1" dirty="0"/>
              <a:t>no-fast-forward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EA0AA4-7F5B-4114-A375-01985E086B12}"/>
              </a:ext>
            </a:extLst>
          </p:cNvPr>
          <p:cNvSpPr/>
          <p:nvPr/>
        </p:nvSpPr>
        <p:spPr>
          <a:xfrm>
            <a:off x="0" y="2835679"/>
            <a:ext cx="12192000" cy="9797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C43281-34C0-46E1-A6CC-DE614153F8D0}"/>
              </a:ext>
            </a:extLst>
          </p:cNvPr>
          <p:cNvSpPr/>
          <p:nvPr/>
        </p:nvSpPr>
        <p:spPr>
          <a:xfrm>
            <a:off x="0" y="1690688"/>
            <a:ext cx="12192000" cy="979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8E897B-2853-4EC4-A26E-811AA6319DE0}"/>
              </a:ext>
            </a:extLst>
          </p:cNvPr>
          <p:cNvSpPr/>
          <p:nvPr/>
        </p:nvSpPr>
        <p:spPr>
          <a:xfrm>
            <a:off x="456537" y="179888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A1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D7959A-6367-4E71-B839-93240DF1D77B}"/>
              </a:ext>
            </a:extLst>
          </p:cNvPr>
          <p:cNvSpPr/>
          <p:nvPr/>
        </p:nvSpPr>
        <p:spPr>
          <a:xfrm>
            <a:off x="2501346" y="179888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A2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71E1C7-20AB-4C00-B882-99F083821665}"/>
              </a:ext>
            </a:extLst>
          </p:cNvPr>
          <p:cNvSpPr/>
          <p:nvPr/>
        </p:nvSpPr>
        <p:spPr>
          <a:xfrm>
            <a:off x="4546155" y="2943867"/>
            <a:ext cx="763325" cy="763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B1</a:t>
            </a:r>
            <a:endParaRPr lang="sr-Latn-R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AA31D6-96E6-47E4-990F-DF3F9FB00B30}"/>
              </a:ext>
            </a:extLst>
          </p:cNvPr>
          <p:cNvSpPr/>
          <p:nvPr/>
        </p:nvSpPr>
        <p:spPr>
          <a:xfrm>
            <a:off x="6590964" y="2943867"/>
            <a:ext cx="763325" cy="763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B2</a:t>
            </a:r>
            <a:endParaRPr lang="sr-Latn-R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B3D3AC-D20A-48C7-B212-44E5DE3DD08B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1219862" y="2180543"/>
            <a:ext cx="1281484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60BDC5-6367-4552-B0CB-1B7383CEC479}"/>
              </a:ext>
            </a:extLst>
          </p:cNvPr>
          <p:cNvCxnSpPr>
            <a:cxnSpLocks/>
            <a:stCxn id="20" idx="4"/>
            <a:endCxn id="21" idx="2"/>
          </p:cNvCxnSpPr>
          <p:nvPr/>
        </p:nvCxnSpPr>
        <p:spPr>
          <a:xfrm>
            <a:off x="2883009" y="2562205"/>
            <a:ext cx="1663146" cy="76332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CEBE14-542B-447A-86E3-FFB8641A0FFF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5309480" y="3325530"/>
            <a:ext cx="1281484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D693C9-9CEB-474D-9B66-0F70D417A59B}"/>
              </a:ext>
            </a:extLst>
          </p:cNvPr>
          <p:cNvSpPr txBox="1"/>
          <p:nvPr/>
        </p:nvSpPr>
        <p:spPr>
          <a:xfrm>
            <a:off x="8276882" y="1980486"/>
            <a:ext cx="4296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Istorija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verzija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master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grani</a:t>
            </a:r>
            <a:endParaRPr lang="sr-Latn-R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F0ABFF-4141-4796-A281-A73BE2966A00}"/>
              </a:ext>
            </a:extLst>
          </p:cNvPr>
          <p:cNvSpPr txBox="1"/>
          <p:nvPr/>
        </p:nvSpPr>
        <p:spPr>
          <a:xfrm>
            <a:off x="8276882" y="3125474"/>
            <a:ext cx="406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Istorija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verzija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grani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za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feature B</a:t>
            </a:r>
            <a:endParaRPr lang="sr-Latn-R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B29232-69DD-43A6-B081-55FC49046009}"/>
              </a:ext>
            </a:extLst>
          </p:cNvPr>
          <p:cNvSpPr/>
          <p:nvPr/>
        </p:nvSpPr>
        <p:spPr>
          <a:xfrm>
            <a:off x="4546154" y="179888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H1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16CEA9-6FEA-415D-AF56-59DDA8C80041}"/>
              </a:ext>
            </a:extLst>
          </p:cNvPr>
          <p:cNvCxnSpPr>
            <a:stCxn id="20" idx="6"/>
            <a:endCxn id="28" idx="2"/>
          </p:cNvCxnSpPr>
          <p:nvPr/>
        </p:nvCxnSpPr>
        <p:spPr>
          <a:xfrm>
            <a:off x="3264671" y="2180543"/>
            <a:ext cx="1281483" cy="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8BC8EB19-3AB5-482C-977C-8A991BF1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8936"/>
            <a:ext cx="10515600" cy="2533939"/>
          </a:xfrm>
        </p:spPr>
        <p:txBody>
          <a:bodyPr>
            <a:normAutofit/>
          </a:bodyPr>
          <a:lstStyle/>
          <a:p>
            <a:r>
              <a:rPr lang="sr-Latn-RS" dirty="0"/>
              <a:t>U ovom primeru stanje (istorija)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master grane </a:t>
            </a:r>
            <a:r>
              <a:rPr lang="sr-Latn-RS" dirty="0"/>
              <a:t>se menjala dok je rađeno na </a:t>
            </a:r>
            <a:r>
              <a:rPr lang="sr-Latn-RS" dirty="0">
                <a:solidFill>
                  <a:schemeClr val="accent6">
                    <a:lumMod val="75000"/>
                  </a:schemeClr>
                </a:solidFill>
              </a:rPr>
              <a:t>feature B grani</a:t>
            </a:r>
            <a:r>
              <a:rPr lang="sr-Latn-RS" dirty="0"/>
              <a:t>, odnosno na masteru </a:t>
            </a:r>
            <a:r>
              <a:rPr lang="sr-Latn-RS" b="1" u="sng" dirty="0"/>
              <a:t>ima</a:t>
            </a:r>
            <a:r>
              <a:rPr lang="sr-Latn-RS" dirty="0"/>
              <a:t> novih </a:t>
            </a:r>
            <a:r>
              <a:rPr lang="sr-Latn-RS" dirty="0">
                <a:solidFill>
                  <a:srgbClr val="F05133"/>
                </a:solidFill>
              </a:rPr>
              <a:t>commit-ova</a:t>
            </a:r>
          </a:p>
          <a:p>
            <a:r>
              <a:rPr lang="sr-Latn-RS" dirty="0"/>
              <a:t>U ovom primeru novi commit je baš onaj sa </a:t>
            </a:r>
            <a:r>
              <a:rPr lang="sr-Latn-RS" dirty="0">
                <a:solidFill>
                  <a:schemeClr val="accent2">
                    <a:lumMod val="75000"/>
                  </a:schemeClr>
                </a:solidFill>
              </a:rPr>
              <a:t>hotfix grane</a:t>
            </a:r>
          </a:p>
          <a:p>
            <a:r>
              <a:rPr lang="sr-Latn-RS" dirty="0"/>
              <a:t>U ovom slučaju nije moguć </a:t>
            </a:r>
            <a:r>
              <a:rPr lang="sr-Latn-RS" dirty="0">
                <a:solidFill>
                  <a:srgbClr val="F05133"/>
                </a:solidFill>
              </a:rPr>
              <a:t>fast-forward</a:t>
            </a:r>
            <a:r>
              <a:rPr lang="sr-Latn-RS" dirty="0"/>
              <a:t> merge</a:t>
            </a:r>
          </a:p>
        </p:txBody>
      </p:sp>
    </p:spTree>
    <p:extLst>
      <p:ext uri="{BB962C8B-B14F-4D97-AF65-F5344CB8AC3E}">
        <p14:creationId xmlns:p14="http://schemas.microsoft.com/office/powerpoint/2010/main" val="3694429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972B-1963-422E-819A-F9A43E0E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merge</a:t>
            </a:r>
            <a:r>
              <a:rPr lang="sr-Latn-RS" dirty="0"/>
              <a:t>: </a:t>
            </a:r>
            <a:r>
              <a:rPr lang="sr-Latn-RS" i="1" dirty="0"/>
              <a:t>no-fast-forward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EA0AA4-7F5B-4114-A375-01985E086B12}"/>
              </a:ext>
            </a:extLst>
          </p:cNvPr>
          <p:cNvSpPr/>
          <p:nvPr/>
        </p:nvSpPr>
        <p:spPr>
          <a:xfrm>
            <a:off x="0" y="2835679"/>
            <a:ext cx="12192000" cy="9797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C43281-34C0-46E1-A6CC-DE614153F8D0}"/>
              </a:ext>
            </a:extLst>
          </p:cNvPr>
          <p:cNvSpPr/>
          <p:nvPr/>
        </p:nvSpPr>
        <p:spPr>
          <a:xfrm>
            <a:off x="0" y="1690688"/>
            <a:ext cx="12192000" cy="979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8E897B-2853-4EC4-A26E-811AA6319DE0}"/>
              </a:ext>
            </a:extLst>
          </p:cNvPr>
          <p:cNvSpPr/>
          <p:nvPr/>
        </p:nvSpPr>
        <p:spPr>
          <a:xfrm>
            <a:off x="456537" y="179888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A1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D7959A-6367-4E71-B839-93240DF1D77B}"/>
              </a:ext>
            </a:extLst>
          </p:cNvPr>
          <p:cNvSpPr/>
          <p:nvPr/>
        </p:nvSpPr>
        <p:spPr>
          <a:xfrm>
            <a:off x="2501346" y="179888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A2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71E1C7-20AB-4C00-B882-99F083821665}"/>
              </a:ext>
            </a:extLst>
          </p:cNvPr>
          <p:cNvSpPr/>
          <p:nvPr/>
        </p:nvSpPr>
        <p:spPr>
          <a:xfrm>
            <a:off x="4546155" y="2943867"/>
            <a:ext cx="763325" cy="763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B1</a:t>
            </a:r>
            <a:endParaRPr lang="sr-Latn-R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AA31D6-96E6-47E4-990F-DF3F9FB00B30}"/>
              </a:ext>
            </a:extLst>
          </p:cNvPr>
          <p:cNvSpPr/>
          <p:nvPr/>
        </p:nvSpPr>
        <p:spPr>
          <a:xfrm>
            <a:off x="6590964" y="2943867"/>
            <a:ext cx="763325" cy="763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B2</a:t>
            </a:r>
            <a:endParaRPr lang="sr-Latn-R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B3D3AC-D20A-48C7-B212-44E5DE3DD08B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1219862" y="2180543"/>
            <a:ext cx="1281484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60BDC5-6367-4552-B0CB-1B7383CEC479}"/>
              </a:ext>
            </a:extLst>
          </p:cNvPr>
          <p:cNvCxnSpPr>
            <a:cxnSpLocks/>
            <a:stCxn id="20" idx="4"/>
            <a:endCxn id="21" idx="2"/>
          </p:cNvCxnSpPr>
          <p:nvPr/>
        </p:nvCxnSpPr>
        <p:spPr>
          <a:xfrm>
            <a:off x="2883009" y="2562205"/>
            <a:ext cx="1663146" cy="76332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CEBE14-542B-447A-86E3-FFB8641A0FFF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5309480" y="3325530"/>
            <a:ext cx="1281484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B29232-69DD-43A6-B081-55FC49046009}"/>
              </a:ext>
            </a:extLst>
          </p:cNvPr>
          <p:cNvSpPr/>
          <p:nvPr/>
        </p:nvSpPr>
        <p:spPr>
          <a:xfrm>
            <a:off x="4546154" y="179888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H1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16CEA9-6FEA-415D-AF56-59DDA8C80041}"/>
              </a:ext>
            </a:extLst>
          </p:cNvPr>
          <p:cNvCxnSpPr>
            <a:stCxn id="20" idx="6"/>
            <a:endCxn id="28" idx="2"/>
          </p:cNvCxnSpPr>
          <p:nvPr/>
        </p:nvCxnSpPr>
        <p:spPr>
          <a:xfrm>
            <a:off x="3264671" y="2180543"/>
            <a:ext cx="1281483" cy="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8BC8EB19-3AB5-482C-977C-8A991BF1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8936"/>
            <a:ext cx="10515600" cy="2533939"/>
          </a:xfrm>
        </p:spPr>
        <p:txBody>
          <a:bodyPr>
            <a:normAutofit/>
          </a:bodyPr>
          <a:lstStyle/>
          <a:p>
            <a:r>
              <a:rPr lang="sr-Latn-RS" dirty="0"/>
              <a:t>U slučaju kad nije moguć fast-forward merge git pravi novi commit</a:t>
            </a:r>
          </a:p>
          <a:p>
            <a:r>
              <a:rPr lang="sr-Latn-RS" dirty="0"/>
              <a:t>Novi commit se zove </a:t>
            </a:r>
            <a:r>
              <a:rPr lang="sr-Latn-RS" dirty="0">
                <a:solidFill>
                  <a:srgbClr val="F05133"/>
                </a:solidFill>
              </a:rPr>
              <a:t>merge commit</a:t>
            </a:r>
          </a:p>
          <a:p>
            <a:r>
              <a:rPr lang="sr-Latn-RS" dirty="0"/>
              <a:t>Merge commit (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sr-Latn-RS" dirty="0"/>
              <a:t>) pokazuje na:</a:t>
            </a:r>
          </a:p>
          <a:p>
            <a:pPr lvl="1"/>
            <a:r>
              <a:rPr lang="sr-Latn-RS" dirty="0"/>
              <a:t>Prethodni commit na grani </a:t>
            </a:r>
            <a:r>
              <a:rPr lang="sr-Latn-RS" b="1" dirty="0"/>
              <a:t>na</a:t>
            </a:r>
            <a:r>
              <a:rPr lang="sr-Latn-RS" dirty="0"/>
              <a:t> kojoj je urađen merge (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H1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Prethodni commit na grani </a:t>
            </a:r>
            <a:r>
              <a:rPr lang="sr-Latn-RS" b="1" dirty="0"/>
              <a:t>sa</a:t>
            </a:r>
            <a:r>
              <a:rPr lang="sr-Latn-RS" dirty="0"/>
              <a:t> koje je urađen merge (</a:t>
            </a:r>
            <a:r>
              <a:rPr lang="sr-Latn-RS" dirty="0">
                <a:solidFill>
                  <a:schemeClr val="accent6">
                    <a:lumMod val="75000"/>
                  </a:schemeClr>
                </a:solidFill>
              </a:rPr>
              <a:t>B2</a:t>
            </a:r>
            <a:r>
              <a:rPr lang="sr-Latn-RS" dirty="0"/>
              <a:t>)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A09323-71B3-4306-9846-5D987E7E1045}"/>
              </a:ext>
            </a:extLst>
          </p:cNvPr>
          <p:cNvSpPr/>
          <p:nvPr/>
        </p:nvSpPr>
        <p:spPr>
          <a:xfrm>
            <a:off x="8635773" y="1801267"/>
            <a:ext cx="763325" cy="763325"/>
          </a:xfrm>
          <a:prstGeom prst="ellipse">
            <a:avLst/>
          </a:prstGeom>
          <a:solidFill>
            <a:srgbClr val="8FAAD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859C22-BF82-4388-A60F-D479519BCAD4}"/>
              </a:ext>
            </a:extLst>
          </p:cNvPr>
          <p:cNvCxnSpPr>
            <a:stCxn id="28" idx="6"/>
            <a:endCxn id="37" idx="2"/>
          </p:cNvCxnSpPr>
          <p:nvPr/>
        </p:nvCxnSpPr>
        <p:spPr>
          <a:xfrm>
            <a:off x="5309479" y="2180543"/>
            <a:ext cx="3326294" cy="2387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999BE9-DE12-495E-A0D3-793AFE37AC2E}"/>
              </a:ext>
            </a:extLst>
          </p:cNvPr>
          <p:cNvCxnSpPr>
            <a:cxnSpLocks/>
            <a:stCxn id="22" idx="6"/>
            <a:endCxn id="37" idx="3"/>
          </p:cNvCxnSpPr>
          <p:nvPr/>
        </p:nvCxnSpPr>
        <p:spPr>
          <a:xfrm flipV="1">
            <a:off x="7354289" y="2452806"/>
            <a:ext cx="1393270" cy="872724"/>
          </a:xfrm>
          <a:prstGeom prst="straightConnector1">
            <a:avLst/>
          </a:prstGeom>
          <a:ln w="28575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546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972B-1963-422E-819A-F9A43E0E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merge</a:t>
            </a:r>
            <a:r>
              <a:rPr lang="sr-Latn-RS" dirty="0"/>
              <a:t>: </a:t>
            </a:r>
            <a:r>
              <a:rPr lang="sr-Latn-RS" i="1" dirty="0"/>
              <a:t>no-fast-forward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EA0AA4-7F5B-4114-A375-01985E086B12}"/>
              </a:ext>
            </a:extLst>
          </p:cNvPr>
          <p:cNvSpPr/>
          <p:nvPr/>
        </p:nvSpPr>
        <p:spPr>
          <a:xfrm>
            <a:off x="0" y="2835679"/>
            <a:ext cx="12192000" cy="9797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C43281-34C0-46E1-A6CC-DE614153F8D0}"/>
              </a:ext>
            </a:extLst>
          </p:cNvPr>
          <p:cNvSpPr/>
          <p:nvPr/>
        </p:nvSpPr>
        <p:spPr>
          <a:xfrm>
            <a:off x="0" y="1690688"/>
            <a:ext cx="12192000" cy="979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8E897B-2853-4EC4-A26E-811AA6319DE0}"/>
              </a:ext>
            </a:extLst>
          </p:cNvPr>
          <p:cNvSpPr/>
          <p:nvPr/>
        </p:nvSpPr>
        <p:spPr>
          <a:xfrm>
            <a:off x="456537" y="179888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A1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D7959A-6367-4E71-B839-93240DF1D77B}"/>
              </a:ext>
            </a:extLst>
          </p:cNvPr>
          <p:cNvSpPr/>
          <p:nvPr/>
        </p:nvSpPr>
        <p:spPr>
          <a:xfrm>
            <a:off x="2501346" y="179888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A2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71E1C7-20AB-4C00-B882-99F083821665}"/>
              </a:ext>
            </a:extLst>
          </p:cNvPr>
          <p:cNvSpPr/>
          <p:nvPr/>
        </p:nvSpPr>
        <p:spPr>
          <a:xfrm>
            <a:off x="4546155" y="2943867"/>
            <a:ext cx="763325" cy="763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B1</a:t>
            </a:r>
            <a:endParaRPr lang="sr-Latn-R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AA31D6-96E6-47E4-990F-DF3F9FB00B30}"/>
              </a:ext>
            </a:extLst>
          </p:cNvPr>
          <p:cNvSpPr/>
          <p:nvPr/>
        </p:nvSpPr>
        <p:spPr>
          <a:xfrm>
            <a:off x="6590964" y="2943867"/>
            <a:ext cx="763325" cy="763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B2</a:t>
            </a:r>
            <a:endParaRPr lang="sr-Latn-R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B3D3AC-D20A-48C7-B212-44E5DE3DD08B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1219862" y="2180543"/>
            <a:ext cx="1281484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60BDC5-6367-4552-B0CB-1B7383CEC479}"/>
              </a:ext>
            </a:extLst>
          </p:cNvPr>
          <p:cNvCxnSpPr>
            <a:cxnSpLocks/>
            <a:stCxn id="20" idx="4"/>
            <a:endCxn id="21" idx="2"/>
          </p:cNvCxnSpPr>
          <p:nvPr/>
        </p:nvCxnSpPr>
        <p:spPr>
          <a:xfrm>
            <a:off x="2883009" y="2562205"/>
            <a:ext cx="1663146" cy="76332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CEBE14-542B-447A-86E3-FFB8641A0FFF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5309480" y="3325530"/>
            <a:ext cx="1281484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B29232-69DD-43A6-B081-55FC49046009}"/>
              </a:ext>
            </a:extLst>
          </p:cNvPr>
          <p:cNvSpPr/>
          <p:nvPr/>
        </p:nvSpPr>
        <p:spPr>
          <a:xfrm>
            <a:off x="4546154" y="179888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H1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16CEA9-6FEA-415D-AF56-59DDA8C80041}"/>
              </a:ext>
            </a:extLst>
          </p:cNvPr>
          <p:cNvCxnSpPr>
            <a:stCxn id="20" idx="6"/>
            <a:endCxn id="28" idx="2"/>
          </p:cNvCxnSpPr>
          <p:nvPr/>
        </p:nvCxnSpPr>
        <p:spPr>
          <a:xfrm>
            <a:off x="3264671" y="2180543"/>
            <a:ext cx="1281483" cy="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8BC8EB19-3AB5-482C-977C-8A991BF1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8936"/>
            <a:ext cx="10515600" cy="2533939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Mogu se desiti dva slučaja:</a:t>
            </a:r>
          </a:p>
          <a:p>
            <a:pPr lvl="1"/>
            <a:r>
              <a:rPr lang="sr-Latn-RS" dirty="0">
                <a:solidFill>
                  <a:srgbClr val="F05133"/>
                </a:solidFill>
              </a:rPr>
              <a:t>Bez konflikata </a:t>
            </a:r>
          </a:p>
          <a:p>
            <a:pPr lvl="2"/>
            <a:r>
              <a:rPr lang="sr-Latn-RS" dirty="0"/>
              <a:t>odmah se pravi merge commit</a:t>
            </a:r>
          </a:p>
          <a:p>
            <a:pPr lvl="1"/>
            <a:r>
              <a:rPr lang="sr-Latn-RS" dirty="0">
                <a:solidFill>
                  <a:srgbClr val="F05133"/>
                </a:solidFill>
              </a:rPr>
              <a:t>Sa konfliktima</a:t>
            </a:r>
          </a:p>
          <a:p>
            <a:pPr lvl="2"/>
            <a:r>
              <a:rPr lang="sr-Latn-RS" dirty="0"/>
              <a:t>pravljenje merge commit-a se </a:t>
            </a:r>
            <a:r>
              <a:rPr lang="sr-Latn-RS" b="1" dirty="0"/>
              <a:t>pauzira</a:t>
            </a:r>
          </a:p>
          <a:p>
            <a:pPr lvl="2"/>
            <a:r>
              <a:rPr lang="sr-Latn-RS" dirty="0"/>
              <a:t>tada ih je potrebno ručno </a:t>
            </a:r>
            <a:r>
              <a:rPr lang="sr-Latn-RS" b="1" dirty="0"/>
              <a:t>razrešiti</a:t>
            </a:r>
            <a:r>
              <a:rPr lang="sr-Latn-RS" dirty="0"/>
              <a:t> i </a:t>
            </a:r>
            <a:r>
              <a:rPr lang="sr-Latn-RS" b="1" dirty="0"/>
              <a:t>dodati</a:t>
            </a:r>
            <a:r>
              <a:rPr lang="sr-Latn-RS" dirty="0"/>
              <a:t> mergovane izmene</a:t>
            </a:r>
          </a:p>
          <a:p>
            <a:pPr lvl="2"/>
            <a:r>
              <a:rPr lang="sr-Latn-RS" dirty="0"/>
              <a:t>nastaviti sa pravljenjem commit-a (poziva se </a:t>
            </a:r>
            <a:r>
              <a:rPr lang="sr-Latn-RS" dirty="0">
                <a:solidFill>
                  <a:srgbClr val="F05133"/>
                </a:solidFill>
              </a:rPr>
              <a:t>git commit</a:t>
            </a:r>
            <a:r>
              <a:rPr lang="sr-Latn-RS" dirty="0"/>
              <a:t>)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A09323-71B3-4306-9846-5D987E7E1045}"/>
              </a:ext>
            </a:extLst>
          </p:cNvPr>
          <p:cNvSpPr/>
          <p:nvPr/>
        </p:nvSpPr>
        <p:spPr>
          <a:xfrm>
            <a:off x="8635773" y="1801267"/>
            <a:ext cx="763325" cy="763325"/>
          </a:xfrm>
          <a:prstGeom prst="ellipse">
            <a:avLst/>
          </a:prstGeom>
          <a:solidFill>
            <a:srgbClr val="8FAAD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859C22-BF82-4388-A60F-D479519BCAD4}"/>
              </a:ext>
            </a:extLst>
          </p:cNvPr>
          <p:cNvCxnSpPr>
            <a:stCxn id="28" idx="6"/>
            <a:endCxn id="37" idx="2"/>
          </p:cNvCxnSpPr>
          <p:nvPr/>
        </p:nvCxnSpPr>
        <p:spPr>
          <a:xfrm>
            <a:off x="5309479" y="2180543"/>
            <a:ext cx="3326294" cy="2387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999BE9-DE12-495E-A0D3-793AFE37AC2E}"/>
              </a:ext>
            </a:extLst>
          </p:cNvPr>
          <p:cNvCxnSpPr>
            <a:cxnSpLocks/>
            <a:stCxn id="22" idx="6"/>
            <a:endCxn id="37" idx="3"/>
          </p:cNvCxnSpPr>
          <p:nvPr/>
        </p:nvCxnSpPr>
        <p:spPr>
          <a:xfrm flipV="1">
            <a:off x="7354289" y="2452806"/>
            <a:ext cx="1393270" cy="872724"/>
          </a:xfrm>
          <a:prstGeom prst="straightConnector1">
            <a:avLst/>
          </a:prstGeom>
          <a:ln w="28575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25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CEC8-DC82-485D-9A88-21CEFA0B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je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4F1BF-5C78-45BB-981B-EE0D6D257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sr-Latn-RS" dirty="0"/>
              <a:t>Distribuirani sistem za kontrolu verzija</a:t>
            </a:r>
          </a:p>
          <a:p>
            <a:r>
              <a:rPr lang="sr-Latn-RS" dirty="0"/>
              <a:t>Razvoj započeo Linus Torvalds, u aprilu 2005. godine, posle promene politike licenciranja BitKeeper-a koji je do tada korišćen za razvoj linux kernela. Dostupan na adresi </a:t>
            </a:r>
            <a:r>
              <a:rPr lang="sr-Latn-RS" dirty="0">
                <a:hlinkClick r:id="rId2"/>
              </a:rPr>
              <a:t>http://git-scm.com/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480075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972B-1963-422E-819A-F9A43E0E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merge</a:t>
            </a:r>
            <a:r>
              <a:rPr lang="sr-Latn-RS" dirty="0"/>
              <a:t>: </a:t>
            </a:r>
            <a:r>
              <a:rPr lang="sr-Latn-RS" i="1" dirty="0"/>
              <a:t>no-fast-forward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EA0AA4-7F5B-4114-A375-01985E086B12}"/>
              </a:ext>
            </a:extLst>
          </p:cNvPr>
          <p:cNvSpPr/>
          <p:nvPr/>
        </p:nvSpPr>
        <p:spPr>
          <a:xfrm>
            <a:off x="0" y="2835679"/>
            <a:ext cx="12192000" cy="9797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C43281-34C0-46E1-A6CC-DE614153F8D0}"/>
              </a:ext>
            </a:extLst>
          </p:cNvPr>
          <p:cNvSpPr/>
          <p:nvPr/>
        </p:nvSpPr>
        <p:spPr>
          <a:xfrm>
            <a:off x="0" y="1690688"/>
            <a:ext cx="12192000" cy="979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8E897B-2853-4EC4-A26E-811AA6319DE0}"/>
              </a:ext>
            </a:extLst>
          </p:cNvPr>
          <p:cNvSpPr/>
          <p:nvPr/>
        </p:nvSpPr>
        <p:spPr>
          <a:xfrm>
            <a:off x="456537" y="179888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A1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D7959A-6367-4E71-B839-93240DF1D77B}"/>
              </a:ext>
            </a:extLst>
          </p:cNvPr>
          <p:cNvSpPr/>
          <p:nvPr/>
        </p:nvSpPr>
        <p:spPr>
          <a:xfrm>
            <a:off x="2501346" y="179888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A2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71E1C7-20AB-4C00-B882-99F083821665}"/>
              </a:ext>
            </a:extLst>
          </p:cNvPr>
          <p:cNvSpPr/>
          <p:nvPr/>
        </p:nvSpPr>
        <p:spPr>
          <a:xfrm>
            <a:off x="4546155" y="2943867"/>
            <a:ext cx="763325" cy="763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B1</a:t>
            </a:r>
            <a:endParaRPr lang="sr-Latn-R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AA31D6-96E6-47E4-990F-DF3F9FB00B30}"/>
              </a:ext>
            </a:extLst>
          </p:cNvPr>
          <p:cNvSpPr/>
          <p:nvPr/>
        </p:nvSpPr>
        <p:spPr>
          <a:xfrm>
            <a:off x="6590964" y="2943867"/>
            <a:ext cx="763325" cy="763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B2</a:t>
            </a:r>
            <a:endParaRPr lang="sr-Latn-R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B3D3AC-D20A-48C7-B212-44E5DE3DD08B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1219862" y="2180543"/>
            <a:ext cx="1281484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60BDC5-6367-4552-B0CB-1B7383CEC479}"/>
              </a:ext>
            </a:extLst>
          </p:cNvPr>
          <p:cNvCxnSpPr>
            <a:cxnSpLocks/>
            <a:stCxn id="20" idx="4"/>
            <a:endCxn id="21" idx="2"/>
          </p:cNvCxnSpPr>
          <p:nvPr/>
        </p:nvCxnSpPr>
        <p:spPr>
          <a:xfrm>
            <a:off x="2883009" y="2562205"/>
            <a:ext cx="1663146" cy="76332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CEBE14-542B-447A-86E3-FFB8641A0FFF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5309480" y="3325530"/>
            <a:ext cx="1281484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B29232-69DD-43A6-B081-55FC49046009}"/>
              </a:ext>
            </a:extLst>
          </p:cNvPr>
          <p:cNvSpPr/>
          <p:nvPr/>
        </p:nvSpPr>
        <p:spPr>
          <a:xfrm>
            <a:off x="4546154" y="179888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H1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16CEA9-6FEA-415D-AF56-59DDA8C80041}"/>
              </a:ext>
            </a:extLst>
          </p:cNvPr>
          <p:cNvCxnSpPr>
            <a:stCxn id="20" idx="6"/>
            <a:endCxn id="28" idx="2"/>
          </p:cNvCxnSpPr>
          <p:nvPr/>
        </p:nvCxnSpPr>
        <p:spPr>
          <a:xfrm>
            <a:off x="3264671" y="2180543"/>
            <a:ext cx="1281483" cy="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0A09323-71B3-4306-9846-5D987E7E1045}"/>
              </a:ext>
            </a:extLst>
          </p:cNvPr>
          <p:cNvSpPr/>
          <p:nvPr/>
        </p:nvSpPr>
        <p:spPr>
          <a:xfrm>
            <a:off x="8635773" y="1801267"/>
            <a:ext cx="763325" cy="763325"/>
          </a:xfrm>
          <a:prstGeom prst="ellipse">
            <a:avLst/>
          </a:prstGeom>
          <a:solidFill>
            <a:srgbClr val="8FAAD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859C22-BF82-4388-A60F-D479519BCAD4}"/>
              </a:ext>
            </a:extLst>
          </p:cNvPr>
          <p:cNvCxnSpPr>
            <a:stCxn id="28" idx="6"/>
            <a:endCxn id="37" idx="2"/>
          </p:cNvCxnSpPr>
          <p:nvPr/>
        </p:nvCxnSpPr>
        <p:spPr>
          <a:xfrm>
            <a:off x="5309479" y="2180543"/>
            <a:ext cx="3326294" cy="2387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999BE9-DE12-495E-A0D3-793AFE37AC2E}"/>
              </a:ext>
            </a:extLst>
          </p:cNvPr>
          <p:cNvCxnSpPr>
            <a:cxnSpLocks/>
            <a:stCxn id="22" idx="6"/>
            <a:endCxn id="37" idx="3"/>
          </p:cNvCxnSpPr>
          <p:nvPr/>
        </p:nvCxnSpPr>
        <p:spPr>
          <a:xfrm flipV="1">
            <a:off x="7354289" y="2452806"/>
            <a:ext cx="1393270" cy="872724"/>
          </a:xfrm>
          <a:prstGeom prst="straightConnector1">
            <a:avLst/>
          </a:prstGeom>
          <a:ln w="28575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ECE9A5-D98D-4073-A376-B661331D6250}"/>
              </a:ext>
            </a:extLst>
          </p:cNvPr>
          <p:cNvSpPr txBox="1"/>
          <p:nvPr/>
        </p:nvSpPr>
        <p:spPr>
          <a:xfrm>
            <a:off x="838199" y="4088855"/>
            <a:ext cx="10515600" cy="11695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Lucida Console" panose="020B0609040504020204" pitchFamily="49" charset="0"/>
              </a:rPr>
              <a:t>$ git checkout master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$ git merge </a:t>
            </a:r>
            <a:r>
              <a:rPr lang="sr-Latn-RS" sz="1400" dirty="0">
                <a:latin typeface="Lucida Console" panose="020B0609040504020204" pitchFamily="49" charset="0"/>
              </a:rPr>
              <a:t>feature_b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Auto-merging </a:t>
            </a:r>
            <a:r>
              <a:rPr lang="sr-Latn-RS" sz="1400" dirty="0">
                <a:latin typeface="Lucida Console" panose="020B0609040504020204" pitchFamily="49" charset="0"/>
              </a:rPr>
              <a:t>&lt;ime_fajla&gt;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CONFLICT (content): Merge conflict in </a:t>
            </a:r>
            <a:r>
              <a:rPr lang="sr-Latn-RS" sz="1400" dirty="0">
                <a:latin typeface="Lucida Console" panose="020B0609040504020204" pitchFamily="49" charset="0"/>
              </a:rPr>
              <a:t>&lt;ime_fajla&gt;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Automatic merge failed; fix conflicts and then commit the result.</a:t>
            </a:r>
            <a:endParaRPr lang="sr-Latn-R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687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972B-1963-422E-819A-F9A43E0E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merge</a:t>
            </a:r>
            <a:r>
              <a:rPr lang="sr-Latn-RS" dirty="0"/>
              <a:t>: </a:t>
            </a:r>
            <a:r>
              <a:rPr lang="sr-Latn-RS" i="1" dirty="0"/>
              <a:t>no-fast-forward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EA0AA4-7F5B-4114-A375-01985E086B12}"/>
              </a:ext>
            </a:extLst>
          </p:cNvPr>
          <p:cNvSpPr/>
          <p:nvPr/>
        </p:nvSpPr>
        <p:spPr>
          <a:xfrm>
            <a:off x="0" y="2835679"/>
            <a:ext cx="12192000" cy="9797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C43281-34C0-46E1-A6CC-DE614153F8D0}"/>
              </a:ext>
            </a:extLst>
          </p:cNvPr>
          <p:cNvSpPr/>
          <p:nvPr/>
        </p:nvSpPr>
        <p:spPr>
          <a:xfrm>
            <a:off x="0" y="1690688"/>
            <a:ext cx="12192000" cy="979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8E897B-2853-4EC4-A26E-811AA6319DE0}"/>
              </a:ext>
            </a:extLst>
          </p:cNvPr>
          <p:cNvSpPr/>
          <p:nvPr/>
        </p:nvSpPr>
        <p:spPr>
          <a:xfrm>
            <a:off x="456537" y="179888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A1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D7959A-6367-4E71-B839-93240DF1D77B}"/>
              </a:ext>
            </a:extLst>
          </p:cNvPr>
          <p:cNvSpPr/>
          <p:nvPr/>
        </p:nvSpPr>
        <p:spPr>
          <a:xfrm>
            <a:off x="2501346" y="179888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A2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71E1C7-20AB-4C00-B882-99F083821665}"/>
              </a:ext>
            </a:extLst>
          </p:cNvPr>
          <p:cNvSpPr/>
          <p:nvPr/>
        </p:nvSpPr>
        <p:spPr>
          <a:xfrm>
            <a:off x="4546155" y="2943867"/>
            <a:ext cx="763325" cy="763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B1</a:t>
            </a:r>
            <a:endParaRPr lang="sr-Latn-R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AA31D6-96E6-47E4-990F-DF3F9FB00B30}"/>
              </a:ext>
            </a:extLst>
          </p:cNvPr>
          <p:cNvSpPr/>
          <p:nvPr/>
        </p:nvSpPr>
        <p:spPr>
          <a:xfrm>
            <a:off x="6590964" y="2943867"/>
            <a:ext cx="763325" cy="763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B2</a:t>
            </a:r>
            <a:endParaRPr lang="sr-Latn-R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B3D3AC-D20A-48C7-B212-44E5DE3DD08B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1219862" y="2180543"/>
            <a:ext cx="1281484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60BDC5-6367-4552-B0CB-1B7383CEC479}"/>
              </a:ext>
            </a:extLst>
          </p:cNvPr>
          <p:cNvCxnSpPr>
            <a:cxnSpLocks/>
            <a:stCxn id="20" idx="4"/>
            <a:endCxn id="21" idx="2"/>
          </p:cNvCxnSpPr>
          <p:nvPr/>
        </p:nvCxnSpPr>
        <p:spPr>
          <a:xfrm>
            <a:off x="2883009" y="2562205"/>
            <a:ext cx="1663146" cy="76332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CEBE14-542B-447A-86E3-FFB8641A0FFF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5309480" y="3325530"/>
            <a:ext cx="1281484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B29232-69DD-43A6-B081-55FC49046009}"/>
              </a:ext>
            </a:extLst>
          </p:cNvPr>
          <p:cNvSpPr/>
          <p:nvPr/>
        </p:nvSpPr>
        <p:spPr>
          <a:xfrm>
            <a:off x="4546154" y="179888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H1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16CEA9-6FEA-415D-AF56-59DDA8C80041}"/>
              </a:ext>
            </a:extLst>
          </p:cNvPr>
          <p:cNvCxnSpPr>
            <a:stCxn id="20" idx="6"/>
            <a:endCxn id="28" idx="2"/>
          </p:cNvCxnSpPr>
          <p:nvPr/>
        </p:nvCxnSpPr>
        <p:spPr>
          <a:xfrm>
            <a:off x="3264671" y="2180543"/>
            <a:ext cx="1281483" cy="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0A09323-71B3-4306-9846-5D987E7E1045}"/>
              </a:ext>
            </a:extLst>
          </p:cNvPr>
          <p:cNvSpPr/>
          <p:nvPr/>
        </p:nvSpPr>
        <p:spPr>
          <a:xfrm>
            <a:off x="8635773" y="1801267"/>
            <a:ext cx="763325" cy="763325"/>
          </a:xfrm>
          <a:prstGeom prst="ellipse">
            <a:avLst/>
          </a:prstGeom>
          <a:solidFill>
            <a:srgbClr val="8FAAD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859C22-BF82-4388-A60F-D479519BCAD4}"/>
              </a:ext>
            </a:extLst>
          </p:cNvPr>
          <p:cNvCxnSpPr>
            <a:stCxn id="28" idx="6"/>
            <a:endCxn id="37" idx="2"/>
          </p:cNvCxnSpPr>
          <p:nvPr/>
        </p:nvCxnSpPr>
        <p:spPr>
          <a:xfrm>
            <a:off x="5309479" y="2180543"/>
            <a:ext cx="3326294" cy="2387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999BE9-DE12-495E-A0D3-793AFE37AC2E}"/>
              </a:ext>
            </a:extLst>
          </p:cNvPr>
          <p:cNvCxnSpPr>
            <a:cxnSpLocks/>
            <a:stCxn id="22" idx="6"/>
            <a:endCxn id="37" idx="3"/>
          </p:cNvCxnSpPr>
          <p:nvPr/>
        </p:nvCxnSpPr>
        <p:spPr>
          <a:xfrm flipV="1">
            <a:off x="7354289" y="2452806"/>
            <a:ext cx="1393270" cy="872724"/>
          </a:xfrm>
          <a:prstGeom prst="straightConnector1">
            <a:avLst/>
          </a:prstGeom>
          <a:ln w="28575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ECE9A5-D98D-4073-A376-B661331D6250}"/>
              </a:ext>
            </a:extLst>
          </p:cNvPr>
          <p:cNvSpPr txBox="1"/>
          <p:nvPr/>
        </p:nvSpPr>
        <p:spPr>
          <a:xfrm>
            <a:off x="838199" y="4088855"/>
            <a:ext cx="10515600" cy="24622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git status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On branch master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You have unmerged paths.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(fix conflicts and run "git commit")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Unmerged paths: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(use "git add &lt;file&gt;..." to mark resolution)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   both modified:      </a:t>
            </a:r>
            <a:r>
              <a:rPr lang="sr-Latn-RS" sz="1400" dirty="0">
                <a:latin typeface="Lucida Console" panose="020B0609040504020204" pitchFamily="49" charset="0"/>
              </a:rPr>
              <a:t>&lt;ime_fajla&gt;</a:t>
            </a:r>
            <a:endParaRPr lang="en-US" sz="1400" dirty="0">
              <a:latin typeface="Lucida Console" panose="020B0609040504020204" pitchFamily="49" charset="0"/>
            </a:endParaRP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no changes added to commit (use "git add" and/or "git commit -a")</a:t>
            </a:r>
            <a:endParaRPr lang="sr-Latn-R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9985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972B-1963-422E-819A-F9A43E0E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merge</a:t>
            </a:r>
            <a:r>
              <a:rPr lang="sr-Latn-RS" dirty="0"/>
              <a:t>: </a:t>
            </a:r>
            <a:r>
              <a:rPr lang="sr-Latn-RS" i="1" dirty="0"/>
              <a:t>no-fast-forward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EA0AA4-7F5B-4114-A375-01985E086B12}"/>
              </a:ext>
            </a:extLst>
          </p:cNvPr>
          <p:cNvSpPr/>
          <p:nvPr/>
        </p:nvSpPr>
        <p:spPr>
          <a:xfrm>
            <a:off x="0" y="2835679"/>
            <a:ext cx="12192000" cy="9797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C43281-34C0-46E1-A6CC-DE614153F8D0}"/>
              </a:ext>
            </a:extLst>
          </p:cNvPr>
          <p:cNvSpPr/>
          <p:nvPr/>
        </p:nvSpPr>
        <p:spPr>
          <a:xfrm>
            <a:off x="0" y="1690688"/>
            <a:ext cx="12192000" cy="979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8E897B-2853-4EC4-A26E-811AA6319DE0}"/>
              </a:ext>
            </a:extLst>
          </p:cNvPr>
          <p:cNvSpPr/>
          <p:nvPr/>
        </p:nvSpPr>
        <p:spPr>
          <a:xfrm>
            <a:off x="456537" y="179888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A1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D7959A-6367-4E71-B839-93240DF1D77B}"/>
              </a:ext>
            </a:extLst>
          </p:cNvPr>
          <p:cNvSpPr/>
          <p:nvPr/>
        </p:nvSpPr>
        <p:spPr>
          <a:xfrm>
            <a:off x="2501346" y="179888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A2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71E1C7-20AB-4C00-B882-99F083821665}"/>
              </a:ext>
            </a:extLst>
          </p:cNvPr>
          <p:cNvSpPr/>
          <p:nvPr/>
        </p:nvSpPr>
        <p:spPr>
          <a:xfrm>
            <a:off x="4546155" y="2943867"/>
            <a:ext cx="763325" cy="763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B1</a:t>
            </a:r>
            <a:endParaRPr lang="sr-Latn-R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AA31D6-96E6-47E4-990F-DF3F9FB00B30}"/>
              </a:ext>
            </a:extLst>
          </p:cNvPr>
          <p:cNvSpPr/>
          <p:nvPr/>
        </p:nvSpPr>
        <p:spPr>
          <a:xfrm>
            <a:off x="6590964" y="2943867"/>
            <a:ext cx="763325" cy="763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B2</a:t>
            </a:r>
            <a:endParaRPr lang="sr-Latn-R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B3D3AC-D20A-48C7-B212-44E5DE3DD08B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1219862" y="2180543"/>
            <a:ext cx="1281484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60BDC5-6367-4552-B0CB-1B7383CEC479}"/>
              </a:ext>
            </a:extLst>
          </p:cNvPr>
          <p:cNvCxnSpPr>
            <a:cxnSpLocks/>
            <a:stCxn id="20" idx="4"/>
            <a:endCxn id="21" idx="2"/>
          </p:cNvCxnSpPr>
          <p:nvPr/>
        </p:nvCxnSpPr>
        <p:spPr>
          <a:xfrm>
            <a:off x="2883009" y="2562205"/>
            <a:ext cx="1663146" cy="76332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CEBE14-542B-447A-86E3-FFB8641A0FFF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5309480" y="3325530"/>
            <a:ext cx="1281484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B29232-69DD-43A6-B081-55FC49046009}"/>
              </a:ext>
            </a:extLst>
          </p:cNvPr>
          <p:cNvSpPr/>
          <p:nvPr/>
        </p:nvSpPr>
        <p:spPr>
          <a:xfrm>
            <a:off x="4546154" y="179888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H1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16CEA9-6FEA-415D-AF56-59DDA8C80041}"/>
              </a:ext>
            </a:extLst>
          </p:cNvPr>
          <p:cNvCxnSpPr>
            <a:stCxn id="20" idx="6"/>
            <a:endCxn id="28" idx="2"/>
          </p:cNvCxnSpPr>
          <p:nvPr/>
        </p:nvCxnSpPr>
        <p:spPr>
          <a:xfrm>
            <a:off x="3264671" y="2180543"/>
            <a:ext cx="1281483" cy="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0A09323-71B3-4306-9846-5D987E7E1045}"/>
              </a:ext>
            </a:extLst>
          </p:cNvPr>
          <p:cNvSpPr/>
          <p:nvPr/>
        </p:nvSpPr>
        <p:spPr>
          <a:xfrm>
            <a:off x="8635773" y="1801267"/>
            <a:ext cx="763325" cy="763325"/>
          </a:xfrm>
          <a:prstGeom prst="ellipse">
            <a:avLst/>
          </a:prstGeom>
          <a:solidFill>
            <a:srgbClr val="8FAAD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859C22-BF82-4388-A60F-D479519BCAD4}"/>
              </a:ext>
            </a:extLst>
          </p:cNvPr>
          <p:cNvCxnSpPr>
            <a:stCxn id="28" idx="6"/>
            <a:endCxn id="37" idx="2"/>
          </p:cNvCxnSpPr>
          <p:nvPr/>
        </p:nvCxnSpPr>
        <p:spPr>
          <a:xfrm>
            <a:off x="5309479" y="2180543"/>
            <a:ext cx="3326294" cy="2387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999BE9-DE12-495E-A0D3-793AFE37AC2E}"/>
              </a:ext>
            </a:extLst>
          </p:cNvPr>
          <p:cNvCxnSpPr>
            <a:cxnSpLocks/>
            <a:stCxn id="22" idx="6"/>
            <a:endCxn id="37" idx="3"/>
          </p:cNvCxnSpPr>
          <p:nvPr/>
        </p:nvCxnSpPr>
        <p:spPr>
          <a:xfrm flipV="1">
            <a:off x="7354289" y="2452806"/>
            <a:ext cx="1393270" cy="872724"/>
          </a:xfrm>
          <a:prstGeom prst="straightConnector1">
            <a:avLst/>
          </a:prstGeom>
          <a:ln w="28575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ECE9A5-D98D-4073-A376-B661331D6250}"/>
              </a:ext>
            </a:extLst>
          </p:cNvPr>
          <p:cNvSpPr txBox="1"/>
          <p:nvPr/>
        </p:nvSpPr>
        <p:spPr>
          <a:xfrm>
            <a:off x="738146" y="4550003"/>
            <a:ext cx="105156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$ git </a:t>
            </a:r>
            <a:r>
              <a:rPr lang="sr-Latn-RS" sz="1400" dirty="0">
                <a:latin typeface="Lucida Console" panose="020B0609040504020204" pitchFamily="49" charset="0"/>
              </a:rPr>
              <a:t>commit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47F90-719B-4D15-ADC7-5529A2C54307}"/>
              </a:ext>
            </a:extLst>
          </p:cNvPr>
          <p:cNvSpPr txBox="1"/>
          <p:nvPr/>
        </p:nvSpPr>
        <p:spPr>
          <a:xfrm>
            <a:off x="738146" y="3918633"/>
            <a:ext cx="9350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/>
              <a:t>Ukoliko smo zadovoljni sa izmenama:</a:t>
            </a:r>
          </a:p>
        </p:txBody>
      </p:sp>
    </p:spTree>
    <p:extLst>
      <p:ext uri="{BB962C8B-B14F-4D97-AF65-F5344CB8AC3E}">
        <p14:creationId xmlns:p14="http://schemas.microsoft.com/office/powerpoint/2010/main" val="289787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972B-1963-422E-819A-F9A43E0E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 git </a:t>
            </a:r>
            <a:r>
              <a:rPr lang="sr-Latn-RS" dirty="0">
                <a:solidFill>
                  <a:srgbClr val="F05133"/>
                </a:solidFill>
              </a:rPr>
              <a:t>merge</a:t>
            </a:r>
            <a:r>
              <a:rPr lang="sr-Latn-RS" dirty="0"/>
              <a:t>: </a:t>
            </a:r>
            <a:r>
              <a:rPr lang="sr-Latn-RS" i="1" dirty="0"/>
              <a:t>no-fast-forward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EA0AA4-7F5B-4114-A375-01985E086B12}"/>
              </a:ext>
            </a:extLst>
          </p:cNvPr>
          <p:cNvSpPr/>
          <p:nvPr/>
        </p:nvSpPr>
        <p:spPr>
          <a:xfrm>
            <a:off x="0" y="2835679"/>
            <a:ext cx="12192000" cy="9797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C43281-34C0-46E1-A6CC-DE614153F8D0}"/>
              </a:ext>
            </a:extLst>
          </p:cNvPr>
          <p:cNvSpPr/>
          <p:nvPr/>
        </p:nvSpPr>
        <p:spPr>
          <a:xfrm>
            <a:off x="0" y="1690688"/>
            <a:ext cx="12192000" cy="979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8E897B-2853-4EC4-A26E-811AA6319DE0}"/>
              </a:ext>
            </a:extLst>
          </p:cNvPr>
          <p:cNvSpPr/>
          <p:nvPr/>
        </p:nvSpPr>
        <p:spPr>
          <a:xfrm>
            <a:off x="456537" y="179888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A1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D7959A-6367-4E71-B839-93240DF1D77B}"/>
              </a:ext>
            </a:extLst>
          </p:cNvPr>
          <p:cNvSpPr/>
          <p:nvPr/>
        </p:nvSpPr>
        <p:spPr>
          <a:xfrm>
            <a:off x="2501346" y="179888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A2</a:t>
            </a:r>
            <a:endParaRPr lang="sr-Latn-R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71E1C7-20AB-4C00-B882-99F083821665}"/>
              </a:ext>
            </a:extLst>
          </p:cNvPr>
          <p:cNvSpPr/>
          <p:nvPr/>
        </p:nvSpPr>
        <p:spPr>
          <a:xfrm>
            <a:off x="4546155" y="2943867"/>
            <a:ext cx="763325" cy="763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B1</a:t>
            </a:r>
            <a:endParaRPr lang="sr-Latn-R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AA31D6-96E6-47E4-990F-DF3F9FB00B30}"/>
              </a:ext>
            </a:extLst>
          </p:cNvPr>
          <p:cNvSpPr/>
          <p:nvPr/>
        </p:nvSpPr>
        <p:spPr>
          <a:xfrm>
            <a:off x="6590964" y="2943867"/>
            <a:ext cx="763325" cy="763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B2</a:t>
            </a:r>
            <a:endParaRPr lang="sr-Latn-R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B3D3AC-D20A-48C7-B212-44E5DE3DD08B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1219862" y="2180543"/>
            <a:ext cx="1281484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60BDC5-6367-4552-B0CB-1B7383CEC479}"/>
              </a:ext>
            </a:extLst>
          </p:cNvPr>
          <p:cNvCxnSpPr>
            <a:cxnSpLocks/>
            <a:stCxn id="20" idx="4"/>
            <a:endCxn id="21" idx="2"/>
          </p:cNvCxnSpPr>
          <p:nvPr/>
        </p:nvCxnSpPr>
        <p:spPr>
          <a:xfrm>
            <a:off x="2883009" y="2562205"/>
            <a:ext cx="1663146" cy="76332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CEBE14-542B-447A-86E3-FFB8641A0FFF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5309480" y="3325530"/>
            <a:ext cx="1281484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B29232-69DD-43A6-B081-55FC49046009}"/>
              </a:ext>
            </a:extLst>
          </p:cNvPr>
          <p:cNvSpPr/>
          <p:nvPr/>
        </p:nvSpPr>
        <p:spPr>
          <a:xfrm>
            <a:off x="4546154" y="1798880"/>
            <a:ext cx="763325" cy="763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H1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16CEA9-6FEA-415D-AF56-59DDA8C80041}"/>
              </a:ext>
            </a:extLst>
          </p:cNvPr>
          <p:cNvCxnSpPr>
            <a:stCxn id="20" idx="6"/>
            <a:endCxn id="28" idx="2"/>
          </p:cNvCxnSpPr>
          <p:nvPr/>
        </p:nvCxnSpPr>
        <p:spPr>
          <a:xfrm>
            <a:off x="3264671" y="2180543"/>
            <a:ext cx="1281483" cy="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0A09323-71B3-4306-9846-5D987E7E1045}"/>
              </a:ext>
            </a:extLst>
          </p:cNvPr>
          <p:cNvSpPr/>
          <p:nvPr/>
        </p:nvSpPr>
        <p:spPr>
          <a:xfrm>
            <a:off x="8635773" y="1801267"/>
            <a:ext cx="763325" cy="763325"/>
          </a:xfrm>
          <a:prstGeom prst="ellipse">
            <a:avLst/>
          </a:prstGeom>
          <a:solidFill>
            <a:srgbClr val="8FAAD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859C22-BF82-4388-A60F-D479519BCAD4}"/>
              </a:ext>
            </a:extLst>
          </p:cNvPr>
          <p:cNvCxnSpPr>
            <a:stCxn id="28" idx="6"/>
            <a:endCxn id="37" idx="2"/>
          </p:cNvCxnSpPr>
          <p:nvPr/>
        </p:nvCxnSpPr>
        <p:spPr>
          <a:xfrm>
            <a:off x="5309479" y="2180543"/>
            <a:ext cx="3326294" cy="2387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999BE9-DE12-495E-A0D3-793AFE37AC2E}"/>
              </a:ext>
            </a:extLst>
          </p:cNvPr>
          <p:cNvCxnSpPr>
            <a:cxnSpLocks/>
            <a:stCxn id="22" idx="6"/>
            <a:endCxn id="37" idx="3"/>
          </p:cNvCxnSpPr>
          <p:nvPr/>
        </p:nvCxnSpPr>
        <p:spPr>
          <a:xfrm flipV="1">
            <a:off x="7354289" y="2452806"/>
            <a:ext cx="1393270" cy="872724"/>
          </a:xfrm>
          <a:prstGeom prst="straightConnector1">
            <a:avLst/>
          </a:prstGeom>
          <a:ln w="28575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BA47F90-719B-4D15-ADC7-5529A2C54307}"/>
              </a:ext>
            </a:extLst>
          </p:cNvPr>
          <p:cNvSpPr txBox="1"/>
          <p:nvPr/>
        </p:nvSpPr>
        <p:spPr>
          <a:xfrm>
            <a:off x="738146" y="3918633"/>
            <a:ext cx="10870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/>
              <a:t>Pri čemu će se automatski izgenerisati poruka u podrazumevanom text editoru: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24E5EC-D041-4F9D-BE89-28B043F4254B}"/>
              </a:ext>
            </a:extLst>
          </p:cNvPr>
          <p:cNvSpPr txBox="1"/>
          <p:nvPr/>
        </p:nvSpPr>
        <p:spPr>
          <a:xfrm>
            <a:off x="838199" y="4975986"/>
            <a:ext cx="10515600" cy="160043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Merge branch ’</a:t>
            </a:r>
            <a:r>
              <a:rPr lang="sr-Latn-RS" sz="1400" dirty="0">
                <a:latin typeface="Lucida Console" panose="020B0609040504020204" pitchFamily="49" charset="0"/>
              </a:rPr>
              <a:t>feature_b</a:t>
            </a:r>
            <a:r>
              <a:rPr lang="en-US" sz="1400" dirty="0">
                <a:latin typeface="Lucida Console" panose="020B0609040504020204" pitchFamily="49" charset="0"/>
              </a:rPr>
              <a:t>'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Conflicts: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sr-Latn-RS" sz="1400" dirty="0">
                <a:latin typeface="Lucida Console" panose="020B0609040504020204" pitchFamily="49" charset="0"/>
              </a:rPr>
              <a:t>&lt;ime_fajla&gt;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#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It looks like you may be committing a merge.</a:t>
            </a:r>
          </a:p>
          <a:p>
            <a:r>
              <a:rPr lang="sr-Latn-RS" sz="1400" dirty="0">
                <a:latin typeface="Lucida Console" panose="020B0609040504020204" pitchFamily="49" charset="0"/>
              </a:rPr>
              <a:t># ...</a:t>
            </a:r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042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EB6A-7072-4AB6-BC0F-2FF41E50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Literatura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52B54C-2398-4D62-BBFE-4E42DFD2FEA6}"/>
              </a:ext>
            </a:extLst>
          </p:cNvPr>
          <p:cNvSpPr/>
          <p:nvPr/>
        </p:nvSpPr>
        <p:spPr>
          <a:xfrm>
            <a:off x="3523673" y="856673"/>
            <a:ext cx="5144654" cy="5144654"/>
          </a:xfrm>
          <a:prstGeom prst="rect">
            <a:avLst/>
          </a:prstGeom>
          <a:blipFill dpi="0" rotWithShape="1">
            <a:blip r:embed="rId2">
              <a:alphaModFix amt="1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649654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CD03-C293-48CB-81EF-B51BF5C7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Literatura i dalje čitanje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35E88-0339-4DCD-8EDD-32AE3B042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sr-Latn-RS" dirty="0"/>
              <a:t>Slajdovi prof. Igora Dejanovića:</a:t>
            </a:r>
          </a:p>
          <a:p>
            <a:pPr lvl="1"/>
            <a:r>
              <a:rPr lang="en-US" dirty="0">
                <a:hlinkClick r:id="rId2"/>
              </a:rPr>
              <a:t>http://www.igordejanovic.net/courses/tech/git/</a:t>
            </a:r>
            <a:endParaRPr lang="sr-Latn-RS" dirty="0"/>
          </a:p>
          <a:p>
            <a:r>
              <a:rPr lang="sr-Latn-RS" dirty="0"/>
              <a:t>Atlassian Git tutorijali:</a:t>
            </a:r>
          </a:p>
          <a:p>
            <a:pPr lvl="1"/>
            <a:r>
              <a:rPr lang="en-US" dirty="0">
                <a:hlinkClick r:id="rId3"/>
              </a:rPr>
              <a:t>https://www.atlassian.com/git/tutorials/learn-git-with-bitbucket-cloud</a:t>
            </a:r>
            <a:endParaRPr lang="sr-Latn-RS" dirty="0"/>
          </a:p>
          <a:p>
            <a:r>
              <a:rPr lang="sr-Latn-RS" dirty="0"/>
              <a:t>Git dokumentacija:</a:t>
            </a:r>
          </a:p>
          <a:p>
            <a:pPr lvl="1"/>
            <a:r>
              <a:rPr lang="en-US" dirty="0">
                <a:hlinkClick r:id="rId4"/>
              </a:rPr>
              <a:t>https://git-scm.com/doc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7841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CEC8-DC82-485D-9A88-21CEFA0B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Git repozitorijum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4F1BF-5C78-45BB-981B-EE0D6D257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07466"/>
          </a:xfrm>
        </p:spPr>
        <p:txBody>
          <a:bodyPr/>
          <a:lstStyle/>
          <a:p>
            <a:r>
              <a:rPr lang="sr-Latn-RS" dirty="0"/>
              <a:t>Sadrži foldere i fajlove sa kompletnom istorijom izmene (verzije)</a:t>
            </a:r>
          </a:p>
          <a:p>
            <a:r>
              <a:rPr lang="sr-Latn-RS" dirty="0"/>
              <a:t>Osnova git repozitorijuma je praćenje </a:t>
            </a:r>
            <a:r>
              <a:rPr lang="sr-Latn-RS" dirty="0">
                <a:solidFill>
                  <a:srgbClr val="F05133"/>
                </a:solidFill>
              </a:rPr>
              <a:t>SADRŽAJA</a:t>
            </a:r>
            <a:r>
              <a:rPr lang="sr-Latn-RS" dirty="0"/>
              <a:t>, a ne fajlova i promena nad njima</a:t>
            </a:r>
          </a:p>
          <a:p>
            <a:r>
              <a:rPr lang="sr-Latn-RS" dirty="0">
                <a:solidFill>
                  <a:srgbClr val="F05133"/>
                </a:solidFill>
              </a:rPr>
              <a:t>Informacije se izračunavaju po potrebi</a:t>
            </a:r>
          </a:p>
          <a:p>
            <a:endParaRPr lang="sr-Latn-R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BB0065-43B1-4460-8B55-D0B49254052D}"/>
              </a:ext>
            </a:extLst>
          </p:cNvPr>
          <p:cNvGrpSpPr/>
          <p:nvPr/>
        </p:nvGrpSpPr>
        <p:grpSpPr>
          <a:xfrm>
            <a:off x="838201" y="4111169"/>
            <a:ext cx="10515599" cy="1815882"/>
            <a:chOff x="838200" y="4246106"/>
            <a:chExt cx="10515599" cy="18158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DB33D5-04E0-4682-A58F-A46F81113BE6}"/>
                </a:ext>
              </a:extLst>
            </p:cNvPr>
            <p:cNvSpPr txBox="1"/>
            <p:nvPr/>
          </p:nvSpPr>
          <p:spPr>
            <a:xfrm>
              <a:off x="1039091" y="4246106"/>
              <a:ext cx="10314708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sr-Latn-RS" sz="2800" i="1" dirty="0">
                  <a:latin typeface="Bahnschrift Light Condensed" panose="020B0502040204020203" pitchFamily="34" charset="0"/>
                </a:rPr>
                <a:t>„</a:t>
              </a:r>
              <a:r>
                <a:rPr lang="en-US" sz="2800" i="1" dirty="0">
                  <a:latin typeface="Bahnschrift Light Condensed" panose="020B0502040204020203" pitchFamily="34" charset="0"/>
                </a:rPr>
                <a:t>I’m right. I’m always right, but sometimes I’m more right than other times. And dammit, when I say "files don’t matter", I’m really</a:t>
              </a:r>
              <a:r>
                <a:rPr lang="sr-Latn-RS" sz="2800" i="1" dirty="0">
                  <a:latin typeface="Bahnschrift Light Condensed" panose="020B0502040204020203" pitchFamily="34" charset="0"/>
                </a:rPr>
                <a:t>, r</a:t>
              </a:r>
              <a:r>
                <a:rPr lang="en-US" sz="2800" i="1" dirty="0" err="1">
                  <a:latin typeface="Bahnschrift Light Condensed" panose="020B0502040204020203" pitchFamily="34" charset="0"/>
                </a:rPr>
                <a:t>eally</a:t>
              </a:r>
              <a:r>
                <a:rPr lang="en-US" sz="2800" i="1" dirty="0">
                  <a:latin typeface="Bahnschrift Light Condensed" panose="020B0502040204020203" pitchFamily="34" charset="0"/>
                </a:rPr>
                <a:t> Right</a:t>
              </a:r>
              <a:r>
                <a:rPr lang="sr-Latn-RS" sz="2800" i="1" dirty="0">
                  <a:latin typeface="Bahnschrift Light Condensed" panose="020B0502040204020203" pitchFamily="34" charset="0"/>
                </a:rPr>
                <a:t>“</a:t>
              </a:r>
            </a:p>
            <a:p>
              <a:pPr algn="r"/>
              <a:r>
                <a:rPr lang="sr-Latn-RS" sz="2800" dirty="0">
                  <a:latin typeface="Bahnschrift Light Condensed" panose="020B0502040204020203" pitchFamily="34" charset="0"/>
                </a:rPr>
                <a:t>Linus Torvalds</a:t>
              </a:r>
            </a:p>
            <a:p>
              <a:endParaRPr lang="sr-Latn-RS" sz="28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4C637E-D79C-4B55-A6F1-5F51C45FD4AA}"/>
                </a:ext>
              </a:extLst>
            </p:cNvPr>
            <p:cNvSpPr/>
            <p:nvPr/>
          </p:nvSpPr>
          <p:spPr>
            <a:xfrm>
              <a:off x="838200" y="4246106"/>
              <a:ext cx="200891" cy="1815882"/>
            </a:xfrm>
            <a:prstGeom prst="rect">
              <a:avLst/>
            </a:prstGeom>
            <a:solidFill>
              <a:srgbClr val="F05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</p:grpSp>
    </p:spTree>
    <p:extLst>
      <p:ext uri="{BB962C8B-B14F-4D97-AF65-F5344CB8AC3E}">
        <p14:creationId xmlns:p14="http://schemas.microsoft.com/office/powerpoint/2010/main" val="320069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B922-A6F4-4E74-AE3F-15F9EE02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Osnovni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FEC38-166C-415C-BBC3-869FC5C9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Kloniranje udaljenog repozitorijuma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Dodavanje, brisanje, izmene fajlova u radnom stablu (</a:t>
            </a:r>
            <a:r>
              <a:rPr lang="sr-Latn-RS" dirty="0">
                <a:solidFill>
                  <a:schemeClr val="accent1"/>
                </a:solidFill>
              </a:rPr>
              <a:t>Working Tree</a:t>
            </a:r>
            <a:r>
              <a:rPr lang="sr-Latn-RS" dirty="0"/>
              <a:t>)</a:t>
            </a:r>
          </a:p>
          <a:p>
            <a:pPr lvl="1"/>
            <a:r>
              <a:rPr lang="sr-Latn-RS" sz="2000" dirty="0"/>
              <a:t>Working tree je npr. lokalni fajl sistem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Dodavanje izmena u pripremnu zonu (</a:t>
            </a:r>
            <a:r>
              <a:rPr lang="sr-Latn-RS" dirty="0">
                <a:solidFill>
                  <a:schemeClr val="accent6"/>
                </a:solidFill>
              </a:rPr>
              <a:t>Index</a:t>
            </a:r>
            <a:r>
              <a:rPr lang="sr-Latn-R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Trajno beleženje promena (</a:t>
            </a:r>
            <a:r>
              <a:rPr lang="sr-Latn-RS" dirty="0">
                <a:solidFill>
                  <a:schemeClr val="accent2"/>
                </a:solidFill>
              </a:rPr>
              <a:t>Commit</a:t>
            </a:r>
            <a:r>
              <a:rPr lang="sr-Latn-RS" dirty="0"/>
              <a:t>)</a:t>
            </a:r>
          </a:p>
          <a:p>
            <a:pPr lvl="1"/>
            <a:r>
              <a:rPr lang="sr-Latn-RS" sz="2000" dirty="0"/>
              <a:t>Promene se prvo beleže lokalno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Postavljanje promena na udaljenom (</a:t>
            </a:r>
            <a:r>
              <a:rPr lang="sr-Latn-RS" dirty="0">
                <a:solidFill>
                  <a:schemeClr val="accent2"/>
                </a:solidFill>
              </a:rPr>
              <a:t>remote</a:t>
            </a:r>
            <a:r>
              <a:rPr lang="sr-Latn-RS" dirty="0"/>
              <a:t>) repozitorijumu (</a:t>
            </a:r>
            <a:r>
              <a:rPr lang="sr-Latn-RS" dirty="0">
                <a:solidFill>
                  <a:schemeClr val="accent2"/>
                </a:solidFill>
              </a:rPr>
              <a:t>Push</a:t>
            </a:r>
            <a:r>
              <a:rPr lang="sr-Latn-R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355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72BB-B66A-4D6F-8898-EF07EF2A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r-Latn-RS" dirty="0"/>
              <a:t>Osnovni Workflow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023EE6-2B01-4AD0-A037-F3ACA5D10F35}"/>
              </a:ext>
            </a:extLst>
          </p:cNvPr>
          <p:cNvGrpSpPr/>
          <p:nvPr/>
        </p:nvGrpSpPr>
        <p:grpSpPr>
          <a:xfrm>
            <a:off x="2466472" y="2294019"/>
            <a:ext cx="7259056" cy="3914276"/>
            <a:chOff x="1010652" y="2294019"/>
            <a:chExt cx="7259056" cy="391427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BADD26A-38D2-4590-949F-C6997C0604E9}"/>
                </a:ext>
              </a:extLst>
            </p:cNvPr>
            <p:cNvSpPr/>
            <p:nvPr/>
          </p:nvSpPr>
          <p:spPr>
            <a:xfrm>
              <a:off x="1010652" y="2294021"/>
              <a:ext cx="1780674" cy="73793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>
                  <a:solidFill>
                    <a:schemeClr val="accent1">
                      <a:lumMod val="50000"/>
                    </a:schemeClr>
                  </a:solidFill>
                </a:rPr>
                <a:t>Radno Stablo</a:t>
              </a:r>
            </a:p>
            <a:p>
              <a:pPr algn="ctr"/>
              <a:r>
                <a:rPr lang="sr-Latn-RS" dirty="0">
                  <a:solidFill>
                    <a:schemeClr val="accent1">
                      <a:lumMod val="50000"/>
                    </a:schemeClr>
                  </a:solidFill>
                </a:rPr>
                <a:t>(Work Tree)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6F28E99-0C5D-480D-823D-02FEAD8668F4}"/>
                </a:ext>
              </a:extLst>
            </p:cNvPr>
            <p:cNvSpPr/>
            <p:nvPr/>
          </p:nvSpPr>
          <p:spPr>
            <a:xfrm>
              <a:off x="3749843" y="2294019"/>
              <a:ext cx="1780674" cy="73793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>
                  <a:solidFill>
                    <a:schemeClr val="accent6">
                      <a:lumMod val="50000"/>
                    </a:schemeClr>
                  </a:solidFill>
                </a:rPr>
                <a:t>Pripremna Zona</a:t>
              </a:r>
            </a:p>
            <a:p>
              <a:pPr algn="ctr"/>
              <a:r>
                <a:rPr lang="sr-Latn-RS" dirty="0">
                  <a:solidFill>
                    <a:schemeClr val="accent6">
                      <a:lumMod val="50000"/>
                    </a:schemeClr>
                  </a:solidFill>
                </a:rPr>
                <a:t>(Index)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127367B-59B6-46E2-96A5-7E89B7898352}"/>
                </a:ext>
              </a:extLst>
            </p:cNvPr>
            <p:cNvSpPr/>
            <p:nvPr/>
          </p:nvSpPr>
          <p:spPr>
            <a:xfrm>
              <a:off x="6489034" y="2294019"/>
              <a:ext cx="1780674" cy="7379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>
                  <a:solidFill>
                    <a:schemeClr val="accent2">
                      <a:lumMod val="50000"/>
                    </a:schemeClr>
                  </a:solidFill>
                </a:rPr>
                <a:t>Lokalni Repozitorijum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BC4BD5D-3F6E-4422-8354-D0898ACFF100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1900989" y="3031958"/>
              <a:ext cx="0" cy="317633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4E00CC-E114-48B2-858A-3A0EF7779E82}"/>
                </a:ext>
              </a:extLst>
            </p:cNvPr>
            <p:cNvCxnSpPr/>
            <p:nvPr/>
          </p:nvCxnSpPr>
          <p:spPr>
            <a:xfrm>
              <a:off x="4640180" y="3031958"/>
              <a:ext cx="0" cy="3176337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DA2786-63EA-485F-885D-636D7792F94B}"/>
                </a:ext>
              </a:extLst>
            </p:cNvPr>
            <p:cNvCxnSpPr/>
            <p:nvPr/>
          </p:nvCxnSpPr>
          <p:spPr>
            <a:xfrm>
              <a:off x="7379371" y="3031958"/>
              <a:ext cx="0" cy="317633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35E95F1-C090-46AA-B372-5C5B48EAAB07}"/>
                </a:ext>
              </a:extLst>
            </p:cNvPr>
            <p:cNvSpPr/>
            <p:nvPr/>
          </p:nvSpPr>
          <p:spPr>
            <a:xfrm>
              <a:off x="2051390" y="3429000"/>
              <a:ext cx="2438389" cy="994611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64000">
                  <a:schemeClr val="accent6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>
                  <a:solidFill>
                    <a:schemeClr val="tx1"/>
                  </a:solidFill>
                </a:rPr>
                <a:t>Priprema (add, rm..)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E57FB585-A991-48AF-94BB-A8BE9149FFAC}"/>
                </a:ext>
              </a:extLst>
            </p:cNvPr>
            <p:cNvSpPr/>
            <p:nvPr/>
          </p:nvSpPr>
          <p:spPr>
            <a:xfrm>
              <a:off x="4790581" y="4848726"/>
              <a:ext cx="2438389" cy="994611"/>
            </a:xfrm>
            <a:prstGeom prst="rightArrow">
              <a:avLst/>
            </a:prstGeom>
            <a:gradFill>
              <a:gsLst>
                <a:gs pos="100000">
                  <a:schemeClr val="accent2">
                    <a:lumMod val="40000"/>
                    <a:lumOff val="60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>
                  <a:solidFill>
                    <a:schemeClr val="tx1"/>
                  </a:solidFill>
                </a:rPr>
                <a:t>Commit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61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D75E-CD0D-4AB4-B44B-1B1EBB71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Životni ciklus fajla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C4DC54-DCCE-46A0-B374-F01B0AC30435}"/>
              </a:ext>
            </a:extLst>
          </p:cNvPr>
          <p:cNvSpPr/>
          <p:nvPr/>
        </p:nvSpPr>
        <p:spPr>
          <a:xfrm>
            <a:off x="6519776" y="1636479"/>
            <a:ext cx="1962484" cy="705852"/>
          </a:xfrm>
          <a:prstGeom prst="roundRect">
            <a:avLst/>
          </a:prstGeom>
          <a:solidFill>
            <a:srgbClr val="EE969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dirty="0">
                <a:solidFill>
                  <a:srgbClr val="C00000"/>
                </a:solidFill>
              </a:rPr>
              <a:t>Modified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35441D-8CC4-4362-BFE3-8D973F2D60B7}"/>
              </a:ext>
            </a:extLst>
          </p:cNvPr>
          <p:cNvGrpSpPr/>
          <p:nvPr/>
        </p:nvGrpSpPr>
        <p:grpSpPr>
          <a:xfrm>
            <a:off x="838200" y="1636478"/>
            <a:ext cx="10484847" cy="5022940"/>
            <a:chOff x="838200" y="1636478"/>
            <a:chExt cx="10484847" cy="502294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D68E820-08B4-4776-B3A6-F1288783F38F}"/>
                </a:ext>
              </a:extLst>
            </p:cNvPr>
            <p:cNvSpPr/>
            <p:nvPr/>
          </p:nvSpPr>
          <p:spPr>
            <a:xfrm>
              <a:off x="838200" y="1636480"/>
              <a:ext cx="1962484" cy="70585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400" dirty="0">
                  <a:solidFill>
                    <a:schemeClr val="tx1"/>
                  </a:solidFill>
                </a:rPr>
                <a:t>Untracked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5AA244-75E7-436C-B42F-290EA60DC032}"/>
                </a:ext>
              </a:extLst>
            </p:cNvPr>
            <p:cNvSpPr/>
            <p:nvPr/>
          </p:nvSpPr>
          <p:spPr>
            <a:xfrm>
              <a:off x="3678990" y="1636478"/>
              <a:ext cx="1962481" cy="70585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400" dirty="0">
                  <a:solidFill>
                    <a:schemeClr val="accent6">
                      <a:lumMod val="50000"/>
                    </a:schemeClr>
                  </a:solidFill>
                </a:rPr>
                <a:t>Unmodified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47101B-588C-478D-B5E3-3C9FF8D694BC}"/>
                </a:ext>
              </a:extLst>
            </p:cNvPr>
            <p:cNvSpPr/>
            <p:nvPr/>
          </p:nvSpPr>
          <p:spPr>
            <a:xfrm>
              <a:off x="9360566" y="1636478"/>
              <a:ext cx="1962481" cy="70585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400" dirty="0">
                  <a:solidFill>
                    <a:schemeClr val="accent5">
                      <a:lumMod val="50000"/>
                    </a:schemeClr>
                  </a:solidFill>
                </a:rPr>
                <a:t>Staged</a:t>
              </a:r>
            </a:p>
            <a:p>
              <a:pPr algn="ctr"/>
              <a:r>
                <a:rPr lang="sr-Latn-RS" sz="2400" dirty="0">
                  <a:solidFill>
                    <a:schemeClr val="accent5">
                      <a:lumMod val="50000"/>
                    </a:schemeClr>
                  </a:solidFill>
                </a:rPr>
                <a:t>(Index)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A4125855-1B64-4DE7-82A3-86AFC04E7C6E}"/>
                </a:ext>
              </a:extLst>
            </p:cNvPr>
            <p:cNvSpPr/>
            <p:nvPr/>
          </p:nvSpPr>
          <p:spPr>
            <a:xfrm>
              <a:off x="7648741" y="4339908"/>
              <a:ext cx="2645617" cy="914400"/>
            </a:xfrm>
            <a:prstGeom prst="rightArrow">
              <a:avLst/>
            </a:prstGeom>
            <a:gradFill flip="none" rotWithShape="1">
              <a:gsLst>
                <a:gs pos="0">
                  <a:srgbClr val="EE9696">
                    <a:alpha val="80000"/>
                  </a:srgb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600" dirty="0">
                  <a:solidFill>
                    <a:schemeClr val="tx1"/>
                  </a:solidFill>
                </a:rPr>
                <a:t>Dodavanje izmene (Add)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390B1D-2493-4918-AF63-3D92FEF81658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1819442" y="2342332"/>
              <a:ext cx="122" cy="43170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AE7F7CF-97C4-486E-8D5D-577B42676B13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4655127" y="2342329"/>
              <a:ext cx="5104" cy="431708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052872-9C0F-48E6-8D34-941395913608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7501018" y="2342331"/>
              <a:ext cx="30753" cy="4317087"/>
            </a:xfrm>
            <a:prstGeom prst="line">
              <a:avLst/>
            </a:prstGeom>
            <a:ln w="28575">
              <a:solidFill>
                <a:srgbClr val="EE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EEAD51-8A44-488C-B2FC-2D54DC4B43E4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10341807" y="2342329"/>
              <a:ext cx="2920" cy="43170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89B908D-6D69-4CBC-9005-70F4F7EBFDFB}"/>
                </a:ext>
              </a:extLst>
            </p:cNvPr>
            <p:cNvSpPr/>
            <p:nvPr/>
          </p:nvSpPr>
          <p:spPr>
            <a:xfrm>
              <a:off x="1967162" y="2514600"/>
              <a:ext cx="8257675" cy="914400"/>
            </a:xfrm>
            <a:prstGeom prst="rightArrow">
              <a:avLst/>
            </a:prstGeom>
            <a:gradFill flip="none" rotWithShape="1">
              <a:gsLst>
                <a:gs pos="0">
                  <a:schemeClr val="bg1">
                    <a:lumMod val="65000"/>
                    <a:alpha val="8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600" dirty="0">
                  <a:solidFill>
                    <a:schemeClr val="tx1"/>
                  </a:solidFill>
                </a:rPr>
                <a:t>Dodavanje fajla (Add)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3D56F91C-FE2A-41EA-B9B9-55EC54436090}"/>
                </a:ext>
              </a:extLst>
            </p:cNvPr>
            <p:cNvSpPr/>
            <p:nvPr/>
          </p:nvSpPr>
          <p:spPr>
            <a:xfrm>
              <a:off x="4757816" y="3425508"/>
              <a:ext cx="2645617" cy="914400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alpha val="80000"/>
                  </a:schemeClr>
                </a:gs>
                <a:gs pos="100000">
                  <a:srgbClr val="EE9696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600" dirty="0">
                  <a:solidFill>
                    <a:schemeClr val="tx1"/>
                  </a:solidFill>
                </a:rPr>
                <a:t>Izmene nad sadržajem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66939CC2-313E-4D11-8156-9ADB31718E3D}"/>
                </a:ext>
              </a:extLst>
            </p:cNvPr>
            <p:cNvSpPr/>
            <p:nvPr/>
          </p:nvSpPr>
          <p:spPr>
            <a:xfrm flipH="1">
              <a:off x="4757815" y="5250816"/>
              <a:ext cx="5467021" cy="91440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80000"/>
                  </a:schemeClr>
                </a:gs>
                <a:gs pos="100000">
                  <a:schemeClr val="accent6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600" dirty="0">
                  <a:solidFill>
                    <a:schemeClr val="tx1"/>
                  </a:solidFill>
                </a:rPr>
                <a:t>Commit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96282834-848C-4000-A38C-9250697DDF52}"/>
                </a:ext>
              </a:extLst>
            </p:cNvPr>
            <p:cNvSpPr/>
            <p:nvPr/>
          </p:nvSpPr>
          <p:spPr>
            <a:xfrm flipH="1">
              <a:off x="1936534" y="4339908"/>
              <a:ext cx="2615904" cy="914400"/>
            </a:xfrm>
            <a:prstGeom prst="rightArrow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600" dirty="0">
                  <a:solidFill>
                    <a:schemeClr val="tx1"/>
                  </a:solidFill>
                </a:rPr>
                <a:t>Remove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194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2544</Words>
  <Application>Microsoft Office PowerPoint</Application>
  <PresentationFormat>Widescreen</PresentationFormat>
  <Paragraphs>452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Bahnschrift Light Condensed</vt:lpstr>
      <vt:lpstr>Calibri</vt:lpstr>
      <vt:lpstr>Calibri Light</vt:lpstr>
      <vt:lpstr>Lucida Console</vt:lpstr>
      <vt:lpstr>Office Theme</vt:lpstr>
      <vt:lpstr>Sistemi za kontrolu verzija</vt:lpstr>
      <vt:lpstr>Sistemi za kontrolu verzija</vt:lpstr>
      <vt:lpstr>Sistemi za kontrolu verzija</vt:lpstr>
      <vt:lpstr>Git</vt:lpstr>
      <vt:lpstr>Šta je Git?</vt:lpstr>
      <vt:lpstr>Git repozitorijum</vt:lpstr>
      <vt:lpstr>Osnovni Workflow</vt:lpstr>
      <vt:lpstr>Osnovni Workflow</vt:lpstr>
      <vt:lpstr>Životni ciklus fajla</vt:lpstr>
      <vt:lpstr>Instalacija i Konfiguracija</vt:lpstr>
      <vt:lpstr>Popularna hosting rešenja</vt:lpstr>
      <vt:lpstr>Instalacija</vt:lpstr>
      <vt:lpstr>Konfiguracija</vt:lpstr>
      <vt:lpstr>Osnovna konfiguracija</vt:lpstr>
      <vt:lpstr>Osnovne operacije </vt:lpstr>
      <vt:lpstr>$ git help</vt:lpstr>
      <vt:lpstr>$ git status</vt:lpstr>
      <vt:lpstr>$ git init, git clone</vt:lpstr>
      <vt:lpstr>$ git add</vt:lpstr>
      <vt:lpstr>$ git rm</vt:lpstr>
      <vt:lpstr>$ git commit</vt:lpstr>
      <vt:lpstr>$ git reset</vt:lpstr>
      <vt:lpstr>$ git push</vt:lpstr>
      <vt:lpstr>$ git pull</vt:lpstr>
      <vt:lpstr>$ git stash</vt:lpstr>
      <vt:lpstr>$ git stash</vt:lpstr>
      <vt:lpstr>$ git log</vt:lpstr>
      <vt:lpstr>Konflikti</vt:lpstr>
      <vt:lpstr>Konflikti</vt:lpstr>
      <vt:lpstr>Konflikti</vt:lpstr>
      <vt:lpstr>Konflikti</vt:lpstr>
      <vt:lpstr>Grananje</vt:lpstr>
      <vt:lpstr>Grananje</vt:lpstr>
      <vt:lpstr>Primer workflow-a</vt:lpstr>
      <vt:lpstr>Kako grananje izgleda?</vt:lpstr>
      <vt:lpstr>Kako grananje izgleda?</vt:lpstr>
      <vt:lpstr>Kako grananje izgleda?</vt:lpstr>
      <vt:lpstr>Vrste grana</vt:lpstr>
      <vt:lpstr>$ git branch</vt:lpstr>
      <vt:lpstr>$ git checkout</vt:lpstr>
      <vt:lpstr>$ git push</vt:lpstr>
      <vt:lpstr>Spajanje grana</vt:lpstr>
      <vt:lpstr>$ git merge</vt:lpstr>
      <vt:lpstr>$ git merge: fast-forward</vt:lpstr>
      <vt:lpstr>$ git merge: fast-forward</vt:lpstr>
      <vt:lpstr>$ git merge: fast-forward</vt:lpstr>
      <vt:lpstr>$ git merge: no-fast-forward</vt:lpstr>
      <vt:lpstr>$ git merge: no-fast-forward</vt:lpstr>
      <vt:lpstr>$ git merge: no-fast-forward</vt:lpstr>
      <vt:lpstr>$ git merge: no-fast-forward</vt:lpstr>
      <vt:lpstr>$ git merge: no-fast-forward</vt:lpstr>
      <vt:lpstr>$ git merge: no-fast-forward</vt:lpstr>
      <vt:lpstr>$ git merge: no-fast-forward</vt:lpstr>
      <vt:lpstr>Literatura</vt:lpstr>
      <vt:lpstr>Literatura i dalje čitanje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Ognjen</dc:creator>
  <cp:lastModifiedBy>Ognjen</cp:lastModifiedBy>
  <cp:revision>198</cp:revision>
  <dcterms:created xsi:type="dcterms:W3CDTF">2019-11-04T16:27:05Z</dcterms:created>
  <dcterms:modified xsi:type="dcterms:W3CDTF">2019-11-20T17:55:28Z</dcterms:modified>
</cp:coreProperties>
</file>