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75" r:id="rId3"/>
    <p:sldId id="277" r:id="rId4"/>
    <p:sldId id="262" r:id="rId5"/>
    <p:sldId id="278" r:id="rId6"/>
    <p:sldId id="279" r:id="rId7"/>
    <p:sldId id="281" r:id="rId8"/>
    <p:sldId id="280" r:id="rId9"/>
    <p:sldId id="282" r:id="rId10"/>
    <p:sldId id="284" r:id="rId11"/>
    <p:sldId id="28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md1ZHDOVu7OzACaWYVXFi4sXw9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C19B"/>
    <a:srgbClr val="1F4E56"/>
    <a:srgbClr val="103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D6F77-18FD-4982-BAEC-72C3F34C0A10}">
  <a:tblStyle styleId="{D76D6F77-18FD-4982-BAEC-72C3F34C0A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5226" autoAdjust="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7e98fa45_0_6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f7e98fa45_0_6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6f7e98fa45_0_6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7e98fa45_0_6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f7e98fa45_0_6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6f7e98fa45_0_6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10</a:t>
            </a:fld>
            <a:endParaRPr/>
          </a:p>
        </p:txBody>
      </p:sp>
    </p:spTree>
    <p:extLst>
      <p:ext uri="{BB962C8B-B14F-4D97-AF65-F5344CB8AC3E}">
        <p14:creationId xmlns:p14="http://schemas.microsoft.com/office/powerpoint/2010/main" val="136099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4DC4B-2DC7-4E70-8877-01218A87413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6B4331E-0706-45D9-BEFD-4E839789C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0EFC19A-29D4-45F8-8773-F86956F11425}"/>
              </a:ext>
            </a:extLst>
          </p:cNvPr>
          <p:cNvSpPr>
            <a:spLocks noGrp="1"/>
          </p:cNvSpPr>
          <p:nvPr>
            <p:ph type="dt" sz="half" idx="10"/>
          </p:nvPr>
        </p:nvSpPr>
        <p:spPr/>
        <p:txBody>
          <a:bodyPr/>
          <a:lstStyle/>
          <a:p>
            <a:fld id="{D360A4E7-BFCD-418D-9830-1BBDB593EEA9}" type="datetimeFigureOut">
              <a:rPr lang="es-MX" smtClean="0"/>
              <a:t>24/02/2020</a:t>
            </a:fld>
            <a:endParaRPr lang="es-MX"/>
          </a:p>
        </p:txBody>
      </p:sp>
      <p:sp>
        <p:nvSpPr>
          <p:cNvPr id="5" name="Marcador de pie de página 4">
            <a:extLst>
              <a:ext uri="{FF2B5EF4-FFF2-40B4-BE49-F238E27FC236}">
                <a16:creationId xmlns:a16="http://schemas.microsoft.com/office/drawing/2014/main" id="{BA3A71AB-44C4-4E6C-A098-2C4880785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ED31BAB-8314-42B1-8D58-EB4C7D26C74C}"/>
              </a:ext>
            </a:extLst>
          </p:cNvPr>
          <p:cNvSpPr>
            <a:spLocks noGrp="1"/>
          </p:cNvSpPr>
          <p:nvPr>
            <p:ph type="sldNum" sz="quarter" idx="12"/>
          </p:nvPr>
        </p:nvSpPr>
        <p:spPr/>
        <p:txBody>
          <a:bodyPr/>
          <a:lstStyle/>
          <a:p>
            <a:fld id="{86D94450-49DB-4DDD-9C1B-35C213B3DFC2}" type="slidenum">
              <a:rPr lang="es-MX" smtClean="0"/>
              <a:t>‹Nº›</a:t>
            </a:fld>
            <a:endParaRPr lang="es-MX"/>
          </a:p>
        </p:txBody>
      </p:sp>
    </p:spTree>
    <p:extLst>
      <p:ext uri="{BB962C8B-B14F-4D97-AF65-F5344CB8AC3E}">
        <p14:creationId xmlns:p14="http://schemas.microsoft.com/office/powerpoint/2010/main" val="75254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E7F07-38A2-48B8-BE73-F28CCC7F80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2358366-C854-4268-8688-59F84EA78F3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4F2CE9C-54A9-433D-B8EC-F5F6E90679AA}"/>
              </a:ext>
            </a:extLst>
          </p:cNvPr>
          <p:cNvSpPr>
            <a:spLocks noGrp="1"/>
          </p:cNvSpPr>
          <p:nvPr>
            <p:ph type="dt" sz="half" idx="10"/>
          </p:nvPr>
        </p:nvSpPr>
        <p:spPr/>
        <p:txBody>
          <a:bodyPr/>
          <a:lstStyle/>
          <a:p>
            <a:endParaRPr lang="es-MX"/>
          </a:p>
        </p:txBody>
      </p:sp>
      <p:sp>
        <p:nvSpPr>
          <p:cNvPr id="5" name="Marcador de pie de página 4">
            <a:extLst>
              <a:ext uri="{FF2B5EF4-FFF2-40B4-BE49-F238E27FC236}">
                <a16:creationId xmlns:a16="http://schemas.microsoft.com/office/drawing/2014/main" id="{3C361678-FEAD-4280-8961-2D5A5D32E3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582A437-2849-415D-9A7B-D6C60017C7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85556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F33847-1D95-4DAE-A30F-316206419C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87468D8-CB77-470D-BAE0-E321C24E258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CF15D46-8CA2-44C4-ABAB-0F809B5C0129}"/>
              </a:ext>
            </a:extLst>
          </p:cNvPr>
          <p:cNvSpPr>
            <a:spLocks noGrp="1"/>
          </p:cNvSpPr>
          <p:nvPr>
            <p:ph type="dt" sz="half" idx="10"/>
          </p:nvPr>
        </p:nvSpPr>
        <p:spPr/>
        <p:txBody>
          <a:bodyPr/>
          <a:lstStyle/>
          <a:p>
            <a:endParaRPr lang="es-MX"/>
          </a:p>
        </p:txBody>
      </p:sp>
      <p:sp>
        <p:nvSpPr>
          <p:cNvPr id="5" name="Marcador de pie de página 4">
            <a:extLst>
              <a:ext uri="{FF2B5EF4-FFF2-40B4-BE49-F238E27FC236}">
                <a16:creationId xmlns:a16="http://schemas.microsoft.com/office/drawing/2014/main" id="{0A583C8F-A850-4866-9E5A-9380C747393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BBE816-A702-487F-9A0E-DAFF1FAEC8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96660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3E956-6965-49F3-8FC2-3196FE7912D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B66B467-F199-41AB-9C3E-F9914ECB179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41566E2-EEB2-44EF-9DA6-B29475D24AD8}"/>
              </a:ext>
            </a:extLst>
          </p:cNvPr>
          <p:cNvSpPr>
            <a:spLocks noGrp="1"/>
          </p:cNvSpPr>
          <p:nvPr>
            <p:ph type="dt" sz="half" idx="10"/>
          </p:nvPr>
        </p:nvSpPr>
        <p:spPr/>
        <p:txBody>
          <a:bodyPr/>
          <a:lstStyle/>
          <a:p>
            <a:endParaRPr lang="es-MX"/>
          </a:p>
        </p:txBody>
      </p:sp>
      <p:sp>
        <p:nvSpPr>
          <p:cNvPr id="5" name="Marcador de pie de página 4">
            <a:extLst>
              <a:ext uri="{FF2B5EF4-FFF2-40B4-BE49-F238E27FC236}">
                <a16:creationId xmlns:a16="http://schemas.microsoft.com/office/drawing/2014/main" id="{63969958-E552-480E-B860-CBF4FBA34F3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14B4013-019E-4B5F-9C18-2689F0F121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30290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3F3C3-FCD3-41DF-82B5-BC9426E4B2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1E8F7E6-D68A-42CB-BBE8-5F59C4EC5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E5D86B-0714-439A-9D38-E1B1A0779E50}"/>
              </a:ext>
            </a:extLst>
          </p:cNvPr>
          <p:cNvSpPr>
            <a:spLocks noGrp="1"/>
          </p:cNvSpPr>
          <p:nvPr>
            <p:ph type="dt" sz="half" idx="10"/>
          </p:nvPr>
        </p:nvSpPr>
        <p:spPr/>
        <p:txBody>
          <a:bodyPr/>
          <a:lstStyle/>
          <a:p>
            <a:endParaRPr lang="es-MX"/>
          </a:p>
        </p:txBody>
      </p:sp>
      <p:sp>
        <p:nvSpPr>
          <p:cNvPr id="5" name="Marcador de pie de página 4">
            <a:extLst>
              <a:ext uri="{FF2B5EF4-FFF2-40B4-BE49-F238E27FC236}">
                <a16:creationId xmlns:a16="http://schemas.microsoft.com/office/drawing/2014/main" id="{3687D0A2-278F-4BD0-BCE8-30CCBE7DE6D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0308B53-326A-4CAD-9A39-607D2D6792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43926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74F65-1EC7-47A2-9F5B-299853F2206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BC4EE0A-ECC5-4606-A9EE-3FDA788EC76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12F157E-B69F-4E6B-B757-9E19656139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7BF8A5C-9B42-47D1-8F78-1606EB94FDA9}"/>
              </a:ext>
            </a:extLst>
          </p:cNvPr>
          <p:cNvSpPr>
            <a:spLocks noGrp="1"/>
          </p:cNvSpPr>
          <p:nvPr>
            <p:ph type="dt" sz="half" idx="10"/>
          </p:nvPr>
        </p:nvSpPr>
        <p:spPr/>
        <p:txBody>
          <a:bodyPr/>
          <a:lstStyle/>
          <a:p>
            <a:endParaRPr lang="es-MX"/>
          </a:p>
        </p:txBody>
      </p:sp>
      <p:sp>
        <p:nvSpPr>
          <p:cNvPr id="6" name="Marcador de pie de página 5">
            <a:extLst>
              <a:ext uri="{FF2B5EF4-FFF2-40B4-BE49-F238E27FC236}">
                <a16:creationId xmlns:a16="http://schemas.microsoft.com/office/drawing/2014/main" id="{8BC7C258-D475-40E9-A824-8FB6FEECCC0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BFDC488-09A0-4515-82CA-74224E493C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65223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C5444-B7E2-45BE-B10E-839902232E3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63FDF1-C366-4DB3-970E-36EF40C7B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F2548A-D2F6-4E06-BE21-B545E60EEA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4E7E33C-575A-412E-A954-C5EE20BED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02469E1-C83B-4CEB-B0B1-476113D2B5A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CC9C55E-4914-4843-BA74-CDBD215BBDC1}"/>
              </a:ext>
            </a:extLst>
          </p:cNvPr>
          <p:cNvSpPr>
            <a:spLocks noGrp="1"/>
          </p:cNvSpPr>
          <p:nvPr>
            <p:ph type="dt" sz="half" idx="10"/>
          </p:nvPr>
        </p:nvSpPr>
        <p:spPr/>
        <p:txBody>
          <a:bodyPr/>
          <a:lstStyle/>
          <a:p>
            <a:endParaRPr lang="es-MX"/>
          </a:p>
        </p:txBody>
      </p:sp>
      <p:sp>
        <p:nvSpPr>
          <p:cNvPr id="8" name="Marcador de pie de página 7">
            <a:extLst>
              <a:ext uri="{FF2B5EF4-FFF2-40B4-BE49-F238E27FC236}">
                <a16:creationId xmlns:a16="http://schemas.microsoft.com/office/drawing/2014/main" id="{2C7787CE-4808-4F66-AF03-0F7B4589357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3679762-D4AE-4433-84FC-C99DE222E4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3476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5E983-EEFD-4417-815E-7993C46D34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CBE1860-EDB3-41F2-A5BB-887CE1F0B405}"/>
              </a:ext>
            </a:extLst>
          </p:cNvPr>
          <p:cNvSpPr>
            <a:spLocks noGrp="1"/>
          </p:cNvSpPr>
          <p:nvPr>
            <p:ph type="dt" sz="half" idx="10"/>
          </p:nvPr>
        </p:nvSpPr>
        <p:spPr/>
        <p:txBody>
          <a:bodyPr/>
          <a:lstStyle/>
          <a:p>
            <a:endParaRPr lang="es-MX"/>
          </a:p>
        </p:txBody>
      </p:sp>
      <p:sp>
        <p:nvSpPr>
          <p:cNvPr id="4" name="Marcador de pie de página 3">
            <a:extLst>
              <a:ext uri="{FF2B5EF4-FFF2-40B4-BE49-F238E27FC236}">
                <a16:creationId xmlns:a16="http://schemas.microsoft.com/office/drawing/2014/main" id="{A6698139-2B4F-4F67-99D4-AD190F9C94A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6588CDD-7863-4050-9E18-C5CD598B52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987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021F-8635-4B4E-BA9C-62DC4B7E5CBD}"/>
              </a:ext>
            </a:extLst>
          </p:cNvPr>
          <p:cNvSpPr>
            <a:spLocks noGrp="1"/>
          </p:cNvSpPr>
          <p:nvPr>
            <p:ph type="dt" sz="half" idx="10"/>
          </p:nvPr>
        </p:nvSpPr>
        <p:spPr/>
        <p:txBody>
          <a:bodyPr/>
          <a:lstStyle/>
          <a:p>
            <a:endParaRPr lang="es-MX"/>
          </a:p>
        </p:txBody>
      </p:sp>
      <p:sp>
        <p:nvSpPr>
          <p:cNvPr id="3" name="Marcador de pie de página 2">
            <a:extLst>
              <a:ext uri="{FF2B5EF4-FFF2-40B4-BE49-F238E27FC236}">
                <a16:creationId xmlns:a16="http://schemas.microsoft.com/office/drawing/2014/main" id="{CF3698A9-7FBD-491C-B45A-28FDE99CFA3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D0602CC-B1DA-41D7-B115-3CC70A964C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6509508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FD441-AF65-4A1B-98EC-8385326651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B36CAC3-679F-4F76-BF93-E988D09C9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29C531C-0670-46EE-9CD1-4D175C8AD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6F08C6-1CE7-44FA-94F9-5D6AFFF0EA77}"/>
              </a:ext>
            </a:extLst>
          </p:cNvPr>
          <p:cNvSpPr>
            <a:spLocks noGrp="1"/>
          </p:cNvSpPr>
          <p:nvPr>
            <p:ph type="dt" sz="half" idx="10"/>
          </p:nvPr>
        </p:nvSpPr>
        <p:spPr/>
        <p:txBody>
          <a:bodyPr/>
          <a:lstStyle/>
          <a:p>
            <a:endParaRPr lang="es-MX"/>
          </a:p>
        </p:txBody>
      </p:sp>
      <p:sp>
        <p:nvSpPr>
          <p:cNvPr id="6" name="Marcador de pie de página 5">
            <a:extLst>
              <a:ext uri="{FF2B5EF4-FFF2-40B4-BE49-F238E27FC236}">
                <a16:creationId xmlns:a16="http://schemas.microsoft.com/office/drawing/2014/main" id="{FAE27268-28A6-4D66-989E-A6E1E683240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6ECAD3C-B947-4AC7-B1D1-B53B0E4AC7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9928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5554C-597C-4431-AB97-AFD20CA56E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9865902-0479-44F7-AF66-690347F44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807A184-A4B4-469E-A9DE-2BDA1ACAB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ECF7E0-1658-4F74-A228-426CB28C8F3B}"/>
              </a:ext>
            </a:extLst>
          </p:cNvPr>
          <p:cNvSpPr>
            <a:spLocks noGrp="1"/>
          </p:cNvSpPr>
          <p:nvPr>
            <p:ph type="dt" sz="half" idx="10"/>
          </p:nvPr>
        </p:nvSpPr>
        <p:spPr/>
        <p:txBody>
          <a:bodyPr/>
          <a:lstStyle/>
          <a:p>
            <a:endParaRPr lang="es-MX"/>
          </a:p>
        </p:txBody>
      </p:sp>
      <p:sp>
        <p:nvSpPr>
          <p:cNvPr id="6" name="Marcador de pie de página 5">
            <a:extLst>
              <a:ext uri="{FF2B5EF4-FFF2-40B4-BE49-F238E27FC236}">
                <a16:creationId xmlns:a16="http://schemas.microsoft.com/office/drawing/2014/main" id="{9F42ED96-F145-4352-9406-A3F89691A1A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C3F0BB6-DC7F-4FAC-A6E0-92C8ACDDCF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7886669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F56A8C-5C2A-4485-86F2-A9B904656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F8518FE-D308-4A91-9135-FE298604C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AC92F42-C0E9-4889-8357-3FA4147CB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MX"/>
          </a:p>
        </p:txBody>
      </p:sp>
      <p:sp>
        <p:nvSpPr>
          <p:cNvPr id="5" name="Marcador de pie de página 4">
            <a:extLst>
              <a:ext uri="{FF2B5EF4-FFF2-40B4-BE49-F238E27FC236}">
                <a16:creationId xmlns:a16="http://schemas.microsoft.com/office/drawing/2014/main" id="{0CC9747F-1135-4A76-9E51-DB5016819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BE79862-CBB3-430B-9CAD-6C1086F4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05915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002441"/>
            <a:ext cx="12192000" cy="1079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MX" b="1" dirty="0" err="1">
                <a:solidFill>
                  <a:schemeClr val="bg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Unsupervised</a:t>
            </a:r>
            <a:r>
              <a:rPr lang="es-MX" b="1" dirty="0">
                <a:solidFill>
                  <a:schemeClr val="bg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Machine </a:t>
            </a:r>
            <a:r>
              <a:rPr lang="es-MX" b="1" dirty="0" err="1">
                <a:solidFill>
                  <a:schemeClr val="bg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Learning</a:t>
            </a:r>
            <a:endParaRPr dirty="0">
              <a:solidFill>
                <a:schemeClr val="bg1"/>
              </a:solidFill>
            </a:endParaRPr>
          </a:p>
        </p:txBody>
      </p:sp>
      <p:sp>
        <p:nvSpPr>
          <p:cNvPr id="90" name="Google Shape;90;p1"/>
          <p:cNvSpPr txBox="1">
            <a:spLocks noGrp="1"/>
          </p:cNvSpPr>
          <p:nvPr>
            <p:ph type="subTitle" idx="1"/>
          </p:nvPr>
        </p:nvSpPr>
        <p:spPr>
          <a:xfrm>
            <a:off x="7690013" y="5777676"/>
            <a:ext cx="5365597"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400"/>
              <a:buNone/>
            </a:pPr>
            <a:r>
              <a:rPr lang="es-MX" dirty="0">
                <a:solidFill>
                  <a:srgbClr val="103B4A"/>
                </a:solidFill>
              </a:rPr>
              <a:t>Dr. Fabián Torres Robles</a:t>
            </a:r>
            <a:endParaRPr dirty="0">
              <a:solidFill>
                <a:srgbClr val="103B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32" name="15 Rectángulo">
            <a:extLst>
              <a:ext uri="{FF2B5EF4-FFF2-40B4-BE49-F238E27FC236}">
                <a16:creationId xmlns:a16="http://schemas.microsoft.com/office/drawing/2014/main" id="{A6299A30-BC6B-433E-9980-56C27A43E2E5}"/>
              </a:ext>
            </a:extLst>
          </p:cNvPr>
          <p:cNvSpPr/>
          <p:nvPr/>
        </p:nvSpPr>
        <p:spPr>
          <a:xfrm>
            <a:off x="-1" y="0"/>
            <a:ext cx="12192001"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16 Rectángulo">
            <a:extLst>
              <a:ext uri="{FF2B5EF4-FFF2-40B4-BE49-F238E27FC236}">
                <a16:creationId xmlns:a16="http://schemas.microsoft.com/office/drawing/2014/main" id="{73D3EFA3-BC63-400B-84BB-4E951AA1E0FD}"/>
              </a:ext>
            </a:extLst>
          </p:cNvPr>
          <p:cNvSpPr/>
          <p:nvPr/>
        </p:nvSpPr>
        <p:spPr>
          <a:xfrm>
            <a:off x="0" y="-1"/>
            <a:ext cx="12191998"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C2266F70-4856-4FBE-9FF0-DD9663668E47}"/>
              </a:ext>
            </a:extLst>
          </p:cNvPr>
          <p:cNvSpPr txBox="1"/>
          <p:nvPr/>
        </p:nvSpPr>
        <p:spPr>
          <a:xfrm>
            <a:off x="170121" y="792880"/>
            <a:ext cx="11780874" cy="1538883"/>
          </a:xfrm>
          <a:prstGeom prst="rect">
            <a:avLst/>
          </a:prstGeom>
          <a:noFill/>
        </p:spPr>
        <p:txBody>
          <a:bodyPr wrap="square" rtlCol="0">
            <a:spAutoFit/>
          </a:bodyPr>
          <a:lstStyle/>
          <a:p>
            <a:pPr algn="ctr"/>
            <a:r>
              <a:rPr lang="es-MX" sz="2400" b="1" dirty="0"/>
              <a:t>Extracción de características para la clasificación y segmentación de imágenes</a:t>
            </a:r>
          </a:p>
          <a:p>
            <a:pPr algn="ctr"/>
            <a:endParaRPr lang="es-MX" sz="1000" b="1" dirty="0"/>
          </a:p>
          <a:p>
            <a:pPr algn="ctr"/>
            <a:r>
              <a:rPr lang="es-MX" sz="2000" dirty="0"/>
              <a:t>Se requiere extraer de las imágenes características que describan al problema las cuales serán utilizadas para que los algoritmos de machine </a:t>
            </a:r>
            <a:r>
              <a:rPr lang="es-MX" sz="2000" dirty="0" err="1"/>
              <a:t>learning</a:t>
            </a:r>
            <a:r>
              <a:rPr lang="es-MX" sz="2000" dirty="0"/>
              <a:t> aprendan de ellos a distinguir entre imágenes de diferente tipo, o a distinguir pixeles de diferentes objetos.</a:t>
            </a:r>
          </a:p>
        </p:txBody>
      </p:sp>
      <p:pic>
        <p:nvPicPr>
          <p:cNvPr id="1026" name="Picture 2" descr="Resultado de imagen de flatten convolutional layer">
            <a:extLst>
              <a:ext uri="{FF2B5EF4-FFF2-40B4-BE49-F238E27FC236}">
                <a16:creationId xmlns:a16="http://schemas.microsoft.com/office/drawing/2014/main" id="{CB5A2921-F4D1-4564-8689-C6C54F085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12" b="5117"/>
          <a:stretch/>
        </p:blipFill>
        <p:spPr bwMode="auto">
          <a:xfrm>
            <a:off x="606536" y="3200925"/>
            <a:ext cx="3095047" cy="143518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4DE66C1-ECB8-4707-8C92-A596661E744A}"/>
              </a:ext>
            </a:extLst>
          </p:cNvPr>
          <p:cNvSpPr txBox="1"/>
          <p:nvPr/>
        </p:nvSpPr>
        <p:spPr>
          <a:xfrm>
            <a:off x="1258649" y="2461889"/>
            <a:ext cx="1810239" cy="584775"/>
          </a:xfrm>
          <a:prstGeom prst="rect">
            <a:avLst/>
          </a:prstGeom>
          <a:noFill/>
        </p:spPr>
        <p:txBody>
          <a:bodyPr wrap="none" rtlCol="0">
            <a:spAutoFit/>
          </a:bodyPr>
          <a:lstStyle/>
          <a:p>
            <a:r>
              <a:rPr lang="es-MX" dirty="0"/>
              <a:t>Imagen completa</a:t>
            </a:r>
          </a:p>
          <a:p>
            <a:r>
              <a:rPr lang="es-MX" sz="1400" dirty="0"/>
              <a:t>(niveles de gris)</a:t>
            </a:r>
          </a:p>
        </p:txBody>
      </p:sp>
      <p:pic>
        <p:nvPicPr>
          <p:cNvPr id="1028" name="Picture 4" descr="Resultado de imagen de image histogram">
            <a:extLst>
              <a:ext uri="{FF2B5EF4-FFF2-40B4-BE49-F238E27FC236}">
                <a16:creationId xmlns:a16="http://schemas.microsoft.com/office/drawing/2014/main" id="{1358B33D-D88F-4FB3-B629-1F69E247E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618" y="2592499"/>
            <a:ext cx="2886075" cy="1581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4A83BBFB-12C7-4485-B3BB-E610254C7EC5}"/>
              </a:ext>
            </a:extLst>
          </p:cNvPr>
          <p:cNvSpPr/>
          <p:nvPr/>
        </p:nvSpPr>
        <p:spPr>
          <a:xfrm>
            <a:off x="5920412" y="3001892"/>
            <a:ext cx="2108206" cy="584775"/>
          </a:xfrm>
          <a:prstGeom prst="rect">
            <a:avLst/>
          </a:prstGeom>
        </p:spPr>
        <p:txBody>
          <a:bodyPr wrap="square">
            <a:spAutoFit/>
          </a:bodyPr>
          <a:lstStyle/>
          <a:p>
            <a:r>
              <a:rPr lang="es-MX" dirty="0"/>
              <a:t>Histograma </a:t>
            </a:r>
            <a:br>
              <a:rPr lang="es-MX" dirty="0"/>
            </a:br>
            <a:r>
              <a:rPr lang="es-MX" sz="1400" dirty="0"/>
              <a:t>(cuenta de niveles de gris)</a:t>
            </a:r>
          </a:p>
        </p:txBody>
      </p:sp>
      <p:pic>
        <p:nvPicPr>
          <p:cNvPr id="1036" name="Picture 12" descr="Resultado de imagen de transfer learning">
            <a:extLst>
              <a:ext uri="{FF2B5EF4-FFF2-40B4-BE49-F238E27FC236}">
                <a16:creationId xmlns:a16="http://schemas.microsoft.com/office/drawing/2014/main" id="{478F43B8-462E-487F-BF02-6BE557114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618" y="4636113"/>
            <a:ext cx="2886075" cy="200286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DC46D1E8-74D3-421B-9451-A666BF066DA9}"/>
              </a:ext>
            </a:extLst>
          </p:cNvPr>
          <p:cNvSpPr/>
          <p:nvPr/>
        </p:nvSpPr>
        <p:spPr>
          <a:xfrm>
            <a:off x="5920412" y="5347664"/>
            <a:ext cx="2108206" cy="584775"/>
          </a:xfrm>
          <a:prstGeom prst="rect">
            <a:avLst/>
          </a:prstGeom>
        </p:spPr>
        <p:txBody>
          <a:bodyPr wrap="square">
            <a:spAutoFit/>
          </a:bodyPr>
          <a:lstStyle/>
          <a:p>
            <a:r>
              <a:rPr lang="es-MX" dirty="0"/>
              <a:t>Transfer </a:t>
            </a:r>
            <a:r>
              <a:rPr lang="es-MX" dirty="0" err="1"/>
              <a:t>Learning</a:t>
            </a:r>
            <a:endParaRPr lang="es-MX" dirty="0"/>
          </a:p>
          <a:p>
            <a:r>
              <a:rPr lang="es-MX" sz="1400" dirty="0"/>
              <a:t>(</a:t>
            </a:r>
            <a:r>
              <a:rPr lang="es-MX" sz="1400" dirty="0" err="1"/>
              <a:t>CNNs</a:t>
            </a:r>
            <a:r>
              <a:rPr lang="es-MX" sz="1400" dirty="0"/>
              <a:t>)</a:t>
            </a:r>
          </a:p>
        </p:txBody>
      </p:sp>
      <p:pic>
        <p:nvPicPr>
          <p:cNvPr id="25" name="Picture 8" descr="Resultado de imagen de multispectral image">
            <a:extLst>
              <a:ext uri="{FF2B5EF4-FFF2-40B4-BE49-F238E27FC236}">
                <a16:creationId xmlns:a16="http://schemas.microsoft.com/office/drawing/2014/main" id="{FBA03AE7-8EDF-4DAE-918E-27F7885FF0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4616" t="1221" r="14954" b="56005"/>
          <a:stretch/>
        </p:blipFill>
        <p:spPr bwMode="auto">
          <a:xfrm>
            <a:off x="550434" y="4942850"/>
            <a:ext cx="942519" cy="9175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sultado de imagen de flatten convolutional layer">
            <a:extLst>
              <a:ext uri="{FF2B5EF4-FFF2-40B4-BE49-F238E27FC236}">
                <a16:creationId xmlns:a16="http://schemas.microsoft.com/office/drawing/2014/main" id="{09A59A55-75A3-429C-8C0F-6E81924E29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73" r="2412" b="5118"/>
          <a:stretch/>
        </p:blipFill>
        <p:spPr bwMode="auto">
          <a:xfrm>
            <a:off x="1698434" y="4766240"/>
            <a:ext cx="1782896" cy="1435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a 8">
            <a:extLst>
              <a:ext uri="{FF2B5EF4-FFF2-40B4-BE49-F238E27FC236}">
                <a16:creationId xmlns:a16="http://schemas.microsoft.com/office/drawing/2014/main" id="{B8AAB6CA-B31F-414B-8172-238840C546FB}"/>
              </a:ext>
            </a:extLst>
          </p:cNvPr>
          <p:cNvGraphicFramePr>
            <a:graphicFrameLocks noGrp="1"/>
          </p:cNvGraphicFramePr>
          <p:nvPr/>
        </p:nvGraphicFramePr>
        <p:xfrm>
          <a:off x="3000162" y="4766240"/>
          <a:ext cx="1954530" cy="1920240"/>
        </p:xfrm>
        <a:graphic>
          <a:graphicData uri="http://schemas.openxmlformats.org/drawingml/2006/table">
            <a:tbl>
              <a:tblPr firstRow="1" bandRow="1">
                <a:tableStyleId>{D76D6F77-18FD-4982-BAEC-72C3F34C0A10}</a:tableStyleId>
              </a:tblPr>
              <a:tblGrid>
                <a:gridCol w="325755">
                  <a:extLst>
                    <a:ext uri="{9D8B030D-6E8A-4147-A177-3AD203B41FA5}">
                      <a16:colId xmlns:a16="http://schemas.microsoft.com/office/drawing/2014/main" val="978845339"/>
                    </a:ext>
                  </a:extLst>
                </a:gridCol>
                <a:gridCol w="325755">
                  <a:extLst>
                    <a:ext uri="{9D8B030D-6E8A-4147-A177-3AD203B41FA5}">
                      <a16:colId xmlns:a16="http://schemas.microsoft.com/office/drawing/2014/main" val="3678162844"/>
                    </a:ext>
                  </a:extLst>
                </a:gridCol>
                <a:gridCol w="325755">
                  <a:extLst>
                    <a:ext uri="{9D8B030D-6E8A-4147-A177-3AD203B41FA5}">
                      <a16:colId xmlns:a16="http://schemas.microsoft.com/office/drawing/2014/main" val="4006266949"/>
                    </a:ext>
                  </a:extLst>
                </a:gridCol>
                <a:gridCol w="325755">
                  <a:extLst>
                    <a:ext uri="{9D8B030D-6E8A-4147-A177-3AD203B41FA5}">
                      <a16:colId xmlns:a16="http://schemas.microsoft.com/office/drawing/2014/main" val="1247095621"/>
                    </a:ext>
                  </a:extLst>
                </a:gridCol>
                <a:gridCol w="325755">
                  <a:extLst>
                    <a:ext uri="{9D8B030D-6E8A-4147-A177-3AD203B41FA5}">
                      <a16:colId xmlns:a16="http://schemas.microsoft.com/office/drawing/2014/main" val="4118074226"/>
                    </a:ext>
                  </a:extLst>
                </a:gridCol>
                <a:gridCol w="325755">
                  <a:extLst>
                    <a:ext uri="{9D8B030D-6E8A-4147-A177-3AD203B41FA5}">
                      <a16:colId xmlns:a16="http://schemas.microsoft.com/office/drawing/2014/main" val="3827117952"/>
                    </a:ext>
                  </a:extLst>
                </a:gridCol>
              </a:tblGrid>
              <a:tr h="0">
                <a:tc>
                  <a:txBody>
                    <a:bodyPr/>
                    <a:lstStyle/>
                    <a:p>
                      <a:r>
                        <a:rPr lang="es-MX" sz="800" dirty="0"/>
                        <a:t>1</a:t>
                      </a:r>
                    </a:p>
                  </a:txBody>
                  <a:tcPr>
                    <a:solidFill>
                      <a:schemeClr val="bg1">
                        <a:lumMod val="85000"/>
                      </a:schemeClr>
                    </a:solidFill>
                  </a:tcPr>
                </a:tc>
                <a:tc>
                  <a:txBody>
                    <a:bodyPr/>
                    <a:lstStyle/>
                    <a:p>
                      <a:r>
                        <a:rPr lang="es-MX" sz="800" dirty="0"/>
                        <a:t>32</a:t>
                      </a:r>
                    </a:p>
                  </a:txBody>
                  <a:tcPr>
                    <a:solidFill>
                      <a:schemeClr val="bg1">
                        <a:lumMod val="85000"/>
                      </a:schemeClr>
                    </a:solidFill>
                  </a:tcPr>
                </a:tc>
                <a:tc>
                  <a:txBody>
                    <a:bodyPr/>
                    <a:lstStyle/>
                    <a:p>
                      <a:r>
                        <a:rPr lang="es-MX" sz="800" dirty="0"/>
                        <a:t>12</a:t>
                      </a:r>
                    </a:p>
                  </a:txBody>
                  <a:tcPr>
                    <a:solidFill>
                      <a:schemeClr val="bg1">
                        <a:lumMod val="85000"/>
                      </a:schemeClr>
                    </a:solidFill>
                  </a:tcPr>
                </a:tc>
                <a:tc>
                  <a:txBody>
                    <a:bodyPr/>
                    <a:lstStyle/>
                    <a:p>
                      <a:r>
                        <a:rPr lang="es-MX" sz="800" dirty="0"/>
                        <a:t>1</a:t>
                      </a:r>
                    </a:p>
                  </a:txBody>
                  <a:tcPr>
                    <a:solidFill>
                      <a:schemeClr val="bg1">
                        <a:lumMod val="85000"/>
                      </a:schemeClr>
                    </a:solidFill>
                  </a:tcPr>
                </a:tc>
                <a:tc>
                  <a:txBody>
                    <a:bodyPr/>
                    <a:lstStyle/>
                    <a:p>
                      <a:r>
                        <a:rPr lang="es-MX" sz="800" dirty="0"/>
                        <a:t>2</a:t>
                      </a:r>
                    </a:p>
                  </a:txBody>
                  <a:tcPr>
                    <a:solidFill>
                      <a:schemeClr val="bg1">
                        <a:lumMod val="85000"/>
                      </a:schemeClr>
                    </a:solidFill>
                  </a:tcPr>
                </a:tc>
                <a:tc>
                  <a:txBody>
                    <a:bodyPr/>
                    <a:lstStyle/>
                    <a:p>
                      <a:r>
                        <a:rPr lang="es-MX" sz="800" dirty="0"/>
                        <a:t>2</a:t>
                      </a:r>
                    </a:p>
                  </a:txBody>
                  <a:tcPr>
                    <a:solidFill>
                      <a:schemeClr val="bg1">
                        <a:lumMod val="85000"/>
                      </a:schemeClr>
                    </a:solidFill>
                  </a:tcPr>
                </a:tc>
                <a:extLst>
                  <a:ext uri="{0D108BD9-81ED-4DB2-BD59-A6C34878D82A}">
                    <a16:rowId xmlns:a16="http://schemas.microsoft.com/office/drawing/2014/main" val="3233764368"/>
                  </a:ext>
                </a:extLst>
              </a:tr>
              <a:tr h="0">
                <a:tc>
                  <a:txBody>
                    <a:bodyPr/>
                    <a:lstStyle/>
                    <a:p>
                      <a:r>
                        <a:rPr lang="es-MX" sz="800" dirty="0"/>
                        <a:t>43</a:t>
                      </a:r>
                    </a:p>
                  </a:txBody>
                  <a:tcPr>
                    <a:solidFill>
                      <a:schemeClr val="bg1">
                        <a:lumMod val="85000"/>
                      </a:schemeClr>
                    </a:solidFill>
                  </a:tcPr>
                </a:tc>
                <a:tc>
                  <a:txBody>
                    <a:bodyPr/>
                    <a:lstStyle/>
                    <a:p>
                      <a:r>
                        <a:rPr lang="es-MX" sz="800" dirty="0"/>
                        <a:t>4</a:t>
                      </a:r>
                    </a:p>
                  </a:txBody>
                  <a:tcPr>
                    <a:solidFill>
                      <a:schemeClr val="bg1">
                        <a:lumMod val="85000"/>
                      </a:schemeClr>
                    </a:solidFill>
                  </a:tcPr>
                </a:tc>
                <a:tc>
                  <a:txBody>
                    <a:bodyPr/>
                    <a:lstStyle/>
                    <a:p>
                      <a:r>
                        <a:rPr lang="es-MX" sz="800" dirty="0"/>
                        <a:t>35</a:t>
                      </a:r>
                    </a:p>
                  </a:txBody>
                  <a:tcPr>
                    <a:solidFill>
                      <a:schemeClr val="bg1">
                        <a:lumMod val="85000"/>
                      </a:schemeClr>
                    </a:solidFill>
                  </a:tcPr>
                </a:tc>
                <a:tc>
                  <a:txBody>
                    <a:bodyPr/>
                    <a:lstStyle/>
                    <a:p>
                      <a:r>
                        <a:rPr lang="es-MX" sz="800" dirty="0"/>
                        <a:t>2</a:t>
                      </a:r>
                    </a:p>
                  </a:txBody>
                  <a:tcPr>
                    <a:solidFill>
                      <a:schemeClr val="bg1">
                        <a:lumMod val="85000"/>
                      </a:schemeClr>
                    </a:solidFill>
                  </a:tcPr>
                </a:tc>
                <a:tc>
                  <a:txBody>
                    <a:bodyPr/>
                    <a:lstStyle/>
                    <a:p>
                      <a:r>
                        <a:rPr lang="es-MX" sz="800" dirty="0"/>
                        <a:t>28</a:t>
                      </a:r>
                    </a:p>
                  </a:txBody>
                  <a:tcPr>
                    <a:solidFill>
                      <a:schemeClr val="bg1">
                        <a:lumMod val="85000"/>
                      </a:schemeClr>
                    </a:solidFill>
                  </a:tcPr>
                </a:tc>
                <a:tc>
                  <a:txBody>
                    <a:bodyPr/>
                    <a:lstStyle/>
                    <a:p>
                      <a:r>
                        <a:rPr lang="es-MX" sz="800" dirty="0"/>
                        <a:t>2</a:t>
                      </a:r>
                    </a:p>
                  </a:txBody>
                  <a:tcPr>
                    <a:solidFill>
                      <a:schemeClr val="bg1">
                        <a:lumMod val="85000"/>
                      </a:schemeClr>
                    </a:solidFill>
                  </a:tcPr>
                </a:tc>
                <a:extLst>
                  <a:ext uri="{0D108BD9-81ED-4DB2-BD59-A6C34878D82A}">
                    <a16:rowId xmlns:a16="http://schemas.microsoft.com/office/drawing/2014/main" val="3287337131"/>
                  </a:ext>
                </a:extLst>
              </a:tr>
              <a:tr h="0">
                <a:tc>
                  <a:txBody>
                    <a:bodyPr/>
                    <a:lstStyle/>
                    <a:p>
                      <a:r>
                        <a:rPr lang="es-MX" sz="800" dirty="0"/>
                        <a:t>5</a:t>
                      </a:r>
                    </a:p>
                  </a:txBody>
                  <a:tcPr>
                    <a:solidFill>
                      <a:schemeClr val="bg1">
                        <a:lumMod val="85000"/>
                      </a:schemeClr>
                    </a:solidFill>
                  </a:tcPr>
                </a:tc>
                <a:tc>
                  <a:txBody>
                    <a:bodyPr/>
                    <a:lstStyle/>
                    <a:p>
                      <a:r>
                        <a:rPr lang="es-MX" sz="800" dirty="0"/>
                        <a:t>6</a:t>
                      </a:r>
                    </a:p>
                  </a:txBody>
                  <a:tcPr>
                    <a:solidFill>
                      <a:schemeClr val="bg1">
                        <a:lumMod val="85000"/>
                      </a:schemeClr>
                    </a:solidFill>
                  </a:tcPr>
                </a:tc>
                <a:tc>
                  <a:txBody>
                    <a:bodyPr/>
                    <a:lstStyle/>
                    <a:p>
                      <a:r>
                        <a:rPr lang="es-MX" sz="800" dirty="0"/>
                        <a:t>54</a:t>
                      </a:r>
                    </a:p>
                  </a:txBody>
                  <a:tcPr>
                    <a:solidFill>
                      <a:schemeClr val="bg1">
                        <a:lumMod val="85000"/>
                      </a:schemeClr>
                    </a:solidFill>
                  </a:tcPr>
                </a:tc>
                <a:tc>
                  <a:txBody>
                    <a:bodyPr/>
                    <a:lstStyle/>
                    <a:p>
                      <a:r>
                        <a:rPr lang="es-MX" sz="800" dirty="0"/>
                        <a:t>34</a:t>
                      </a:r>
                    </a:p>
                  </a:txBody>
                  <a:tcPr>
                    <a:solidFill>
                      <a:schemeClr val="bg1">
                        <a:lumMod val="85000"/>
                      </a:schemeClr>
                    </a:solidFill>
                  </a:tcPr>
                </a:tc>
                <a:tc>
                  <a:txBody>
                    <a:bodyPr/>
                    <a:lstStyle/>
                    <a:p>
                      <a:r>
                        <a:rPr lang="es-MX" sz="800" dirty="0"/>
                        <a:t>39</a:t>
                      </a:r>
                    </a:p>
                  </a:txBody>
                  <a:tcPr>
                    <a:solidFill>
                      <a:schemeClr val="bg1">
                        <a:lumMod val="85000"/>
                      </a:schemeClr>
                    </a:solidFill>
                  </a:tcPr>
                </a:tc>
                <a:tc>
                  <a:txBody>
                    <a:bodyPr/>
                    <a:lstStyle/>
                    <a:p>
                      <a:r>
                        <a:rPr lang="es-MX" sz="800" dirty="0"/>
                        <a:t>4</a:t>
                      </a:r>
                    </a:p>
                  </a:txBody>
                  <a:tcPr>
                    <a:solidFill>
                      <a:schemeClr val="bg1">
                        <a:lumMod val="85000"/>
                      </a:schemeClr>
                    </a:solidFill>
                  </a:tcPr>
                </a:tc>
                <a:extLst>
                  <a:ext uri="{0D108BD9-81ED-4DB2-BD59-A6C34878D82A}">
                    <a16:rowId xmlns:a16="http://schemas.microsoft.com/office/drawing/2014/main" val="3069415503"/>
                  </a:ext>
                </a:extLst>
              </a:tr>
              <a:tr h="0">
                <a:tc>
                  <a:txBody>
                    <a:bodyPr/>
                    <a:lstStyle/>
                    <a:p>
                      <a:r>
                        <a:rPr lang="es-MX" sz="800" dirty="0"/>
                        <a:t>3</a:t>
                      </a:r>
                    </a:p>
                  </a:txBody>
                  <a:tcPr>
                    <a:solidFill>
                      <a:schemeClr val="bg1">
                        <a:lumMod val="85000"/>
                      </a:schemeClr>
                    </a:solidFill>
                  </a:tcPr>
                </a:tc>
                <a:tc>
                  <a:txBody>
                    <a:bodyPr/>
                    <a:lstStyle/>
                    <a:p>
                      <a:r>
                        <a:rPr lang="es-MX" sz="800" dirty="0"/>
                        <a:t>32</a:t>
                      </a:r>
                    </a:p>
                  </a:txBody>
                  <a:tcPr>
                    <a:solidFill>
                      <a:schemeClr val="bg1">
                        <a:lumMod val="85000"/>
                      </a:schemeClr>
                    </a:solidFill>
                  </a:tcPr>
                </a:tc>
                <a:tc>
                  <a:txBody>
                    <a:bodyPr/>
                    <a:lstStyle/>
                    <a:p>
                      <a:r>
                        <a:rPr lang="es-MX" sz="800" dirty="0"/>
                        <a:t>35</a:t>
                      </a:r>
                    </a:p>
                  </a:txBody>
                  <a:tcPr>
                    <a:solidFill>
                      <a:schemeClr val="bg1">
                        <a:lumMod val="85000"/>
                      </a:schemeClr>
                    </a:solidFill>
                  </a:tcPr>
                </a:tc>
                <a:tc>
                  <a:txBody>
                    <a:bodyPr/>
                    <a:lstStyle/>
                    <a:p>
                      <a:r>
                        <a:rPr lang="es-MX" sz="800" dirty="0"/>
                        <a:t>64</a:t>
                      </a:r>
                    </a:p>
                  </a:txBody>
                  <a:tcPr>
                    <a:solidFill>
                      <a:schemeClr val="bg1">
                        <a:lumMod val="85000"/>
                      </a:schemeClr>
                    </a:solidFill>
                  </a:tcPr>
                </a:tc>
                <a:tc>
                  <a:txBody>
                    <a:bodyPr/>
                    <a:lstStyle/>
                    <a:p>
                      <a:r>
                        <a:rPr lang="es-MX" sz="800" dirty="0"/>
                        <a:t>94</a:t>
                      </a:r>
                    </a:p>
                  </a:txBody>
                  <a:tcPr>
                    <a:solidFill>
                      <a:schemeClr val="bg1">
                        <a:lumMod val="85000"/>
                      </a:schemeClr>
                    </a:solidFill>
                  </a:tcPr>
                </a:tc>
                <a:tc>
                  <a:txBody>
                    <a:bodyPr/>
                    <a:lstStyle/>
                    <a:p>
                      <a:r>
                        <a:rPr lang="es-MX" sz="800" dirty="0"/>
                        <a:t>69</a:t>
                      </a:r>
                    </a:p>
                  </a:txBody>
                  <a:tcPr>
                    <a:solidFill>
                      <a:schemeClr val="bg1">
                        <a:lumMod val="85000"/>
                      </a:schemeClr>
                    </a:solidFill>
                  </a:tcPr>
                </a:tc>
                <a:extLst>
                  <a:ext uri="{0D108BD9-81ED-4DB2-BD59-A6C34878D82A}">
                    <a16:rowId xmlns:a16="http://schemas.microsoft.com/office/drawing/2014/main" val="516026109"/>
                  </a:ext>
                </a:extLst>
              </a:tr>
              <a:tr h="0">
                <a:tc>
                  <a:txBody>
                    <a:bodyPr/>
                    <a:lstStyle/>
                    <a:p>
                      <a:r>
                        <a:rPr lang="es-MX" sz="800" dirty="0"/>
                        <a:t>65</a:t>
                      </a:r>
                    </a:p>
                  </a:txBody>
                  <a:tcPr>
                    <a:solidFill>
                      <a:schemeClr val="bg1">
                        <a:lumMod val="85000"/>
                      </a:schemeClr>
                    </a:solidFill>
                  </a:tcPr>
                </a:tc>
                <a:tc>
                  <a:txBody>
                    <a:bodyPr/>
                    <a:lstStyle/>
                    <a:p>
                      <a:r>
                        <a:rPr lang="es-MX" sz="800" dirty="0"/>
                        <a:t>10</a:t>
                      </a:r>
                    </a:p>
                  </a:txBody>
                  <a:tcPr>
                    <a:solidFill>
                      <a:schemeClr val="bg1">
                        <a:lumMod val="85000"/>
                      </a:schemeClr>
                    </a:solidFill>
                  </a:tcPr>
                </a:tc>
                <a:tc>
                  <a:txBody>
                    <a:bodyPr/>
                    <a:lstStyle/>
                    <a:p>
                      <a:r>
                        <a:rPr lang="es-MX" sz="800" dirty="0"/>
                        <a:t>16</a:t>
                      </a:r>
                    </a:p>
                  </a:txBody>
                  <a:tcPr>
                    <a:solidFill>
                      <a:schemeClr val="bg1">
                        <a:lumMod val="85000"/>
                      </a:schemeClr>
                    </a:solidFill>
                  </a:tcPr>
                </a:tc>
                <a:tc>
                  <a:txBody>
                    <a:bodyPr/>
                    <a:lstStyle/>
                    <a:p>
                      <a:r>
                        <a:rPr lang="es-MX" sz="800" dirty="0"/>
                        <a:t>43</a:t>
                      </a:r>
                    </a:p>
                  </a:txBody>
                  <a:tcPr>
                    <a:solidFill>
                      <a:schemeClr val="bg1">
                        <a:lumMod val="85000"/>
                      </a:schemeClr>
                    </a:solidFill>
                  </a:tcPr>
                </a:tc>
                <a:tc>
                  <a:txBody>
                    <a:bodyPr/>
                    <a:lstStyle/>
                    <a:p>
                      <a:r>
                        <a:rPr lang="es-MX" sz="800" dirty="0"/>
                        <a:t>85</a:t>
                      </a:r>
                    </a:p>
                  </a:txBody>
                  <a:tcPr>
                    <a:solidFill>
                      <a:schemeClr val="bg1">
                        <a:lumMod val="85000"/>
                      </a:schemeClr>
                    </a:solidFill>
                  </a:tcPr>
                </a:tc>
                <a:tc>
                  <a:txBody>
                    <a:bodyPr/>
                    <a:lstStyle/>
                    <a:p>
                      <a:r>
                        <a:rPr lang="es-MX" sz="800" dirty="0"/>
                        <a:t>9</a:t>
                      </a:r>
                    </a:p>
                  </a:txBody>
                  <a:tcPr>
                    <a:solidFill>
                      <a:schemeClr val="bg1">
                        <a:lumMod val="85000"/>
                      </a:schemeClr>
                    </a:solidFill>
                  </a:tcPr>
                </a:tc>
                <a:extLst>
                  <a:ext uri="{0D108BD9-81ED-4DB2-BD59-A6C34878D82A}">
                    <a16:rowId xmlns:a16="http://schemas.microsoft.com/office/drawing/2014/main" val="3205721465"/>
                  </a:ext>
                </a:extLst>
              </a:tr>
              <a:tr h="0">
                <a:tc>
                  <a:txBody>
                    <a:bodyPr/>
                    <a:lstStyle/>
                    <a:p>
                      <a:r>
                        <a:rPr lang="es-MX" sz="800" dirty="0"/>
                        <a:t>54</a:t>
                      </a:r>
                    </a:p>
                  </a:txBody>
                  <a:tcPr>
                    <a:solidFill>
                      <a:schemeClr val="bg1">
                        <a:lumMod val="85000"/>
                      </a:schemeClr>
                    </a:solidFill>
                  </a:tcPr>
                </a:tc>
                <a:tc>
                  <a:txBody>
                    <a:bodyPr/>
                    <a:lstStyle/>
                    <a:p>
                      <a:r>
                        <a:rPr lang="es-MX" sz="800" dirty="0"/>
                        <a:t>19</a:t>
                      </a:r>
                    </a:p>
                  </a:txBody>
                  <a:tcPr>
                    <a:solidFill>
                      <a:schemeClr val="bg1">
                        <a:lumMod val="85000"/>
                      </a:schemeClr>
                    </a:solidFill>
                  </a:tcPr>
                </a:tc>
                <a:tc>
                  <a:txBody>
                    <a:bodyPr/>
                    <a:lstStyle/>
                    <a:p>
                      <a:r>
                        <a:rPr lang="es-MX" sz="800" dirty="0"/>
                        <a:t>27</a:t>
                      </a:r>
                    </a:p>
                  </a:txBody>
                  <a:tcPr>
                    <a:solidFill>
                      <a:schemeClr val="bg1">
                        <a:lumMod val="85000"/>
                      </a:schemeClr>
                    </a:solidFill>
                  </a:tcPr>
                </a:tc>
                <a:tc>
                  <a:txBody>
                    <a:bodyPr/>
                    <a:lstStyle/>
                    <a:p>
                      <a:r>
                        <a:rPr lang="es-MX" sz="800" dirty="0"/>
                        <a:t>15</a:t>
                      </a:r>
                    </a:p>
                  </a:txBody>
                  <a:tcPr>
                    <a:solidFill>
                      <a:schemeClr val="bg1">
                        <a:lumMod val="85000"/>
                      </a:schemeClr>
                    </a:solidFill>
                  </a:tcPr>
                </a:tc>
                <a:tc>
                  <a:txBody>
                    <a:bodyPr/>
                    <a:lstStyle/>
                    <a:p>
                      <a:r>
                        <a:rPr lang="es-MX" sz="800" dirty="0"/>
                        <a:t>37</a:t>
                      </a:r>
                    </a:p>
                  </a:txBody>
                  <a:tcPr>
                    <a:solidFill>
                      <a:schemeClr val="bg1">
                        <a:lumMod val="85000"/>
                      </a:schemeClr>
                    </a:solidFill>
                  </a:tcPr>
                </a:tc>
                <a:tc>
                  <a:txBody>
                    <a:bodyPr/>
                    <a:lstStyle/>
                    <a:p>
                      <a:r>
                        <a:rPr lang="es-MX" sz="800" dirty="0"/>
                        <a:t>88</a:t>
                      </a:r>
                    </a:p>
                  </a:txBody>
                  <a:tcPr>
                    <a:solidFill>
                      <a:schemeClr val="bg1">
                        <a:lumMod val="85000"/>
                      </a:schemeClr>
                    </a:solidFill>
                  </a:tcPr>
                </a:tc>
                <a:extLst>
                  <a:ext uri="{0D108BD9-81ED-4DB2-BD59-A6C34878D82A}">
                    <a16:rowId xmlns:a16="http://schemas.microsoft.com/office/drawing/2014/main" val="1939343328"/>
                  </a:ext>
                </a:extLst>
              </a:tr>
              <a:tr h="0">
                <a:tc>
                  <a:txBody>
                    <a:bodyPr/>
                    <a:lstStyle/>
                    <a:p>
                      <a:r>
                        <a:rPr lang="es-MX" sz="800" dirty="0"/>
                        <a:t>10</a:t>
                      </a:r>
                    </a:p>
                  </a:txBody>
                  <a:tcPr>
                    <a:solidFill>
                      <a:schemeClr val="bg1">
                        <a:lumMod val="85000"/>
                      </a:schemeClr>
                    </a:solidFill>
                  </a:tcPr>
                </a:tc>
                <a:tc>
                  <a:txBody>
                    <a:bodyPr/>
                    <a:lstStyle/>
                    <a:p>
                      <a:r>
                        <a:rPr lang="es-MX" sz="800" dirty="0"/>
                        <a:t>23</a:t>
                      </a:r>
                    </a:p>
                  </a:txBody>
                  <a:tcPr>
                    <a:solidFill>
                      <a:schemeClr val="bg1">
                        <a:lumMod val="85000"/>
                      </a:schemeClr>
                    </a:solidFill>
                  </a:tcPr>
                </a:tc>
                <a:tc>
                  <a:txBody>
                    <a:bodyPr/>
                    <a:lstStyle/>
                    <a:p>
                      <a:r>
                        <a:rPr lang="es-MX" sz="800" dirty="0"/>
                        <a:t>66</a:t>
                      </a:r>
                    </a:p>
                  </a:txBody>
                  <a:tcPr>
                    <a:solidFill>
                      <a:schemeClr val="bg1">
                        <a:lumMod val="85000"/>
                      </a:schemeClr>
                    </a:solidFill>
                  </a:tcPr>
                </a:tc>
                <a:tc>
                  <a:txBody>
                    <a:bodyPr/>
                    <a:lstStyle/>
                    <a:p>
                      <a:r>
                        <a:rPr lang="es-MX" sz="800" dirty="0"/>
                        <a:t>54</a:t>
                      </a:r>
                    </a:p>
                  </a:txBody>
                  <a:tcPr>
                    <a:solidFill>
                      <a:schemeClr val="bg1">
                        <a:lumMod val="85000"/>
                      </a:schemeClr>
                    </a:solidFill>
                  </a:tcPr>
                </a:tc>
                <a:tc>
                  <a:txBody>
                    <a:bodyPr/>
                    <a:lstStyle/>
                    <a:p>
                      <a:r>
                        <a:rPr lang="es-MX" sz="800" dirty="0"/>
                        <a:t>7</a:t>
                      </a:r>
                    </a:p>
                  </a:txBody>
                  <a:tcPr>
                    <a:solidFill>
                      <a:schemeClr val="bg1">
                        <a:lumMod val="85000"/>
                      </a:schemeClr>
                    </a:solidFill>
                  </a:tcPr>
                </a:tc>
                <a:tc>
                  <a:txBody>
                    <a:bodyPr/>
                    <a:lstStyle/>
                    <a:p>
                      <a:r>
                        <a:rPr lang="es-MX" sz="800" dirty="0"/>
                        <a:t>8</a:t>
                      </a:r>
                    </a:p>
                  </a:txBody>
                  <a:tcPr>
                    <a:solidFill>
                      <a:schemeClr val="bg1">
                        <a:lumMod val="85000"/>
                      </a:schemeClr>
                    </a:solidFill>
                  </a:tcPr>
                </a:tc>
                <a:extLst>
                  <a:ext uri="{0D108BD9-81ED-4DB2-BD59-A6C34878D82A}">
                    <a16:rowId xmlns:a16="http://schemas.microsoft.com/office/drawing/2014/main" val="3850624700"/>
                  </a:ext>
                </a:extLst>
              </a:tr>
              <a:tr h="0">
                <a:tc>
                  <a:txBody>
                    <a:bodyPr/>
                    <a:lstStyle/>
                    <a:p>
                      <a:r>
                        <a:rPr lang="es-MX" sz="800" dirty="0"/>
                        <a:t>23</a:t>
                      </a:r>
                    </a:p>
                  </a:txBody>
                  <a:tcPr>
                    <a:solidFill>
                      <a:schemeClr val="bg1">
                        <a:lumMod val="85000"/>
                      </a:schemeClr>
                    </a:solidFill>
                  </a:tcPr>
                </a:tc>
                <a:tc>
                  <a:txBody>
                    <a:bodyPr/>
                    <a:lstStyle/>
                    <a:p>
                      <a:r>
                        <a:rPr lang="es-MX" sz="800" dirty="0"/>
                        <a:t>45</a:t>
                      </a:r>
                    </a:p>
                  </a:txBody>
                  <a:tcPr>
                    <a:solidFill>
                      <a:schemeClr val="bg1">
                        <a:lumMod val="85000"/>
                      </a:schemeClr>
                    </a:solidFill>
                  </a:tcPr>
                </a:tc>
                <a:tc>
                  <a:txBody>
                    <a:bodyPr/>
                    <a:lstStyle/>
                    <a:p>
                      <a:r>
                        <a:rPr lang="es-MX" sz="800" dirty="0"/>
                        <a:t>65</a:t>
                      </a:r>
                    </a:p>
                  </a:txBody>
                  <a:tcPr>
                    <a:solidFill>
                      <a:schemeClr val="bg1">
                        <a:lumMod val="85000"/>
                      </a:schemeClr>
                    </a:solidFill>
                  </a:tcPr>
                </a:tc>
                <a:tc>
                  <a:txBody>
                    <a:bodyPr/>
                    <a:lstStyle/>
                    <a:p>
                      <a:r>
                        <a:rPr lang="es-MX" sz="800" dirty="0"/>
                        <a:t>8</a:t>
                      </a:r>
                    </a:p>
                  </a:txBody>
                  <a:tcPr>
                    <a:solidFill>
                      <a:schemeClr val="bg1">
                        <a:lumMod val="85000"/>
                      </a:schemeClr>
                    </a:solidFill>
                  </a:tcPr>
                </a:tc>
                <a:tc>
                  <a:txBody>
                    <a:bodyPr/>
                    <a:lstStyle/>
                    <a:p>
                      <a:r>
                        <a:rPr lang="es-MX" sz="800" dirty="0"/>
                        <a:t>45</a:t>
                      </a:r>
                    </a:p>
                  </a:txBody>
                  <a:tcPr>
                    <a:solidFill>
                      <a:schemeClr val="bg1">
                        <a:lumMod val="85000"/>
                      </a:schemeClr>
                    </a:solidFill>
                  </a:tcPr>
                </a:tc>
                <a:tc>
                  <a:txBody>
                    <a:bodyPr/>
                    <a:lstStyle/>
                    <a:p>
                      <a:r>
                        <a:rPr lang="es-MX" sz="800" dirty="0"/>
                        <a:t>88</a:t>
                      </a:r>
                    </a:p>
                  </a:txBody>
                  <a:tcPr>
                    <a:solidFill>
                      <a:schemeClr val="bg1">
                        <a:lumMod val="85000"/>
                      </a:schemeClr>
                    </a:solidFill>
                  </a:tcPr>
                </a:tc>
                <a:extLst>
                  <a:ext uri="{0D108BD9-81ED-4DB2-BD59-A6C34878D82A}">
                    <a16:rowId xmlns:a16="http://schemas.microsoft.com/office/drawing/2014/main" val="2806181584"/>
                  </a:ext>
                </a:extLst>
              </a:tr>
              <a:tr h="0">
                <a:tc>
                  <a:txBody>
                    <a:bodyPr/>
                    <a:lstStyle/>
                    <a:p>
                      <a:r>
                        <a:rPr lang="es-MX" sz="800" dirty="0"/>
                        <a:t>4</a:t>
                      </a:r>
                    </a:p>
                  </a:txBody>
                  <a:tcPr>
                    <a:solidFill>
                      <a:schemeClr val="bg1">
                        <a:lumMod val="85000"/>
                      </a:schemeClr>
                    </a:solidFill>
                  </a:tcPr>
                </a:tc>
                <a:tc>
                  <a:txBody>
                    <a:bodyPr/>
                    <a:lstStyle/>
                    <a:p>
                      <a:r>
                        <a:rPr lang="es-MX" sz="800" dirty="0"/>
                        <a:t>6</a:t>
                      </a:r>
                    </a:p>
                  </a:txBody>
                  <a:tcPr>
                    <a:solidFill>
                      <a:schemeClr val="bg1">
                        <a:lumMod val="85000"/>
                      </a:schemeClr>
                    </a:solidFill>
                  </a:tcPr>
                </a:tc>
                <a:tc>
                  <a:txBody>
                    <a:bodyPr/>
                    <a:lstStyle/>
                    <a:p>
                      <a:r>
                        <a:rPr lang="es-MX" sz="800" dirty="0"/>
                        <a:t>64</a:t>
                      </a:r>
                    </a:p>
                  </a:txBody>
                  <a:tcPr>
                    <a:solidFill>
                      <a:schemeClr val="bg1">
                        <a:lumMod val="85000"/>
                      </a:schemeClr>
                    </a:solidFill>
                  </a:tcPr>
                </a:tc>
                <a:tc>
                  <a:txBody>
                    <a:bodyPr/>
                    <a:lstStyle/>
                    <a:p>
                      <a:r>
                        <a:rPr lang="es-MX" sz="800" dirty="0"/>
                        <a:t>34</a:t>
                      </a:r>
                    </a:p>
                  </a:txBody>
                  <a:tcPr>
                    <a:solidFill>
                      <a:schemeClr val="bg1">
                        <a:lumMod val="85000"/>
                      </a:schemeClr>
                    </a:solidFill>
                  </a:tcPr>
                </a:tc>
                <a:tc>
                  <a:txBody>
                    <a:bodyPr/>
                    <a:lstStyle/>
                    <a:p>
                      <a:r>
                        <a:rPr lang="es-MX" sz="800" dirty="0"/>
                        <a:t>87</a:t>
                      </a:r>
                    </a:p>
                  </a:txBody>
                  <a:tcPr>
                    <a:solidFill>
                      <a:schemeClr val="bg1">
                        <a:lumMod val="85000"/>
                      </a:schemeClr>
                    </a:solidFill>
                  </a:tcPr>
                </a:tc>
                <a:tc>
                  <a:txBody>
                    <a:bodyPr/>
                    <a:lstStyle/>
                    <a:p>
                      <a:r>
                        <a:rPr lang="es-MX" sz="800" dirty="0"/>
                        <a:t>8</a:t>
                      </a:r>
                    </a:p>
                  </a:txBody>
                  <a:tcPr>
                    <a:solidFill>
                      <a:schemeClr val="bg1">
                        <a:lumMod val="85000"/>
                      </a:schemeClr>
                    </a:solidFill>
                  </a:tcPr>
                </a:tc>
                <a:extLst>
                  <a:ext uri="{0D108BD9-81ED-4DB2-BD59-A6C34878D82A}">
                    <a16:rowId xmlns:a16="http://schemas.microsoft.com/office/drawing/2014/main" val="308405217"/>
                  </a:ext>
                </a:extLst>
              </a:tr>
            </a:tbl>
          </a:graphicData>
        </a:graphic>
      </p:graphicFrame>
    </p:spTree>
    <p:extLst>
      <p:ext uri="{BB962C8B-B14F-4D97-AF65-F5344CB8AC3E}">
        <p14:creationId xmlns:p14="http://schemas.microsoft.com/office/powerpoint/2010/main" val="368626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5 Rectángulo">
            <a:extLst>
              <a:ext uri="{FF2B5EF4-FFF2-40B4-BE49-F238E27FC236}">
                <a16:creationId xmlns:a16="http://schemas.microsoft.com/office/drawing/2014/main" id="{F22CF43B-E10B-410B-8CC5-FE4FAD09D43C}"/>
              </a:ext>
            </a:extLst>
          </p:cNvPr>
          <p:cNvSpPr/>
          <p:nvPr/>
        </p:nvSpPr>
        <p:spPr>
          <a:xfrm rot="16200000" flipH="1">
            <a:off x="-3089521" y="3086877"/>
            <a:ext cx="6860643"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16 Rectángulo">
            <a:extLst>
              <a:ext uri="{FF2B5EF4-FFF2-40B4-BE49-F238E27FC236}">
                <a16:creationId xmlns:a16="http://schemas.microsoft.com/office/drawing/2014/main" id="{8C431443-0DB0-4943-B80F-C2954FFB583C}"/>
              </a:ext>
            </a:extLst>
          </p:cNvPr>
          <p:cNvSpPr/>
          <p:nvPr/>
        </p:nvSpPr>
        <p:spPr>
          <a:xfrm rot="16200000" flipH="1">
            <a:off x="-3185571" y="3185572"/>
            <a:ext cx="6858000"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18BEA50A-0483-4168-84B3-9DBE60C05D06}"/>
              </a:ext>
            </a:extLst>
          </p:cNvPr>
          <p:cNvSpPr txBox="1"/>
          <p:nvPr/>
        </p:nvSpPr>
        <p:spPr>
          <a:xfrm>
            <a:off x="992284" y="236053"/>
            <a:ext cx="9802194" cy="923330"/>
          </a:xfrm>
          <a:prstGeom prst="rect">
            <a:avLst/>
          </a:prstGeom>
          <a:noFill/>
        </p:spPr>
        <p:txBody>
          <a:bodyPr wrap="square" rtlCol="0">
            <a:spAutoFit/>
          </a:bodyPr>
          <a:lstStyle/>
          <a:p>
            <a:pPr algn="just"/>
            <a:r>
              <a:rPr lang="es-MX" b="1" dirty="0" err="1"/>
              <a:t>Autoencoders</a:t>
            </a:r>
            <a:r>
              <a:rPr lang="es-MX" b="1" dirty="0"/>
              <a:t>: </a:t>
            </a:r>
            <a:r>
              <a:rPr lang="es-MX" dirty="0"/>
              <a:t>Métodos de Deep </a:t>
            </a:r>
            <a:r>
              <a:rPr lang="es-MX" dirty="0" err="1"/>
              <a:t>Learning</a:t>
            </a:r>
            <a:r>
              <a:rPr lang="es-MX" dirty="0"/>
              <a:t> no supervisados, que tienen el objetivo de extraer características de la imagen, mediante la codificación de datos en representaciones más pequeñas, para posteriormente reconstruir las imágenes completas mediante un decodificador.</a:t>
            </a:r>
            <a:endParaRPr lang="es-MX" b="1" dirty="0"/>
          </a:p>
        </p:txBody>
      </p:sp>
      <p:pic>
        <p:nvPicPr>
          <p:cNvPr id="2052" name="Picture 4" descr="Resultado de imagen de autoencoders">
            <a:extLst>
              <a:ext uri="{FF2B5EF4-FFF2-40B4-BE49-F238E27FC236}">
                <a16:creationId xmlns:a16="http://schemas.microsoft.com/office/drawing/2014/main" id="{2661A990-2F52-4F01-AA1F-68F8BCD7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689" y="2444665"/>
            <a:ext cx="3792367" cy="28043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de autoencoder feature extraction">
            <a:extLst>
              <a:ext uri="{FF2B5EF4-FFF2-40B4-BE49-F238E27FC236}">
                <a16:creationId xmlns:a16="http://schemas.microsoft.com/office/drawing/2014/main" id="{A02968BD-0F45-4E33-B4D2-3A88C9547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774" y="1927193"/>
            <a:ext cx="4890977" cy="235696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5548997-24E7-4408-AD59-E7855FEF0871}"/>
              </a:ext>
            </a:extLst>
          </p:cNvPr>
          <p:cNvSpPr txBox="1"/>
          <p:nvPr/>
        </p:nvSpPr>
        <p:spPr>
          <a:xfrm>
            <a:off x="6497774" y="1425338"/>
            <a:ext cx="4608441" cy="369332"/>
          </a:xfrm>
          <a:prstGeom prst="rect">
            <a:avLst/>
          </a:prstGeom>
          <a:noFill/>
        </p:spPr>
        <p:txBody>
          <a:bodyPr wrap="none" rtlCol="0">
            <a:spAutoFit/>
          </a:bodyPr>
          <a:lstStyle/>
          <a:p>
            <a:r>
              <a:rPr lang="es-MX" dirty="0"/>
              <a:t>Extracción de características con </a:t>
            </a:r>
            <a:r>
              <a:rPr lang="es-MX" dirty="0" err="1"/>
              <a:t>autoencoders</a:t>
            </a:r>
            <a:endParaRPr lang="es-MX" dirty="0"/>
          </a:p>
        </p:txBody>
      </p:sp>
      <p:sp>
        <p:nvSpPr>
          <p:cNvPr id="8" name="CuadroTexto 7">
            <a:extLst>
              <a:ext uri="{FF2B5EF4-FFF2-40B4-BE49-F238E27FC236}">
                <a16:creationId xmlns:a16="http://schemas.microsoft.com/office/drawing/2014/main" id="{E8DDFF4D-8E32-4456-A963-291FD28CFAF5}"/>
              </a:ext>
            </a:extLst>
          </p:cNvPr>
          <p:cNvSpPr txBox="1"/>
          <p:nvPr/>
        </p:nvSpPr>
        <p:spPr>
          <a:xfrm>
            <a:off x="6915131" y="4416683"/>
            <a:ext cx="4191084" cy="2585323"/>
          </a:xfrm>
          <a:prstGeom prst="rect">
            <a:avLst/>
          </a:prstGeom>
          <a:noFill/>
        </p:spPr>
        <p:txBody>
          <a:bodyPr wrap="square" rtlCol="0">
            <a:spAutoFit/>
          </a:bodyPr>
          <a:lstStyle/>
          <a:p>
            <a:r>
              <a:rPr lang="es-MX" b="1" dirty="0"/>
              <a:t>Usos:</a:t>
            </a:r>
          </a:p>
          <a:p>
            <a:endParaRPr lang="es-MX" dirty="0"/>
          </a:p>
          <a:p>
            <a:pPr marL="285750" indent="-285750">
              <a:buFontTx/>
              <a:buChar char="-"/>
            </a:pPr>
            <a:r>
              <a:rPr lang="es-MX" dirty="0"/>
              <a:t>Encriptación y compresión de imágenes</a:t>
            </a:r>
          </a:p>
          <a:p>
            <a:pPr marL="285750" indent="-285750">
              <a:buFontTx/>
              <a:buChar char="-"/>
            </a:pPr>
            <a:r>
              <a:rPr lang="es-MX" dirty="0"/>
              <a:t>Extracción y reducción de características</a:t>
            </a:r>
          </a:p>
          <a:p>
            <a:pPr marL="285750" indent="-285750">
              <a:buFontTx/>
              <a:buChar char="-"/>
            </a:pPr>
            <a:r>
              <a:rPr lang="es-MX" dirty="0"/>
              <a:t>Generación de nuevos datos</a:t>
            </a:r>
          </a:p>
          <a:p>
            <a:pPr marL="285750" indent="-285750">
              <a:buFontTx/>
              <a:buChar char="-"/>
            </a:pPr>
            <a:r>
              <a:rPr lang="es-MX" dirty="0"/>
              <a:t>Detección de anomalías</a:t>
            </a:r>
          </a:p>
          <a:p>
            <a:pPr marL="285750" indent="-285750">
              <a:buFontTx/>
              <a:buChar char="-"/>
            </a:pPr>
            <a:r>
              <a:rPr lang="es-MX" dirty="0"/>
              <a:t>Filtrado de imágenes</a:t>
            </a:r>
          </a:p>
          <a:p>
            <a:pPr marL="285750" indent="-285750">
              <a:buFontTx/>
              <a:buChar char="-"/>
            </a:pPr>
            <a:endParaRPr lang="es-MX" dirty="0"/>
          </a:p>
        </p:txBody>
      </p:sp>
    </p:spTree>
    <p:extLst>
      <p:ext uri="{BB962C8B-B14F-4D97-AF65-F5344CB8AC3E}">
        <p14:creationId xmlns:p14="http://schemas.microsoft.com/office/powerpoint/2010/main" val="265137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4C2A9FF-2292-41ED-91EB-48D55C6BD488}"/>
              </a:ext>
            </a:extLst>
          </p:cNvPr>
          <p:cNvSpPr txBox="1"/>
          <p:nvPr/>
        </p:nvSpPr>
        <p:spPr>
          <a:xfrm>
            <a:off x="547851" y="1305042"/>
            <a:ext cx="11096294" cy="1292662"/>
          </a:xfrm>
          <a:prstGeom prst="rect">
            <a:avLst/>
          </a:prstGeom>
          <a:noFill/>
        </p:spPr>
        <p:txBody>
          <a:bodyPr wrap="square" rtlCol="0">
            <a:spAutoFit/>
          </a:bodyPr>
          <a:lstStyle/>
          <a:p>
            <a:pPr algn="ctr"/>
            <a:r>
              <a:rPr lang="es-MX" sz="2000" dirty="0"/>
              <a:t>Métodos utilizados cuando se cuenta con un conjunto de datos los cuales no se encuentran etiquetados. Por lo tanto, en lugar de predecir una salida particular para cada entrada, estos algoritmos intentan descubrir la estructura subyacente de los datos de entrada, agrupando entradas similares. </a:t>
            </a:r>
          </a:p>
          <a:p>
            <a:pPr algn="ctr"/>
            <a:endParaRPr lang="es-MX" dirty="0"/>
          </a:p>
        </p:txBody>
      </p:sp>
      <p:sp>
        <p:nvSpPr>
          <p:cNvPr id="2" name="CuadroTexto 1">
            <a:extLst>
              <a:ext uri="{FF2B5EF4-FFF2-40B4-BE49-F238E27FC236}">
                <a16:creationId xmlns:a16="http://schemas.microsoft.com/office/drawing/2014/main" id="{E0E4E663-7711-4482-A468-2B674E228757}"/>
              </a:ext>
            </a:extLst>
          </p:cNvPr>
          <p:cNvSpPr txBox="1"/>
          <p:nvPr/>
        </p:nvSpPr>
        <p:spPr>
          <a:xfrm>
            <a:off x="1129959" y="2938336"/>
            <a:ext cx="9932079" cy="1754326"/>
          </a:xfrm>
          <a:prstGeom prst="rect">
            <a:avLst/>
          </a:prstGeom>
          <a:noFill/>
        </p:spPr>
        <p:txBody>
          <a:bodyPr wrap="square" rtlCol="0">
            <a:spAutoFit/>
          </a:bodyPr>
          <a:lstStyle/>
          <a:p>
            <a:r>
              <a:rPr lang="es-MX" b="1" dirty="0" err="1"/>
              <a:t>Clustering</a:t>
            </a:r>
            <a:endParaRPr lang="es-MX" b="1" dirty="0"/>
          </a:p>
          <a:p>
            <a:endParaRPr lang="es-MX" dirty="0"/>
          </a:p>
          <a:p>
            <a:r>
              <a:rPr lang="es-MX" dirty="0"/>
              <a:t>En radiología se utiliza para la agrupación de imágenes en conjuntos similares de acuerdo sus atributos  características descubriendo similitudes entre los datos.</a:t>
            </a:r>
          </a:p>
          <a:p>
            <a:endParaRPr lang="es-MX" dirty="0"/>
          </a:p>
          <a:p>
            <a:r>
              <a:rPr lang="es-MX" dirty="0"/>
              <a:t>También se utilizan para la segmentación de imágenes, identificando diferentes tejidos en una imagen.</a:t>
            </a:r>
          </a:p>
        </p:txBody>
      </p:sp>
      <p:sp>
        <p:nvSpPr>
          <p:cNvPr id="7" name="15 Rectángulo">
            <a:extLst>
              <a:ext uri="{FF2B5EF4-FFF2-40B4-BE49-F238E27FC236}">
                <a16:creationId xmlns:a16="http://schemas.microsoft.com/office/drawing/2014/main" id="{1D1381E8-A4F6-43EA-8942-903D95638B54}"/>
              </a:ext>
            </a:extLst>
          </p:cNvPr>
          <p:cNvSpPr/>
          <p:nvPr/>
        </p:nvSpPr>
        <p:spPr>
          <a:xfrm>
            <a:off x="-1" y="0"/>
            <a:ext cx="12192001"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16 Rectángulo">
            <a:extLst>
              <a:ext uri="{FF2B5EF4-FFF2-40B4-BE49-F238E27FC236}">
                <a16:creationId xmlns:a16="http://schemas.microsoft.com/office/drawing/2014/main" id="{1482356F-46C2-487F-B28F-22E6EF5CA895}"/>
              </a:ext>
            </a:extLst>
          </p:cNvPr>
          <p:cNvSpPr/>
          <p:nvPr/>
        </p:nvSpPr>
        <p:spPr>
          <a:xfrm>
            <a:off x="0" y="-1"/>
            <a:ext cx="12191998"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C6B08F95-32B3-4DEC-BE3C-6BCE8568A321}"/>
              </a:ext>
            </a:extLst>
          </p:cNvPr>
          <p:cNvSpPr txBox="1"/>
          <p:nvPr/>
        </p:nvSpPr>
        <p:spPr>
          <a:xfrm>
            <a:off x="1129958" y="4821881"/>
            <a:ext cx="9932079" cy="1477328"/>
          </a:xfrm>
          <a:prstGeom prst="rect">
            <a:avLst/>
          </a:prstGeom>
          <a:noFill/>
        </p:spPr>
        <p:txBody>
          <a:bodyPr wrap="square" rtlCol="0">
            <a:spAutoFit/>
          </a:bodyPr>
          <a:lstStyle/>
          <a:p>
            <a:r>
              <a:rPr lang="es-MX" b="1" dirty="0" err="1"/>
              <a:t>Autoencoders</a:t>
            </a:r>
            <a:endParaRPr lang="es-MX" b="1" dirty="0"/>
          </a:p>
          <a:p>
            <a:endParaRPr lang="es-MX" dirty="0"/>
          </a:p>
          <a:p>
            <a:r>
              <a:rPr lang="es-MX" dirty="0"/>
              <a:t>Método </a:t>
            </a:r>
            <a:r>
              <a:rPr lang="es-MX" i="1" dirty="0" err="1"/>
              <a:t>auto-supervisado</a:t>
            </a:r>
            <a:r>
              <a:rPr lang="es-MX" dirty="0"/>
              <a:t> que tiene recientes aplicaciones en el procesamiento de imágenes. Estos métodos tratan de producir como salida una copia idéntica a la de entra, aprendiendo características y reduciendo dimensiones. </a:t>
            </a:r>
          </a:p>
        </p:txBody>
      </p:sp>
    </p:spTree>
    <p:extLst>
      <p:ext uri="{BB962C8B-B14F-4D97-AF65-F5344CB8AC3E}">
        <p14:creationId xmlns:p14="http://schemas.microsoft.com/office/powerpoint/2010/main" val="81999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A0DD8A-AE0E-458F-9476-4EA18ECFF3FB}"/>
              </a:ext>
            </a:extLst>
          </p:cNvPr>
          <p:cNvSpPr/>
          <p:nvPr/>
        </p:nvSpPr>
        <p:spPr>
          <a:xfrm>
            <a:off x="0" y="0"/>
            <a:ext cx="3157979" cy="68580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83FB0EE4-7EF1-448E-9665-BF72AC747D2D}"/>
              </a:ext>
            </a:extLst>
          </p:cNvPr>
          <p:cNvSpPr/>
          <p:nvPr/>
        </p:nvSpPr>
        <p:spPr>
          <a:xfrm>
            <a:off x="0" y="0"/>
            <a:ext cx="2743200" cy="6858000"/>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a:extLst>
              <a:ext uri="{FF2B5EF4-FFF2-40B4-BE49-F238E27FC236}">
                <a16:creationId xmlns:a16="http://schemas.microsoft.com/office/drawing/2014/main" id="{2DD0AB3F-9052-45BC-9C1C-961C3A0E2C20}"/>
              </a:ext>
            </a:extLst>
          </p:cNvPr>
          <p:cNvSpPr txBox="1"/>
          <p:nvPr/>
        </p:nvSpPr>
        <p:spPr>
          <a:xfrm>
            <a:off x="3629320" y="576451"/>
            <a:ext cx="7993930" cy="923330"/>
          </a:xfrm>
          <a:prstGeom prst="rect">
            <a:avLst/>
          </a:prstGeom>
          <a:noFill/>
        </p:spPr>
        <p:txBody>
          <a:bodyPr wrap="square" rtlCol="0">
            <a:spAutoFit/>
          </a:bodyPr>
          <a:lstStyle/>
          <a:p>
            <a:pPr algn="just"/>
            <a:r>
              <a:rPr lang="es-MX" dirty="0"/>
              <a:t>La clasificación de imágenes sirve para obtener subconjuntos de imágenes las cuales tengan ciertas similitudes. Este método ayuda en la minería de grandes bases de datos.</a:t>
            </a:r>
          </a:p>
        </p:txBody>
      </p:sp>
      <p:pic>
        <p:nvPicPr>
          <p:cNvPr id="1026" name="Picture 2" descr="Resultado de imagen de chest mri">
            <a:extLst>
              <a:ext uri="{FF2B5EF4-FFF2-40B4-BE49-F238E27FC236}">
                <a16:creationId xmlns:a16="http://schemas.microsoft.com/office/drawing/2014/main" id="{2204E2EA-0A3C-442F-838D-B59E6360C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287"/>
          <a:stretch/>
        </p:blipFill>
        <p:spPr bwMode="auto">
          <a:xfrm rot="19697437">
            <a:off x="3543468" y="3037085"/>
            <a:ext cx="1813561"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chest mri">
            <a:extLst>
              <a:ext uri="{FF2B5EF4-FFF2-40B4-BE49-F238E27FC236}">
                <a16:creationId xmlns:a16="http://schemas.microsoft.com/office/drawing/2014/main" id="{25BD2A47-8FCC-422A-ABE2-6F01246CC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120"/>
          <a:stretch/>
        </p:blipFill>
        <p:spPr bwMode="auto">
          <a:xfrm rot="881354">
            <a:off x="5359076" y="3275537"/>
            <a:ext cx="1391069"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head mri">
            <a:extLst>
              <a:ext uri="{FF2B5EF4-FFF2-40B4-BE49-F238E27FC236}">
                <a16:creationId xmlns:a16="http://schemas.microsoft.com/office/drawing/2014/main" id="{99DD3BA9-C627-4668-8526-767A452B2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274884">
            <a:off x="5248271" y="1910172"/>
            <a:ext cx="1446048" cy="14016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head mri">
            <a:extLst>
              <a:ext uri="{FF2B5EF4-FFF2-40B4-BE49-F238E27FC236}">
                <a16:creationId xmlns:a16="http://schemas.microsoft.com/office/drawing/2014/main" id="{1B5049A3-D687-4093-B4D0-DB06258A9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7861">
            <a:off x="4344157" y="3746813"/>
            <a:ext cx="1446250" cy="144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head mri">
            <a:extLst>
              <a:ext uri="{FF2B5EF4-FFF2-40B4-BE49-F238E27FC236}">
                <a16:creationId xmlns:a16="http://schemas.microsoft.com/office/drawing/2014/main" id="{7B3E2057-409C-4275-B2D5-6158CF7871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0142" y="1849557"/>
            <a:ext cx="1219518" cy="152288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a:extLst>
              <a:ext uri="{FF2B5EF4-FFF2-40B4-BE49-F238E27FC236}">
                <a16:creationId xmlns:a16="http://schemas.microsoft.com/office/drawing/2014/main" id="{B1A1D23A-AD16-4BB1-9253-29E6ADFD01D1}"/>
              </a:ext>
            </a:extLst>
          </p:cNvPr>
          <p:cNvCxnSpPr>
            <a:cxnSpLocks/>
          </p:cNvCxnSpPr>
          <p:nvPr/>
        </p:nvCxnSpPr>
        <p:spPr>
          <a:xfrm>
            <a:off x="7474466" y="3118934"/>
            <a:ext cx="95210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AD3E7B1D-8740-42AD-98FF-2C4870995818}"/>
              </a:ext>
            </a:extLst>
          </p:cNvPr>
          <p:cNvSpPr txBox="1"/>
          <p:nvPr/>
        </p:nvSpPr>
        <p:spPr>
          <a:xfrm>
            <a:off x="7384915" y="2287831"/>
            <a:ext cx="1131207" cy="646331"/>
          </a:xfrm>
          <a:prstGeom prst="rect">
            <a:avLst/>
          </a:prstGeom>
          <a:noFill/>
        </p:spPr>
        <p:txBody>
          <a:bodyPr wrap="none" rtlCol="0">
            <a:spAutoFit/>
          </a:bodyPr>
          <a:lstStyle/>
          <a:p>
            <a:r>
              <a:rPr lang="es-MX" dirty="0" err="1"/>
              <a:t>Feature</a:t>
            </a:r>
            <a:r>
              <a:rPr lang="es-MX" dirty="0"/>
              <a:t> </a:t>
            </a:r>
          </a:p>
          <a:p>
            <a:r>
              <a:rPr lang="es-MX" dirty="0" err="1"/>
              <a:t>Extraction</a:t>
            </a:r>
            <a:endParaRPr lang="es-MX" dirty="0"/>
          </a:p>
        </p:txBody>
      </p:sp>
      <p:pic>
        <p:nvPicPr>
          <p:cNvPr id="1040" name="Picture 16" descr="Resultado de imagen de mri histogram">
            <a:extLst>
              <a:ext uri="{FF2B5EF4-FFF2-40B4-BE49-F238E27FC236}">
                <a16:creationId xmlns:a16="http://schemas.microsoft.com/office/drawing/2014/main" id="{C2102574-8F4E-49FD-BD18-1E2803F25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6873" y="1849557"/>
            <a:ext cx="2365866" cy="206100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de flecha 10">
            <a:extLst>
              <a:ext uri="{FF2B5EF4-FFF2-40B4-BE49-F238E27FC236}">
                <a16:creationId xmlns:a16="http://schemas.microsoft.com/office/drawing/2014/main" id="{81BB667B-454F-44FF-BB01-155367115FDB}"/>
              </a:ext>
            </a:extLst>
          </p:cNvPr>
          <p:cNvCxnSpPr/>
          <p:nvPr/>
        </p:nvCxnSpPr>
        <p:spPr>
          <a:xfrm>
            <a:off x="10190374" y="4185500"/>
            <a:ext cx="0" cy="7070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72D432BD-304E-46E8-9DF8-EC17A1D81927}"/>
              </a:ext>
            </a:extLst>
          </p:cNvPr>
          <p:cNvSpPr txBox="1"/>
          <p:nvPr/>
        </p:nvSpPr>
        <p:spPr>
          <a:xfrm>
            <a:off x="8758316" y="4264690"/>
            <a:ext cx="1123769" cy="369332"/>
          </a:xfrm>
          <a:prstGeom prst="rect">
            <a:avLst/>
          </a:prstGeom>
          <a:noFill/>
        </p:spPr>
        <p:txBody>
          <a:bodyPr wrap="none" rtlCol="0">
            <a:spAutoFit/>
          </a:bodyPr>
          <a:lstStyle/>
          <a:p>
            <a:r>
              <a:rPr lang="es-MX" dirty="0" err="1"/>
              <a:t>Clustering</a:t>
            </a:r>
            <a:endParaRPr lang="es-MX" dirty="0"/>
          </a:p>
        </p:txBody>
      </p:sp>
      <p:pic>
        <p:nvPicPr>
          <p:cNvPr id="21" name="Picture 8" descr="Resultado de imagen de head mri">
            <a:extLst>
              <a:ext uri="{FF2B5EF4-FFF2-40B4-BE49-F238E27FC236}">
                <a16:creationId xmlns:a16="http://schemas.microsoft.com/office/drawing/2014/main" id="{AD4AD38A-CC08-4533-850C-9AE9BA6EE4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7356" y="5623766"/>
            <a:ext cx="952107" cy="9521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Resultado de imagen de head mri">
            <a:extLst>
              <a:ext uri="{FF2B5EF4-FFF2-40B4-BE49-F238E27FC236}">
                <a16:creationId xmlns:a16="http://schemas.microsoft.com/office/drawing/2014/main" id="{CB46C092-8D02-410F-9C75-9CFEB62A0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6353" y="5623766"/>
            <a:ext cx="761069" cy="95039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sultado de imagen de head mri">
            <a:extLst>
              <a:ext uri="{FF2B5EF4-FFF2-40B4-BE49-F238E27FC236}">
                <a16:creationId xmlns:a16="http://schemas.microsoft.com/office/drawing/2014/main" id="{4C0F15CB-5979-41D3-B7F6-B3DEB35DC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4312" y="5623766"/>
            <a:ext cx="980493" cy="95039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1961D9AE-DF1C-486D-AC74-C5E02230515F}"/>
              </a:ext>
            </a:extLst>
          </p:cNvPr>
          <p:cNvSpPr txBox="1"/>
          <p:nvPr/>
        </p:nvSpPr>
        <p:spPr>
          <a:xfrm>
            <a:off x="8426573" y="5156461"/>
            <a:ext cx="1109599" cy="369332"/>
          </a:xfrm>
          <a:prstGeom prst="rect">
            <a:avLst/>
          </a:prstGeom>
          <a:noFill/>
        </p:spPr>
        <p:txBody>
          <a:bodyPr wrap="none" rtlCol="0">
            <a:spAutoFit/>
          </a:bodyPr>
          <a:lstStyle/>
          <a:p>
            <a:r>
              <a:rPr lang="es-MX" dirty="0"/>
              <a:t>Head MRI</a:t>
            </a:r>
          </a:p>
        </p:txBody>
      </p:sp>
      <p:pic>
        <p:nvPicPr>
          <p:cNvPr id="25" name="Picture 2" descr="Resultado de imagen de chest mri">
            <a:extLst>
              <a:ext uri="{FF2B5EF4-FFF2-40B4-BE49-F238E27FC236}">
                <a16:creationId xmlns:a16="http://schemas.microsoft.com/office/drawing/2014/main" id="{47625287-FDBC-4B2B-B967-9506DD8A52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287"/>
          <a:stretch/>
        </p:blipFill>
        <p:spPr bwMode="auto">
          <a:xfrm>
            <a:off x="10628152" y="4924705"/>
            <a:ext cx="1109600" cy="7634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de chest mri">
            <a:extLst>
              <a:ext uri="{FF2B5EF4-FFF2-40B4-BE49-F238E27FC236}">
                <a16:creationId xmlns:a16="http://schemas.microsoft.com/office/drawing/2014/main" id="{3A49E329-FD26-4AC8-AC48-E7BF35603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120"/>
          <a:stretch/>
        </p:blipFill>
        <p:spPr bwMode="auto">
          <a:xfrm>
            <a:off x="10628152" y="5742532"/>
            <a:ext cx="1109600" cy="964910"/>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a:extLst>
              <a:ext uri="{FF2B5EF4-FFF2-40B4-BE49-F238E27FC236}">
                <a16:creationId xmlns:a16="http://schemas.microsoft.com/office/drawing/2014/main" id="{85595D4F-9C8E-4583-9FCC-8F4429537154}"/>
              </a:ext>
            </a:extLst>
          </p:cNvPr>
          <p:cNvSpPr txBox="1"/>
          <p:nvPr/>
        </p:nvSpPr>
        <p:spPr>
          <a:xfrm>
            <a:off x="10615661" y="4492168"/>
            <a:ext cx="1142300" cy="369332"/>
          </a:xfrm>
          <a:prstGeom prst="rect">
            <a:avLst/>
          </a:prstGeom>
          <a:noFill/>
        </p:spPr>
        <p:txBody>
          <a:bodyPr wrap="none" rtlCol="0">
            <a:spAutoFit/>
          </a:bodyPr>
          <a:lstStyle/>
          <a:p>
            <a:r>
              <a:rPr lang="es-MX" dirty="0" err="1"/>
              <a:t>Chest</a:t>
            </a:r>
            <a:r>
              <a:rPr lang="es-MX" dirty="0"/>
              <a:t> MRI</a:t>
            </a:r>
          </a:p>
        </p:txBody>
      </p:sp>
    </p:spTree>
    <p:extLst>
      <p:ext uri="{BB962C8B-B14F-4D97-AF65-F5344CB8AC3E}">
        <p14:creationId xmlns:p14="http://schemas.microsoft.com/office/powerpoint/2010/main" val="260785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
        <p:cNvGrpSpPr/>
        <p:nvPr/>
      </p:nvGrpSpPr>
      <p:grpSpPr>
        <a:xfrm>
          <a:off x="0" y="0"/>
          <a:ext cx="0" cy="0"/>
          <a:chOff x="0" y="0"/>
          <a:chExt cx="0" cy="0"/>
        </a:xfrm>
      </p:grpSpPr>
      <p:sp>
        <p:nvSpPr>
          <p:cNvPr id="32" name="15 Rectángulo">
            <a:extLst>
              <a:ext uri="{FF2B5EF4-FFF2-40B4-BE49-F238E27FC236}">
                <a16:creationId xmlns:a16="http://schemas.microsoft.com/office/drawing/2014/main" id="{A6299A30-BC6B-433E-9980-56C27A43E2E5}"/>
              </a:ext>
            </a:extLst>
          </p:cNvPr>
          <p:cNvSpPr/>
          <p:nvPr/>
        </p:nvSpPr>
        <p:spPr>
          <a:xfrm>
            <a:off x="-1" y="0"/>
            <a:ext cx="12192001"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16 Rectángulo">
            <a:extLst>
              <a:ext uri="{FF2B5EF4-FFF2-40B4-BE49-F238E27FC236}">
                <a16:creationId xmlns:a16="http://schemas.microsoft.com/office/drawing/2014/main" id="{73D3EFA3-BC63-400B-84BB-4E951AA1E0FD}"/>
              </a:ext>
            </a:extLst>
          </p:cNvPr>
          <p:cNvSpPr/>
          <p:nvPr/>
        </p:nvSpPr>
        <p:spPr>
          <a:xfrm>
            <a:off x="0" y="-1"/>
            <a:ext cx="12191998"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C2266F70-4856-4FBE-9FF0-DD9663668E47}"/>
              </a:ext>
            </a:extLst>
          </p:cNvPr>
          <p:cNvSpPr txBox="1"/>
          <p:nvPr/>
        </p:nvSpPr>
        <p:spPr>
          <a:xfrm>
            <a:off x="3325208" y="968668"/>
            <a:ext cx="5541582" cy="461665"/>
          </a:xfrm>
          <a:prstGeom prst="rect">
            <a:avLst/>
          </a:prstGeom>
          <a:noFill/>
        </p:spPr>
        <p:txBody>
          <a:bodyPr wrap="none" rtlCol="0">
            <a:spAutoFit/>
          </a:bodyPr>
          <a:lstStyle/>
          <a:p>
            <a:r>
              <a:rPr lang="es-MX" sz="2400" b="1" dirty="0"/>
              <a:t>Segmentación de imágenes con </a:t>
            </a:r>
            <a:r>
              <a:rPr lang="es-MX" sz="2400" b="1" dirty="0" err="1"/>
              <a:t>Clustering</a:t>
            </a:r>
            <a:endParaRPr lang="es-MX" sz="2400" b="1" dirty="0"/>
          </a:p>
        </p:txBody>
      </p:sp>
      <p:pic>
        <p:nvPicPr>
          <p:cNvPr id="4" name="Imagen 3">
            <a:extLst>
              <a:ext uri="{FF2B5EF4-FFF2-40B4-BE49-F238E27FC236}">
                <a16:creationId xmlns:a16="http://schemas.microsoft.com/office/drawing/2014/main" id="{03D78FFD-925F-4C73-8023-06733AE0E375}"/>
              </a:ext>
            </a:extLst>
          </p:cNvPr>
          <p:cNvPicPr>
            <a:picLocks noChangeAspect="1"/>
          </p:cNvPicPr>
          <p:nvPr/>
        </p:nvPicPr>
        <p:blipFill rotWithShape="1">
          <a:blip r:embed="rId3"/>
          <a:srcRect l="50000" r="7483" b="15840"/>
          <a:stretch/>
        </p:blipFill>
        <p:spPr>
          <a:xfrm>
            <a:off x="4079818" y="1965418"/>
            <a:ext cx="3612527" cy="4004429"/>
          </a:xfrm>
          <a:prstGeom prst="rect">
            <a:avLst/>
          </a:prstGeom>
        </p:spPr>
      </p:pic>
      <p:sp>
        <p:nvSpPr>
          <p:cNvPr id="5" name="CuadroTexto 4">
            <a:extLst>
              <a:ext uri="{FF2B5EF4-FFF2-40B4-BE49-F238E27FC236}">
                <a16:creationId xmlns:a16="http://schemas.microsoft.com/office/drawing/2014/main" id="{C6D3B11C-F592-4AEB-9A5B-E876D08E692D}"/>
              </a:ext>
            </a:extLst>
          </p:cNvPr>
          <p:cNvSpPr txBox="1"/>
          <p:nvPr/>
        </p:nvSpPr>
        <p:spPr>
          <a:xfrm>
            <a:off x="8081939" y="2227322"/>
            <a:ext cx="3972127" cy="1200329"/>
          </a:xfrm>
          <a:prstGeom prst="rect">
            <a:avLst/>
          </a:prstGeom>
          <a:noFill/>
        </p:spPr>
        <p:txBody>
          <a:bodyPr wrap="square" rtlCol="0">
            <a:spAutoFit/>
          </a:bodyPr>
          <a:lstStyle/>
          <a:p>
            <a:pPr algn="ctr"/>
            <a:r>
              <a:rPr lang="es-MX" dirty="0"/>
              <a:t>Los métodos de </a:t>
            </a:r>
            <a:r>
              <a:rPr lang="es-MX" dirty="0" err="1"/>
              <a:t>clustering</a:t>
            </a:r>
            <a:r>
              <a:rPr lang="es-MX" dirty="0"/>
              <a:t> se utilizan como preprocesamiento para obtener una segmentación inicial, la cual posteriormente debe de ser refinada</a:t>
            </a:r>
          </a:p>
        </p:txBody>
      </p:sp>
      <p:pic>
        <p:nvPicPr>
          <p:cNvPr id="6" name="Imagen 5">
            <a:extLst>
              <a:ext uri="{FF2B5EF4-FFF2-40B4-BE49-F238E27FC236}">
                <a16:creationId xmlns:a16="http://schemas.microsoft.com/office/drawing/2014/main" id="{C0055887-2BD4-4C79-9054-C527C5E34823}"/>
              </a:ext>
            </a:extLst>
          </p:cNvPr>
          <p:cNvPicPr>
            <a:picLocks noChangeAspect="1"/>
          </p:cNvPicPr>
          <p:nvPr/>
        </p:nvPicPr>
        <p:blipFill>
          <a:blip r:embed="rId4"/>
          <a:stretch>
            <a:fillRect/>
          </a:stretch>
        </p:blipFill>
        <p:spPr>
          <a:xfrm>
            <a:off x="8772155" y="3501958"/>
            <a:ext cx="2591694" cy="3030412"/>
          </a:xfrm>
          <a:prstGeom prst="rect">
            <a:avLst/>
          </a:prstGeom>
        </p:spPr>
      </p:pic>
      <p:pic>
        <p:nvPicPr>
          <p:cNvPr id="10" name="Imagen 9">
            <a:extLst>
              <a:ext uri="{FF2B5EF4-FFF2-40B4-BE49-F238E27FC236}">
                <a16:creationId xmlns:a16="http://schemas.microsoft.com/office/drawing/2014/main" id="{C8A42CC6-D07F-463F-81DB-57ED05BD53BB}"/>
              </a:ext>
            </a:extLst>
          </p:cNvPr>
          <p:cNvPicPr>
            <a:picLocks noChangeAspect="1"/>
          </p:cNvPicPr>
          <p:nvPr/>
        </p:nvPicPr>
        <p:blipFill rotWithShape="1">
          <a:blip r:embed="rId3"/>
          <a:srcRect r="53750" b="17927"/>
          <a:stretch/>
        </p:blipFill>
        <p:spPr>
          <a:xfrm>
            <a:off x="588497" y="1720544"/>
            <a:ext cx="1792619" cy="1781414"/>
          </a:xfrm>
          <a:prstGeom prst="rect">
            <a:avLst/>
          </a:prstGeom>
        </p:spPr>
      </p:pic>
      <p:cxnSp>
        <p:nvCxnSpPr>
          <p:cNvPr id="11" name="Conector recto de flecha 10">
            <a:extLst>
              <a:ext uri="{FF2B5EF4-FFF2-40B4-BE49-F238E27FC236}">
                <a16:creationId xmlns:a16="http://schemas.microsoft.com/office/drawing/2014/main" id="{FEE72682-875F-4A2E-BE2C-F9BDA3C02666}"/>
              </a:ext>
            </a:extLst>
          </p:cNvPr>
          <p:cNvCxnSpPr>
            <a:cxnSpLocks/>
          </p:cNvCxnSpPr>
          <p:nvPr/>
        </p:nvCxnSpPr>
        <p:spPr>
          <a:xfrm>
            <a:off x="1303348" y="3733455"/>
            <a:ext cx="0" cy="9358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07A3855-1F58-4D63-BE78-3C9492ED4334}"/>
              </a:ext>
            </a:extLst>
          </p:cNvPr>
          <p:cNvSpPr txBox="1"/>
          <p:nvPr/>
        </p:nvSpPr>
        <p:spPr>
          <a:xfrm>
            <a:off x="1484806" y="3716467"/>
            <a:ext cx="2090914" cy="923330"/>
          </a:xfrm>
          <a:prstGeom prst="rect">
            <a:avLst/>
          </a:prstGeom>
          <a:noFill/>
        </p:spPr>
        <p:txBody>
          <a:bodyPr wrap="square" rtlCol="0">
            <a:spAutoFit/>
          </a:bodyPr>
          <a:lstStyle/>
          <a:p>
            <a:pPr algn="ctr"/>
            <a:r>
              <a:rPr lang="es-MX" dirty="0" err="1"/>
              <a:t>Feature</a:t>
            </a:r>
            <a:r>
              <a:rPr lang="es-MX" dirty="0"/>
              <a:t>  </a:t>
            </a:r>
            <a:r>
              <a:rPr lang="es-MX" dirty="0" err="1"/>
              <a:t>Extraction</a:t>
            </a:r>
            <a:r>
              <a:rPr lang="es-MX" dirty="0"/>
              <a:t> and</a:t>
            </a:r>
          </a:p>
          <a:p>
            <a:pPr algn="ctr"/>
            <a:r>
              <a:rPr lang="es-MX" dirty="0" err="1"/>
              <a:t>Clustering</a:t>
            </a:r>
            <a:endParaRPr lang="es-MX" dirty="0"/>
          </a:p>
        </p:txBody>
      </p:sp>
      <p:pic>
        <p:nvPicPr>
          <p:cNvPr id="2054" name="Picture 6" descr="Resultado de imagen de clustering 2d">
            <a:extLst>
              <a:ext uri="{FF2B5EF4-FFF2-40B4-BE49-F238E27FC236}">
                <a16:creationId xmlns:a16="http://schemas.microsoft.com/office/drawing/2014/main" id="{701073B7-DC23-48C0-A2E9-2BF3D37F1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34" y="4669277"/>
            <a:ext cx="2897736" cy="2170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Rectángulo">
            <a:extLst>
              <a:ext uri="{FF2B5EF4-FFF2-40B4-BE49-F238E27FC236}">
                <a16:creationId xmlns:a16="http://schemas.microsoft.com/office/drawing/2014/main" id="{B68C64CC-CBB4-49E0-9080-64030E81A616}"/>
              </a:ext>
            </a:extLst>
          </p:cNvPr>
          <p:cNvSpPr/>
          <p:nvPr/>
        </p:nvSpPr>
        <p:spPr>
          <a:xfrm>
            <a:off x="-340211" y="417518"/>
            <a:ext cx="2514600" cy="146685"/>
          </a:xfrm>
          <a:prstGeom prst="rect">
            <a:avLst/>
          </a:prstGeom>
          <a:solidFill>
            <a:srgbClr val="1F4E56"/>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7 Rectángulo">
            <a:extLst>
              <a:ext uri="{FF2B5EF4-FFF2-40B4-BE49-F238E27FC236}">
                <a16:creationId xmlns:a16="http://schemas.microsoft.com/office/drawing/2014/main" id="{4C0DADAB-B9A7-4D3F-9285-249DF2482682}"/>
              </a:ext>
            </a:extLst>
          </p:cNvPr>
          <p:cNvSpPr/>
          <p:nvPr/>
        </p:nvSpPr>
        <p:spPr>
          <a:xfrm>
            <a:off x="-340211" y="227345"/>
            <a:ext cx="2514600" cy="104775"/>
          </a:xfrm>
          <a:prstGeom prst="rect">
            <a:avLst/>
          </a:prstGeom>
          <a:solidFill>
            <a:srgbClr val="64C19B"/>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de k means gif">
            <a:extLst>
              <a:ext uri="{FF2B5EF4-FFF2-40B4-BE49-F238E27FC236}">
                <a16:creationId xmlns:a16="http://schemas.microsoft.com/office/drawing/2014/main" id="{9DA1AAED-3D94-4749-BE41-1B319AFA0E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19345" y="136237"/>
            <a:ext cx="3485745" cy="34857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de hierarchical clustering gif">
            <a:extLst>
              <a:ext uri="{FF2B5EF4-FFF2-40B4-BE49-F238E27FC236}">
                <a16:creationId xmlns:a16="http://schemas.microsoft.com/office/drawing/2014/main" id="{08CF048A-3EDE-431D-A4F0-136AD5884E8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5608" y="4072241"/>
            <a:ext cx="5161064" cy="232247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A703328-5B5D-48FE-934D-701EBE3A7144}"/>
              </a:ext>
            </a:extLst>
          </p:cNvPr>
          <p:cNvSpPr txBox="1"/>
          <p:nvPr/>
        </p:nvSpPr>
        <p:spPr>
          <a:xfrm>
            <a:off x="255608" y="1001947"/>
            <a:ext cx="4851413" cy="1754326"/>
          </a:xfrm>
          <a:prstGeom prst="rect">
            <a:avLst/>
          </a:prstGeom>
          <a:noFill/>
        </p:spPr>
        <p:txBody>
          <a:bodyPr wrap="square" rtlCol="0">
            <a:spAutoFit/>
          </a:bodyPr>
          <a:lstStyle/>
          <a:p>
            <a:pPr algn="just"/>
            <a:r>
              <a:rPr lang="es-MX" b="1" dirty="0"/>
              <a:t>K-</a:t>
            </a:r>
            <a:r>
              <a:rPr lang="es-MX" b="1" dirty="0" err="1"/>
              <a:t>means</a:t>
            </a:r>
            <a:r>
              <a:rPr lang="es-MX" b="1" dirty="0"/>
              <a:t>: </a:t>
            </a:r>
            <a:r>
              <a:rPr lang="es-MX" dirty="0"/>
              <a:t>Método de exclusividad</a:t>
            </a:r>
          </a:p>
          <a:p>
            <a:pPr algn="just"/>
            <a:endParaRPr lang="es-MX" dirty="0"/>
          </a:p>
          <a:p>
            <a:pPr algn="just"/>
            <a:r>
              <a:rPr lang="es-MX" dirty="0"/>
              <a:t>Método de agrupamiento  que separa un conjunto de datos en K  grupos (</a:t>
            </a:r>
            <a:r>
              <a:rPr lang="es-MX" dirty="0" err="1"/>
              <a:t>clustres</a:t>
            </a:r>
            <a:r>
              <a:rPr lang="es-MX" dirty="0"/>
              <a:t>), de acuerdo a su cercanía con el centroide del </a:t>
            </a:r>
            <a:r>
              <a:rPr lang="es-MX" dirty="0" err="1"/>
              <a:t>cluster</a:t>
            </a:r>
            <a:endParaRPr lang="es-MX" dirty="0"/>
          </a:p>
          <a:p>
            <a:endParaRPr lang="es-MX" dirty="0"/>
          </a:p>
        </p:txBody>
      </p:sp>
      <p:pic>
        <p:nvPicPr>
          <p:cNvPr id="3078" name="Picture 6" descr="Resultado de imagen de voronoi">
            <a:extLst>
              <a:ext uri="{FF2B5EF4-FFF2-40B4-BE49-F238E27FC236}">
                <a16:creationId xmlns:a16="http://schemas.microsoft.com/office/drawing/2014/main" id="{13063FDB-5764-44E2-98CA-DFF0C7541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6515" y="554023"/>
            <a:ext cx="2524780" cy="252478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41D9A55D-B86E-4D47-AD92-AAB8E961F17F}"/>
              </a:ext>
            </a:extLst>
          </p:cNvPr>
          <p:cNvSpPr txBox="1"/>
          <p:nvPr/>
        </p:nvSpPr>
        <p:spPr>
          <a:xfrm>
            <a:off x="6810808" y="3621982"/>
            <a:ext cx="4851413" cy="2862322"/>
          </a:xfrm>
          <a:prstGeom prst="rect">
            <a:avLst/>
          </a:prstGeom>
          <a:noFill/>
        </p:spPr>
        <p:txBody>
          <a:bodyPr wrap="square" rtlCol="0">
            <a:spAutoFit/>
          </a:bodyPr>
          <a:lstStyle/>
          <a:p>
            <a:pPr algn="just"/>
            <a:r>
              <a:rPr lang="es-MX" b="1" dirty="0"/>
              <a:t>Jerárquica:</a:t>
            </a:r>
          </a:p>
          <a:p>
            <a:pPr algn="just"/>
            <a:endParaRPr lang="es-MX" dirty="0"/>
          </a:p>
          <a:p>
            <a:pPr algn="just"/>
            <a:r>
              <a:rPr lang="es-MX" dirty="0"/>
              <a:t>Agrupación de datos en grupos jerárquicos:</a:t>
            </a:r>
          </a:p>
          <a:p>
            <a:pPr algn="just"/>
            <a:endParaRPr lang="es-MX" dirty="0"/>
          </a:p>
          <a:p>
            <a:pPr algn="just"/>
            <a:r>
              <a:rPr lang="es-MX" b="1" dirty="0" err="1"/>
              <a:t>Aglomerativa</a:t>
            </a:r>
            <a:r>
              <a:rPr lang="es-MX" b="1" dirty="0"/>
              <a:t>:</a:t>
            </a:r>
            <a:r>
              <a:rPr lang="es-MX" dirty="0"/>
              <a:t> empezando por lo particular </a:t>
            </a:r>
          </a:p>
          <a:p>
            <a:pPr algn="just"/>
            <a:r>
              <a:rPr lang="es-MX" dirty="0"/>
              <a:t>(cada punto es un </a:t>
            </a:r>
            <a:r>
              <a:rPr lang="es-MX" dirty="0" err="1"/>
              <a:t>cluster</a:t>
            </a:r>
            <a:r>
              <a:rPr lang="es-MX" dirty="0"/>
              <a:t>).</a:t>
            </a:r>
          </a:p>
          <a:p>
            <a:pPr algn="just"/>
            <a:endParaRPr lang="es-MX" dirty="0"/>
          </a:p>
          <a:p>
            <a:pPr algn="just"/>
            <a:r>
              <a:rPr lang="es-MX" b="1" dirty="0"/>
              <a:t>Divisiva: </a:t>
            </a:r>
            <a:r>
              <a:rPr lang="es-MX" dirty="0"/>
              <a:t>empezando por lo general </a:t>
            </a:r>
          </a:p>
          <a:p>
            <a:pPr algn="just"/>
            <a:r>
              <a:rPr lang="es-MX" dirty="0"/>
              <a:t>(Todos los datos son un solo </a:t>
            </a:r>
            <a:r>
              <a:rPr lang="es-MX" dirty="0" err="1"/>
              <a:t>cluster</a:t>
            </a:r>
            <a:r>
              <a:rPr lang="es-MX" dirty="0"/>
              <a:t>).</a:t>
            </a:r>
            <a:endParaRPr lang="es-MX" b="1" dirty="0"/>
          </a:p>
          <a:p>
            <a:endParaRPr lang="es-MX" dirty="0"/>
          </a:p>
        </p:txBody>
      </p:sp>
      <p:cxnSp>
        <p:nvCxnSpPr>
          <p:cNvPr id="8" name="Conector recto de flecha 7">
            <a:extLst>
              <a:ext uri="{FF2B5EF4-FFF2-40B4-BE49-F238E27FC236}">
                <a16:creationId xmlns:a16="http://schemas.microsoft.com/office/drawing/2014/main" id="{92709650-65BC-4EBA-B14D-F8C3408E33C0}"/>
              </a:ext>
            </a:extLst>
          </p:cNvPr>
          <p:cNvCxnSpPr/>
          <p:nvPr/>
        </p:nvCxnSpPr>
        <p:spPr>
          <a:xfrm flipV="1">
            <a:off x="5515583" y="4221798"/>
            <a:ext cx="0" cy="18932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ED76B87F-5E86-45A4-9DB3-EC7AB0DACA34}"/>
              </a:ext>
            </a:extLst>
          </p:cNvPr>
          <p:cNvSpPr/>
          <p:nvPr/>
        </p:nvSpPr>
        <p:spPr>
          <a:xfrm>
            <a:off x="6668151" y="4848862"/>
            <a:ext cx="142657" cy="136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24697E93-CDE0-407D-A6A0-6B2A6B1E0312}"/>
              </a:ext>
            </a:extLst>
          </p:cNvPr>
          <p:cNvCxnSpPr/>
          <p:nvPr/>
        </p:nvCxnSpPr>
        <p:spPr>
          <a:xfrm>
            <a:off x="5836596" y="4221798"/>
            <a:ext cx="0" cy="189328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 name="Rectángulo 12">
            <a:extLst>
              <a:ext uri="{FF2B5EF4-FFF2-40B4-BE49-F238E27FC236}">
                <a16:creationId xmlns:a16="http://schemas.microsoft.com/office/drawing/2014/main" id="{60119128-759F-48C6-A43A-087442164F4A}"/>
              </a:ext>
            </a:extLst>
          </p:cNvPr>
          <p:cNvSpPr/>
          <p:nvPr/>
        </p:nvSpPr>
        <p:spPr>
          <a:xfrm>
            <a:off x="6668165" y="5666583"/>
            <a:ext cx="142643" cy="1361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2140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6ADD43-0177-457F-9C0B-06964D7BF682}"/>
              </a:ext>
            </a:extLst>
          </p:cNvPr>
          <p:cNvSpPr txBox="1"/>
          <p:nvPr/>
        </p:nvSpPr>
        <p:spPr>
          <a:xfrm>
            <a:off x="439749" y="245999"/>
            <a:ext cx="10512591" cy="3416320"/>
          </a:xfrm>
          <a:prstGeom prst="rect">
            <a:avLst/>
          </a:prstGeom>
          <a:noFill/>
        </p:spPr>
        <p:txBody>
          <a:bodyPr wrap="square" rtlCol="0">
            <a:spAutoFit/>
          </a:bodyPr>
          <a:lstStyle/>
          <a:p>
            <a:pPr algn="just"/>
            <a:r>
              <a:rPr lang="es-MX" b="1" dirty="0"/>
              <a:t>K-</a:t>
            </a:r>
            <a:r>
              <a:rPr lang="es-MX" b="1" dirty="0" err="1"/>
              <a:t>means</a:t>
            </a:r>
            <a:r>
              <a:rPr lang="es-MX" b="1" dirty="0"/>
              <a:t> </a:t>
            </a:r>
            <a:r>
              <a:rPr lang="es-MX" b="1" dirty="0" err="1"/>
              <a:t>clustering</a:t>
            </a:r>
            <a:endParaRPr lang="es-MX" b="1" dirty="0"/>
          </a:p>
          <a:p>
            <a:pPr algn="just"/>
            <a:endParaRPr lang="es-MX" dirty="0"/>
          </a:p>
          <a:p>
            <a:pPr algn="just"/>
            <a:r>
              <a:rPr lang="es-MX" dirty="0"/>
              <a:t>Se realiza la partición de los datos en </a:t>
            </a:r>
            <a:r>
              <a:rPr lang="es-MX" i="1" dirty="0"/>
              <a:t>k </a:t>
            </a:r>
            <a:r>
              <a:rPr lang="es-MX" dirty="0" err="1"/>
              <a:t>clusters</a:t>
            </a:r>
            <a:r>
              <a:rPr lang="es-MX" dirty="0"/>
              <a:t> de acuerdo a </a:t>
            </a:r>
            <a:r>
              <a:rPr lang="es-MX" i="1" dirty="0"/>
              <a:t>k</a:t>
            </a:r>
            <a:r>
              <a:rPr lang="es-MX" dirty="0"/>
              <a:t> centroides. Los grupos se definen basados en algún tipo de similitud entre los datos pertenecientes a un </a:t>
            </a:r>
            <a:r>
              <a:rPr lang="es-MX" dirty="0" err="1"/>
              <a:t>cluster</a:t>
            </a:r>
            <a:r>
              <a:rPr lang="es-MX" dirty="0"/>
              <a:t> y su centroide.</a:t>
            </a:r>
          </a:p>
          <a:p>
            <a:pPr algn="just"/>
            <a:endParaRPr lang="es-MX" dirty="0"/>
          </a:p>
          <a:p>
            <a:pPr algn="just"/>
            <a:r>
              <a:rPr lang="es-MX" dirty="0"/>
              <a:t>Este algoritmo funciona mediante un método iterativo, en donde se realiza un refinamiento de la posición de los centros, mediante la minimización de la distancia entre todos los puntos y el centro:</a:t>
            </a:r>
          </a:p>
          <a:p>
            <a:pPr algn="just"/>
            <a:endParaRPr lang="es-MX" dirty="0"/>
          </a:p>
          <a:p>
            <a:pPr marL="342900" indent="-342900" algn="just">
              <a:buAutoNum type="arabicPeriod"/>
            </a:pPr>
            <a:r>
              <a:rPr lang="es-MX" dirty="0"/>
              <a:t>Se inicializa aleatoriamente los centros de los </a:t>
            </a:r>
            <a:r>
              <a:rPr lang="es-MX" dirty="0" err="1"/>
              <a:t>clusters</a:t>
            </a:r>
            <a:r>
              <a:rPr lang="es-MX" dirty="0"/>
              <a:t>.</a:t>
            </a:r>
          </a:p>
          <a:p>
            <a:pPr marL="342900" indent="-342900" algn="just">
              <a:buAutoNum type="arabicPeriod"/>
            </a:pPr>
            <a:r>
              <a:rPr lang="es-MX" dirty="0"/>
              <a:t>Se asigna cada data a el </a:t>
            </a:r>
            <a:r>
              <a:rPr lang="es-MX" dirty="0" err="1"/>
              <a:t>cluster</a:t>
            </a:r>
            <a:r>
              <a:rPr lang="es-MX" dirty="0"/>
              <a:t> más cercano, de acuerdo a su distancia.</a:t>
            </a:r>
          </a:p>
          <a:p>
            <a:pPr marL="342900" indent="-342900" algn="just">
              <a:buAutoNum type="arabicPeriod"/>
            </a:pPr>
            <a:r>
              <a:rPr lang="es-MX" dirty="0"/>
              <a:t>Se actualiza el centro del </a:t>
            </a:r>
            <a:r>
              <a:rPr lang="es-MX" dirty="0" err="1"/>
              <a:t>cluster</a:t>
            </a:r>
            <a:r>
              <a:rPr lang="es-MX" dirty="0"/>
              <a:t>, de acuerdo al centroide de los datos que pertenecen a este </a:t>
            </a:r>
            <a:r>
              <a:rPr lang="es-MX" dirty="0" err="1"/>
              <a:t>cluster</a:t>
            </a:r>
            <a:r>
              <a:rPr lang="es-MX" dirty="0"/>
              <a:t>.</a:t>
            </a:r>
          </a:p>
          <a:p>
            <a:pPr marL="342900" indent="-342900" algn="just">
              <a:buAutoNum type="arabicPeriod"/>
            </a:pPr>
            <a:r>
              <a:rPr lang="es-MX" dirty="0"/>
              <a:t>Se repiten 3 y 4 hasta su convergencia.</a:t>
            </a:r>
          </a:p>
        </p:txBody>
      </p:sp>
      <p:sp>
        <p:nvSpPr>
          <p:cNvPr id="6" name="15 Rectángulo">
            <a:extLst>
              <a:ext uri="{FF2B5EF4-FFF2-40B4-BE49-F238E27FC236}">
                <a16:creationId xmlns:a16="http://schemas.microsoft.com/office/drawing/2014/main" id="{8CB097D8-A10C-4E56-9222-177C43B0E1B5}"/>
              </a:ext>
            </a:extLst>
          </p:cNvPr>
          <p:cNvSpPr/>
          <p:nvPr/>
        </p:nvSpPr>
        <p:spPr>
          <a:xfrm rot="5400000">
            <a:off x="8420878" y="3089522"/>
            <a:ext cx="6860643"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16 Rectángulo">
            <a:extLst>
              <a:ext uri="{FF2B5EF4-FFF2-40B4-BE49-F238E27FC236}">
                <a16:creationId xmlns:a16="http://schemas.microsoft.com/office/drawing/2014/main" id="{8AAED169-C9EE-4CEC-A349-866952A415C9}"/>
              </a:ext>
            </a:extLst>
          </p:cNvPr>
          <p:cNvSpPr/>
          <p:nvPr/>
        </p:nvSpPr>
        <p:spPr>
          <a:xfrm rot="5400000">
            <a:off x="8519571" y="3185572"/>
            <a:ext cx="6858000"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Resultado de imagen de k means gif">
            <a:extLst>
              <a:ext uri="{FF2B5EF4-FFF2-40B4-BE49-F238E27FC236}">
                <a16:creationId xmlns:a16="http://schemas.microsoft.com/office/drawing/2014/main" id="{9F64BCB3-85D7-451D-9F70-19B3D300168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39221" y="3605686"/>
            <a:ext cx="2872872" cy="28728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de kmeans gif">
            <a:extLst>
              <a:ext uri="{FF2B5EF4-FFF2-40B4-BE49-F238E27FC236}">
                <a16:creationId xmlns:a16="http://schemas.microsoft.com/office/drawing/2014/main" id="{7B88A8BA-0F97-44F3-9F5E-C97C187F2A9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31448" y="3693495"/>
            <a:ext cx="2697255" cy="269725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B6F70730-D3FE-46F4-9CF1-D6B74C6E6641}"/>
              </a:ext>
            </a:extLst>
          </p:cNvPr>
          <p:cNvPicPr>
            <a:picLocks noChangeAspect="1"/>
          </p:cNvPicPr>
          <p:nvPr/>
        </p:nvPicPr>
        <p:blipFill rotWithShape="1">
          <a:blip r:embed="rId4"/>
          <a:srcRect l="3800" t="9101" r="3267"/>
          <a:stretch/>
        </p:blipFill>
        <p:spPr>
          <a:xfrm>
            <a:off x="33919" y="3837428"/>
            <a:ext cx="5542961" cy="2466022"/>
          </a:xfrm>
          <a:prstGeom prst="rect">
            <a:avLst/>
          </a:prstGeom>
        </p:spPr>
      </p:pic>
    </p:spTree>
    <p:extLst>
      <p:ext uri="{BB962C8B-B14F-4D97-AF65-F5344CB8AC3E}">
        <p14:creationId xmlns:p14="http://schemas.microsoft.com/office/powerpoint/2010/main" val="21673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A3484A-35B6-4A71-94EF-7C960985D384}"/>
              </a:ext>
            </a:extLst>
          </p:cNvPr>
          <p:cNvSpPr txBox="1"/>
          <p:nvPr/>
        </p:nvSpPr>
        <p:spPr>
          <a:xfrm>
            <a:off x="483140" y="189340"/>
            <a:ext cx="11225719" cy="2862322"/>
          </a:xfrm>
          <a:prstGeom prst="rect">
            <a:avLst/>
          </a:prstGeom>
          <a:noFill/>
        </p:spPr>
        <p:txBody>
          <a:bodyPr wrap="square" rtlCol="0">
            <a:spAutoFit/>
          </a:bodyPr>
          <a:lstStyle/>
          <a:p>
            <a:pPr algn="just"/>
            <a:r>
              <a:rPr lang="es-MX" b="1" dirty="0"/>
              <a:t>Desventajas de K-</a:t>
            </a:r>
            <a:r>
              <a:rPr lang="es-MX" b="1" dirty="0" err="1"/>
              <a:t>means</a:t>
            </a:r>
            <a:endParaRPr lang="es-MX" b="1" dirty="0"/>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Método heurístico que funciona bien en la mayoría de los casos, pero no garantiza que se encuentra la mejor solución. (Mínimos locales)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Usualmente se tiene que correr más de una vez para evitar efectos por la inicialización de los centroides. (Se elige la solución con la menor variación)</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La principal desventaja es la elección manual del número de </a:t>
            </a:r>
            <a:r>
              <a:rPr lang="es-MX" dirty="0" err="1"/>
              <a:t>clusters</a:t>
            </a:r>
            <a:r>
              <a:rPr lang="es-MX" dirty="0"/>
              <a:t> </a:t>
            </a:r>
            <a:r>
              <a:rPr lang="es-MX" i="1" dirty="0"/>
              <a:t>k</a:t>
            </a:r>
            <a:r>
              <a:rPr lang="es-MX" dirty="0"/>
              <a:t>.</a:t>
            </a:r>
          </a:p>
          <a:p>
            <a:endParaRPr lang="es-MX" dirty="0"/>
          </a:p>
        </p:txBody>
      </p:sp>
      <p:cxnSp>
        <p:nvCxnSpPr>
          <p:cNvPr id="6" name="Conector recto 5">
            <a:extLst>
              <a:ext uri="{FF2B5EF4-FFF2-40B4-BE49-F238E27FC236}">
                <a16:creationId xmlns:a16="http://schemas.microsoft.com/office/drawing/2014/main" id="{8105E47F-AD61-4D18-829B-48D8A869967F}"/>
              </a:ext>
            </a:extLst>
          </p:cNvPr>
          <p:cNvCxnSpPr/>
          <p:nvPr/>
        </p:nvCxnSpPr>
        <p:spPr>
          <a:xfrm>
            <a:off x="215629" y="3051662"/>
            <a:ext cx="11760740" cy="0"/>
          </a:xfrm>
          <a:prstGeom prst="line">
            <a:avLst/>
          </a:prstGeom>
          <a:ln w="38100">
            <a:solidFill>
              <a:srgbClr val="1F4E56"/>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9BB4DFA-807C-4BEF-AEA4-6A7494445DB4}"/>
              </a:ext>
            </a:extLst>
          </p:cNvPr>
          <p:cNvCxnSpPr/>
          <p:nvPr/>
        </p:nvCxnSpPr>
        <p:spPr>
          <a:xfrm>
            <a:off x="215629" y="3174879"/>
            <a:ext cx="11760740" cy="0"/>
          </a:xfrm>
          <a:prstGeom prst="line">
            <a:avLst/>
          </a:prstGeom>
          <a:ln w="38100">
            <a:solidFill>
              <a:srgbClr val="64C19B"/>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5646750E-58E9-464E-88A5-89470966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02" y="3429000"/>
            <a:ext cx="4818737" cy="320577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B9531FA-3F39-4203-91A0-4266978A6BF6}"/>
              </a:ext>
            </a:extLst>
          </p:cNvPr>
          <p:cNvSpPr txBox="1"/>
          <p:nvPr/>
        </p:nvSpPr>
        <p:spPr>
          <a:xfrm>
            <a:off x="5535039" y="3429000"/>
            <a:ext cx="6173820" cy="3693319"/>
          </a:xfrm>
          <a:prstGeom prst="rect">
            <a:avLst/>
          </a:prstGeom>
          <a:noFill/>
        </p:spPr>
        <p:txBody>
          <a:bodyPr wrap="square" rtlCol="0">
            <a:spAutoFit/>
          </a:bodyPr>
          <a:lstStyle/>
          <a:p>
            <a:r>
              <a:rPr lang="es-MX" dirty="0"/>
              <a:t>Elegir el correcto número de </a:t>
            </a:r>
            <a:r>
              <a:rPr lang="es-MX" i="1" dirty="0"/>
              <a:t>k </a:t>
            </a:r>
            <a:r>
              <a:rPr lang="es-MX" b="1" dirty="0"/>
              <a:t>(método del codo)</a:t>
            </a:r>
          </a:p>
          <a:p>
            <a:endParaRPr lang="es-MX" dirty="0"/>
          </a:p>
          <a:p>
            <a:r>
              <a:rPr lang="es-MX" dirty="0"/>
              <a:t>Incrementar el número de </a:t>
            </a:r>
            <a:r>
              <a:rPr lang="es-MX" dirty="0" err="1"/>
              <a:t>clusters</a:t>
            </a:r>
            <a:r>
              <a:rPr lang="es-MX" dirty="0"/>
              <a:t> siempre reducirá el error  en cada </a:t>
            </a:r>
            <a:r>
              <a:rPr lang="es-MX" dirty="0" err="1"/>
              <a:t>cluster</a:t>
            </a:r>
            <a:r>
              <a:rPr lang="es-MX" dirty="0"/>
              <a:t>, hasta el caso en que cada punto sea un </a:t>
            </a:r>
            <a:r>
              <a:rPr lang="es-MX" dirty="0" err="1"/>
              <a:t>cluster</a:t>
            </a:r>
            <a:r>
              <a:rPr lang="es-MX" dirty="0"/>
              <a:t> (error = 0).</a:t>
            </a:r>
          </a:p>
          <a:p>
            <a:endParaRPr lang="es-MX" dirty="0"/>
          </a:p>
          <a:p>
            <a:r>
              <a:rPr lang="es-MX" dirty="0"/>
              <a:t>Se debe de minimizar la suma cuadrada dentro de los </a:t>
            </a:r>
            <a:r>
              <a:rPr lang="es-MX" dirty="0" err="1"/>
              <a:t>clusters</a:t>
            </a:r>
            <a:r>
              <a:rPr lang="es-MX" dirty="0"/>
              <a:t> (WCSS, </a:t>
            </a:r>
            <a:r>
              <a:rPr lang="es-MX" i="1" dirty="0" err="1"/>
              <a:t>whithin-cluster</a:t>
            </a:r>
            <a:r>
              <a:rPr lang="es-MX" i="1" dirty="0"/>
              <a:t> sum </a:t>
            </a:r>
            <a:r>
              <a:rPr lang="es-MX" i="1" dirty="0" err="1"/>
              <a:t>of</a:t>
            </a:r>
            <a:r>
              <a:rPr lang="es-MX" i="1" dirty="0"/>
              <a:t> </a:t>
            </a:r>
            <a:r>
              <a:rPr lang="es-MX" i="1" dirty="0" err="1"/>
              <a:t>square</a:t>
            </a:r>
            <a:r>
              <a:rPr lang="es-MX" dirty="0"/>
              <a:t>). </a:t>
            </a:r>
          </a:p>
          <a:p>
            <a:endParaRPr lang="es-MX" dirty="0"/>
          </a:p>
          <a:p>
            <a:r>
              <a:rPr lang="es-MX" dirty="0"/>
              <a:t>El </a:t>
            </a:r>
            <a:r>
              <a:rPr lang="es-MX" i="1" dirty="0"/>
              <a:t>codo</a:t>
            </a:r>
            <a:r>
              <a:rPr lang="es-MX" dirty="0"/>
              <a:t> generalmente representa el número de </a:t>
            </a:r>
            <a:r>
              <a:rPr lang="es-MX" dirty="0" err="1"/>
              <a:t>clusters</a:t>
            </a:r>
            <a:r>
              <a:rPr lang="es-MX" dirty="0"/>
              <a:t> donde se empiezan a tener bajos rendimientos.  </a:t>
            </a:r>
          </a:p>
          <a:p>
            <a:endParaRPr lang="es-MX" dirty="0"/>
          </a:p>
          <a:p>
            <a:endParaRPr lang="es-MX" dirty="0"/>
          </a:p>
        </p:txBody>
      </p:sp>
    </p:spTree>
    <p:extLst>
      <p:ext uri="{BB962C8B-B14F-4D97-AF65-F5344CB8AC3E}">
        <p14:creationId xmlns:p14="http://schemas.microsoft.com/office/powerpoint/2010/main" val="144578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5 Rectángulo">
            <a:extLst>
              <a:ext uri="{FF2B5EF4-FFF2-40B4-BE49-F238E27FC236}">
                <a16:creationId xmlns:a16="http://schemas.microsoft.com/office/drawing/2014/main" id="{E6CD607E-36B2-4CC8-8670-679258A98259}"/>
              </a:ext>
            </a:extLst>
          </p:cNvPr>
          <p:cNvSpPr/>
          <p:nvPr/>
        </p:nvSpPr>
        <p:spPr>
          <a:xfrm rot="16200000" flipH="1">
            <a:off x="-3089521" y="3086877"/>
            <a:ext cx="6860643" cy="681600"/>
          </a:xfrm>
          <a:prstGeom prst="rect">
            <a:avLst/>
          </a:prstGeom>
          <a:solidFill>
            <a:srgbClr val="64C19B"/>
          </a:solidFill>
          <a:ln>
            <a:solidFill>
              <a:srgbClr val="64C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16 Rectángulo">
            <a:extLst>
              <a:ext uri="{FF2B5EF4-FFF2-40B4-BE49-F238E27FC236}">
                <a16:creationId xmlns:a16="http://schemas.microsoft.com/office/drawing/2014/main" id="{5C638DB8-7D2A-4772-8A54-95FD024DD2BA}"/>
              </a:ext>
            </a:extLst>
          </p:cNvPr>
          <p:cNvSpPr/>
          <p:nvPr/>
        </p:nvSpPr>
        <p:spPr>
          <a:xfrm rot="16200000" flipH="1">
            <a:off x="-3185571" y="3185572"/>
            <a:ext cx="6858000" cy="486857"/>
          </a:xfrm>
          <a:prstGeom prst="rect">
            <a:avLst/>
          </a:prstGeom>
          <a:solidFill>
            <a:srgbClr val="1F4E56"/>
          </a:solidFill>
          <a:ln>
            <a:solidFill>
              <a:srgbClr val="1F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F52F2E21-3A6A-4881-8374-049C9F96C4CF}"/>
              </a:ext>
            </a:extLst>
          </p:cNvPr>
          <p:cNvSpPr txBox="1"/>
          <p:nvPr/>
        </p:nvSpPr>
        <p:spPr>
          <a:xfrm flipH="1">
            <a:off x="1092094" y="153013"/>
            <a:ext cx="4582842" cy="4524315"/>
          </a:xfrm>
          <a:prstGeom prst="rect">
            <a:avLst/>
          </a:prstGeom>
          <a:noFill/>
        </p:spPr>
        <p:txBody>
          <a:bodyPr wrap="square" rtlCol="0">
            <a:spAutoFit/>
          </a:bodyPr>
          <a:lstStyle/>
          <a:p>
            <a:pPr algn="just"/>
            <a:r>
              <a:rPr lang="es-MX" b="1" dirty="0" err="1"/>
              <a:t>Clustering</a:t>
            </a:r>
            <a:r>
              <a:rPr lang="es-MX" b="1" dirty="0"/>
              <a:t> Jerárquico </a:t>
            </a:r>
            <a:r>
              <a:rPr lang="es-MX" b="1" dirty="0" err="1"/>
              <a:t>Aglomerativo</a:t>
            </a:r>
            <a:endParaRPr lang="es-MX" b="1" dirty="0"/>
          </a:p>
          <a:p>
            <a:pPr algn="just"/>
            <a:endParaRPr lang="es-MX" b="1" dirty="0"/>
          </a:p>
          <a:p>
            <a:pPr algn="just"/>
            <a:r>
              <a:rPr lang="es-MX" dirty="0"/>
              <a:t>Inicialmente cada punto es considerado como un </a:t>
            </a:r>
            <a:r>
              <a:rPr lang="es-MX" dirty="0" err="1"/>
              <a:t>cluster</a:t>
            </a:r>
            <a:r>
              <a:rPr lang="es-MX" dirty="0"/>
              <a:t> individual. Iterativamente se van uniendo </a:t>
            </a:r>
            <a:r>
              <a:rPr lang="es-MX" dirty="0" err="1"/>
              <a:t>clusters</a:t>
            </a:r>
            <a:r>
              <a:rPr lang="es-MX" dirty="0"/>
              <a:t>, de acuerdo a una medida de similitud, hasta que solo se tiene un </a:t>
            </a:r>
            <a:r>
              <a:rPr lang="es-MX" dirty="0" err="1"/>
              <a:t>cluster</a:t>
            </a:r>
            <a:r>
              <a:rPr lang="es-MX" dirty="0"/>
              <a:t> o un número de </a:t>
            </a:r>
            <a:r>
              <a:rPr lang="es-MX" dirty="0" err="1"/>
              <a:t>clusters</a:t>
            </a:r>
            <a:r>
              <a:rPr lang="es-MX" dirty="0"/>
              <a:t> definidos.</a:t>
            </a:r>
            <a:r>
              <a:rPr lang="es-MX" b="1" dirty="0"/>
              <a:t> </a:t>
            </a:r>
          </a:p>
          <a:p>
            <a:endParaRPr lang="es-MX" dirty="0"/>
          </a:p>
          <a:p>
            <a:pPr marL="342900" indent="-342900">
              <a:buAutoNum type="arabicPeriod"/>
            </a:pPr>
            <a:r>
              <a:rPr lang="es-MX" dirty="0"/>
              <a:t>Calcular la similitud de cada punto y considerar a cada uno como un </a:t>
            </a:r>
            <a:r>
              <a:rPr lang="es-MX" dirty="0" err="1"/>
              <a:t>cluster</a:t>
            </a:r>
            <a:r>
              <a:rPr lang="es-MX" dirty="0"/>
              <a:t>. </a:t>
            </a:r>
          </a:p>
          <a:p>
            <a:pPr marL="342900" indent="-342900">
              <a:buAutoNum type="arabicPeriod"/>
            </a:pPr>
            <a:r>
              <a:rPr lang="es-MX" dirty="0" err="1"/>
              <a:t>Clusters</a:t>
            </a:r>
            <a:r>
              <a:rPr lang="es-MX" dirty="0"/>
              <a:t> similares se unen para formar un solo </a:t>
            </a:r>
            <a:r>
              <a:rPr lang="es-MX" dirty="0" err="1"/>
              <a:t>cluster</a:t>
            </a:r>
            <a:r>
              <a:rPr lang="es-MX" dirty="0"/>
              <a:t>.</a:t>
            </a:r>
          </a:p>
          <a:p>
            <a:pPr marL="342900" indent="-342900">
              <a:buAutoNum type="arabicPeriod"/>
            </a:pPr>
            <a:r>
              <a:rPr lang="es-MX" dirty="0"/>
              <a:t>Se recalcula la similitud de cada </a:t>
            </a:r>
            <a:r>
              <a:rPr lang="es-MX" dirty="0" err="1"/>
              <a:t>cluster</a:t>
            </a:r>
            <a:r>
              <a:rPr lang="es-MX" dirty="0"/>
              <a:t> nuevo.</a:t>
            </a:r>
          </a:p>
          <a:p>
            <a:pPr marL="342900" indent="-342900">
              <a:buAutoNum type="arabicPeriod"/>
            </a:pPr>
            <a:r>
              <a:rPr lang="es-MX" dirty="0"/>
              <a:t>Se repiten 2 y 3 hasta encontrar un tener un solo </a:t>
            </a:r>
            <a:r>
              <a:rPr lang="es-MX" dirty="0" err="1"/>
              <a:t>cluster</a:t>
            </a:r>
            <a:r>
              <a:rPr lang="es-MX" dirty="0"/>
              <a:t>.</a:t>
            </a:r>
          </a:p>
        </p:txBody>
      </p:sp>
      <p:pic>
        <p:nvPicPr>
          <p:cNvPr id="8" name="Picture 4" descr="Resultado de imagen de hierarchical clustering gif">
            <a:extLst>
              <a:ext uri="{FF2B5EF4-FFF2-40B4-BE49-F238E27FC236}">
                <a16:creationId xmlns:a16="http://schemas.microsoft.com/office/drawing/2014/main" id="{7FD82F96-DA97-4A54-8E26-2BE31879654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46323" y="4770278"/>
            <a:ext cx="4299353" cy="193470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8FDFCFD0-57A3-4B8B-AD61-9FE13CDB432A}"/>
              </a:ext>
            </a:extLst>
          </p:cNvPr>
          <p:cNvSpPr txBox="1"/>
          <p:nvPr/>
        </p:nvSpPr>
        <p:spPr>
          <a:xfrm flipH="1">
            <a:off x="6809296" y="153013"/>
            <a:ext cx="4582842" cy="4247317"/>
          </a:xfrm>
          <a:prstGeom prst="rect">
            <a:avLst/>
          </a:prstGeom>
          <a:noFill/>
        </p:spPr>
        <p:txBody>
          <a:bodyPr wrap="square" rtlCol="0">
            <a:spAutoFit/>
          </a:bodyPr>
          <a:lstStyle/>
          <a:p>
            <a:pPr algn="just"/>
            <a:r>
              <a:rPr lang="es-MX" b="1" dirty="0" err="1"/>
              <a:t>Clustering</a:t>
            </a:r>
            <a:r>
              <a:rPr lang="es-MX" b="1" dirty="0"/>
              <a:t> Jerárquico Divisivo</a:t>
            </a:r>
          </a:p>
          <a:p>
            <a:pPr algn="just"/>
            <a:endParaRPr lang="es-MX" b="1" dirty="0"/>
          </a:p>
          <a:p>
            <a:pPr algn="just"/>
            <a:r>
              <a:rPr lang="es-MX" dirty="0"/>
              <a:t>Inicialmente todos los puntos pertenecen a un solo </a:t>
            </a:r>
            <a:r>
              <a:rPr lang="es-MX" dirty="0" err="1"/>
              <a:t>cluster</a:t>
            </a:r>
            <a:r>
              <a:rPr lang="es-MX" dirty="0"/>
              <a:t>. Iterativamente se separan puntos del </a:t>
            </a:r>
            <a:r>
              <a:rPr lang="es-MX" dirty="0" err="1"/>
              <a:t>cluster</a:t>
            </a:r>
            <a:r>
              <a:rPr lang="es-MX" dirty="0"/>
              <a:t> creando subdivisiones del mismo de acuerdo a una medida de disimilitud. </a:t>
            </a:r>
            <a:endParaRPr lang="es-MX" b="1" dirty="0"/>
          </a:p>
          <a:p>
            <a:endParaRPr lang="es-MX" dirty="0"/>
          </a:p>
          <a:p>
            <a:pPr marL="342900" indent="-342900">
              <a:buAutoNum type="arabicPeriod"/>
            </a:pPr>
            <a:r>
              <a:rPr lang="es-MX" dirty="0"/>
              <a:t>Calcular la disimilitud de cada punto y considerar a cada uno como un </a:t>
            </a:r>
            <a:r>
              <a:rPr lang="es-MX" dirty="0" err="1"/>
              <a:t>cluster</a:t>
            </a:r>
            <a:r>
              <a:rPr lang="es-MX" dirty="0"/>
              <a:t>. </a:t>
            </a:r>
          </a:p>
          <a:p>
            <a:pPr marL="342900" indent="-342900">
              <a:buAutoNum type="arabicPeriod"/>
            </a:pPr>
            <a:r>
              <a:rPr lang="es-MX" dirty="0" err="1"/>
              <a:t>Clusters</a:t>
            </a:r>
            <a:r>
              <a:rPr lang="es-MX" dirty="0"/>
              <a:t> que no son similares se separan para formar más </a:t>
            </a:r>
            <a:r>
              <a:rPr lang="es-MX" dirty="0" err="1"/>
              <a:t>clusters</a:t>
            </a:r>
            <a:r>
              <a:rPr lang="es-MX" dirty="0"/>
              <a:t>.</a:t>
            </a:r>
          </a:p>
          <a:p>
            <a:pPr marL="342900" indent="-342900">
              <a:buAutoNum type="arabicPeriod"/>
            </a:pPr>
            <a:r>
              <a:rPr lang="es-MX" dirty="0"/>
              <a:t>Se recalcula la disimilitud de cada </a:t>
            </a:r>
            <a:r>
              <a:rPr lang="es-MX" dirty="0" err="1"/>
              <a:t>cluster</a:t>
            </a:r>
            <a:r>
              <a:rPr lang="es-MX" dirty="0"/>
              <a:t> nuevo.</a:t>
            </a:r>
          </a:p>
          <a:p>
            <a:pPr marL="342900" indent="-342900">
              <a:buAutoNum type="arabicPeriod"/>
            </a:pPr>
            <a:r>
              <a:rPr lang="es-MX" dirty="0"/>
              <a:t>Se repiten 2 y 3 hasta que cada punto es un </a:t>
            </a:r>
            <a:r>
              <a:rPr lang="es-MX" dirty="0" err="1"/>
              <a:t>cluster</a:t>
            </a:r>
            <a:endParaRPr lang="es-MX" dirty="0"/>
          </a:p>
        </p:txBody>
      </p:sp>
    </p:spTree>
    <p:extLst>
      <p:ext uri="{BB962C8B-B14F-4D97-AF65-F5344CB8AC3E}">
        <p14:creationId xmlns:p14="http://schemas.microsoft.com/office/powerpoint/2010/main" val="118552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C875E35-6D55-4787-9A6B-7FF32792EB05}"/>
              </a:ext>
            </a:extLst>
          </p:cNvPr>
          <p:cNvSpPr txBox="1"/>
          <p:nvPr/>
        </p:nvSpPr>
        <p:spPr>
          <a:xfrm>
            <a:off x="329936" y="368704"/>
            <a:ext cx="7692555" cy="400110"/>
          </a:xfrm>
          <a:prstGeom prst="rect">
            <a:avLst/>
          </a:prstGeom>
          <a:noFill/>
        </p:spPr>
        <p:txBody>
          <a:bodyPr wrap="none" rtlCol="0">
            <a:spAutoFit/>
          </a:bodyPr>
          <a:lstStyle/>
          <a:p>
            <a:r>
              <a:rPr lang="es-MX" sz="2000" b="1" dirty="0"/>
              <a:t>Similitud: </a:t>
            </a:r>
            <a:r>
              <a:rPr lang="es-MX" sz="2000" dirty="0"/>
              <a:t>Existen varias técnicas para calcular la similitud entre </a:t>
            </a:r>
            <a:r>
              <a:rPr lang="es-MX" sz="2000" dirty="0" err="1"/>
              <a:t>clusters</a:t>
            </a:r>
            <a:r>
              <a:rPr lang="es-MX" sz="2000" dirty="0"/>
              <a:t>.</a:t>
            </a:r>
          </a:p>
        </p:txBody>
      </p:sp>
      <p:sp>
        <p:nvSpPr>
          <p:cNvPr id="5" name="CuadroTexto 4">
            <a:extLst>
              <a:ext uri="{FF2B5EF4-FFF2-40B4-BE49-F238E27FC236}">
                <a16:creationId xmlns:a16="http://schemas.microsoft.com/office/drawing/2014/main" id="{4B15079E-C16F-4527-B5AF-949A4E8C71C4}"/>
              </a:ext>
            </a:extLst>
          </p:cNvPr>
          <p:cNvSpPr txBox="1"/>
          <p:nvPr/>
        </p:nvSpPr>
        <p:spPr>
          <a:xfrm>
            <a:off x="329937" y="1168923"/>
            <a:ext cx="5487975" cy="1477328"/>
          </a:xfrm>
          <a:prstGeom prst="rect">
            <a:avLst/>
          </a:prstGeom>
          <a:noFill/>
        </p:spPr>
        <p:txBody>
          <a:bodyPr wrap="square" rtlCol="0">
            <a:spAutoFit/>
          </a:bodyPr>
          <a:lstStyle/>
          <a:p>
            <a:pPr algn="just"/>
            <a:r>
              <a:rPr lang="es-MX" b="1" dirty="0"/>
              <a:t>Min</a:t>
            </a:r>
          </a:p>
          <a:p>
            <a:pPr algn="just"/>
            <a:endParaRPr lang="es-MX" dirty="0"/>
          </a:p>
          <a:p>
            <a:pPr algn="just"/>
            <a:r>
              <a:rPr lang="es-MX" dirty="0"/>
              <a:t>La similitud entre el C1 y C2 es igual al mínimo de la similitud entre los puntos Pi y </a:t>
            </a:r>
            <a:r>
              <a:rPr lang="es-MX" dirty="0" err="1"/>
              <a:t>Pj</a:t>
            </a:r>
            <a:r>
              <a:rPr lang="es-MX" dirty="0"/>
              <a:t>, en donde Pi pertenece a C1 y </a:t>
            </a:r>
            <a:r>
              <a:rPr lang="es-MX" dirty="0" err="1"/>
              <a:t>Pj</a:t>
            </a:r>
            <a:r>
              <a:rPr lang="es-MX" dirty="0"/>
              <a:t> a C2</a:t>
            </a:r>
          </a:p>
        </p:txBody>
      </p:sp>
      <p:pic>
        <p:nvPicPr>
          <p:cNvPr id="6" name="Imagen 5">
            <a:extLst>
              <a:ext uri="{FF2B5EF4-FFF2-40B4-BE49-F238E27FC236}">
                <a16:creationId xmlns:a16="http://schemas.microsoft.com/office/drawing/2014/main" id="{4E86A578-5EE1-4141-B4EA-0BD015A5719D}"/>
              </a:ext>
            </a:extLst>
          </p:cNvPr>
          <p:cNvPicPr>
            <a:picLocks noChangeAspect="1"/>
          </p:cNvPicPr>
          <p:nvPr/>
        </p:nvPicPr>
        <p:blipFill>
          <a:blip r:embed="rId2"/>
          <a:stretch>
            <a:fillRect/>
          </a:stretch>
        </p:blipFill>
        <p:spPr>
          <a:xfrm>
            <a:off x="1741601" y="2369252"/>
            <a:ext cx="2751058" cy="1455546"/>
          </a:xfrm>
          <a:prstGeom prst="rect">
            <a:avLst/>
          </a:prstGeom>
        </p:spPr>
      </p:pic>
      <p:sp>
        <p:nvSpPr>
          <p:cNvPr id="7" name="CuadroTexto 6">
            <a:extLst>
              <a:ext uri="{FF2B5EF4-FFF2-40B4-BE49-F238E27FC236}">
                <a16:creationId xmlns:a16="http://schemas.microsoft.com/office/drawing/2014/main" id="{6D8D170F-4E58-46E0-BA98-F68DE606F891}"/>
              </a:ext>
            </a:extLst>
          </p:cNvPr>
          <p:cNvSpPr txBox="1"/>
          <p:nvPr/>
        </p:nvSpPr>
        <p:spPr>
          <a:xfrm>
            <a:off x="329936" y="3888584"/>
            <a:ext cx="5487975" cy="1477328"/>
          </a:xfrm>
          <a:prstGeom prst="rect">
            <a:avLst/>
          </a:prstGeom>
          <a:noFill/>
        </p:spPr>
        <p:txBody>
          <a:bodyPr wrap="square" rtlCol="0">
            <a:spAutoFit/>
          </a:bodyPr>
          <a:lstStyle/>
          <a:p>
            <a:pPr algn="just"/>
            <a:r>
              <a:rPr lang="es-MX" b="1" dirty="0"/>
              <a:t>Max</a:t>
            </a:r>
          </a:p>
          <a:p>
            <a:pPr algn="just"/>
            <a:endParaRPr lang="es-MX" dirty="0"/>
          </a:p>
          <a:p>
            <a:pPr algn="just"/>
            <a:r>
              <a:rPr lang="es-MX" dirty="0"/>
              <a:t>La similitud entre el C1 y C2 es igual al máximo de la similitud entre los puntos Pi y </a:t>
            </a:r>
            <a:r>
              <a:rPr lang="es-MX" dirty="0" err="1"/>
              <a:t>Pj</a:t>
            </a:r>
            <a:r>
              <a:rPr lang="es-MX" dirty="0"/>
              <a:t>, en donde Pi pertenece a C1 y </a:t>
            </a:r>
            <a:r>
              <a:rPr lang="es-MX" dirty="0" err="1"/>
              <a:t>Pj</a:t>
            </a:r>
            <a:r>
              <a:rPr lang="es-MX" dirty="0"/>
              <a:t> a C2</a:t>
            </a:r>
          </a:p>
        </p:txBody>
      </p:sp>
      <p:pic>
        <p:nvPicPr>
          <p:cNvPr id="8" name="Imagen 7">
            <a:extLst>
              <a:ext uri="{FF2B5EF4-FFF2-40B4-BE49-F238E27FC236}">
                <a16:creationId xmlns:a16="http://schemas.microsoft.com/office/drawing/2014/main" id="{26813C3A-DED7-4216-BBCF-25EAEEF75B7B}"/>
              </a:ext>
            </a:extLst>
          </p:cNvPr>
          <p:cNvPicPr>
            <a:picLocks noChangeAspect="1"/>
          </p:cNvPicPr>
          <p:nvPr/>
        </p:nvPicPr>
        <p:blipFill>
          <a:blip r:embed="rId3"/>
          <a:stretch>
            <a:fillRect/>
          </a:stretch>
        </p:blipFill>
        <p:spPr>
          <a:xfrm>
            <a:off x="1741601" y="5257977"/>
            <a:ext cx="2751059" cy="1447927"/>
          </a:xfrm>
          <a:prstGeom prst="rect">
            <a:avLst/>
          </a:prstGeom>
        </p:spPr>
      </p:pic>
      <p:sp>
        <p:nvSpPr>
          <p:cNvPr id="10" name="CuadroTexto 9">
            <a:extLst>
              <a:ext uri="{FF2B5EF4-FFF2-40B4-BE49-F238E27FC236}">
                <a16:creationId xmlns:a16="http://schemas.microsoft.com/office/drawing/2014/main" id="{D4D47C96-48B2-4075-9043-418DDC949821}"/>
              </a:ext>
            </a:extLst>
          </p:cNvPr>
          <p:cNvSpPr txBox="1"/>
          <p:nvPr/>
        </p:nvSpPr>
        <p:spPr>
          <a:xfrm>
            <a:off x="6374090" y="1168923"/>
            <a:ext cx="5487974" cy="1200329"/>
          </a:xfrm>
          <a:prstGeom prst="rect">
            <a:avLst/>
          </a:prstGeom>
          <a:noFill/>
        </p:spPr>
        <p:txBody>
          <a:bodyPr wrap="square" rtlCol="0">
            <a:spAutoFit/>
          </a:bodyPr>
          <a:lstStyle/>
          <a:p>
            <a:pPr algn="just"/>
            <a:r>
              <a:rPr lang="es-MX" b="1" dirty="0"/>
              <a:t>Promedio</a:t>
            </a:r>
          </a:p>
          <a:p>
            <a:pPr algn="just"/>
            <a:endParaRPr lang="es-MX" dirty="0"/>
          </a:p>
          <a:p>
            <a:pPr algn="just"/>
            <a:r>
              <a:rPr lang="es-MX" dirty="0"/>
              <a:t>La similitud entre el C1 y C2 es igual el promedio de la similitud entre todos los puntos de los </a:t>
            </a:r>
            <a:r>
              <a:rPr lang="es-MX" dirty="0" err="1"/>
              <a:t>clusters</a:t>
            </a:r>
            <a:r>
              <a:rPr lang="es-MX" dirty="0"/>
              <a:t>.</a:t>
            </a:r>
          </a:p>
        </p:txBody>
      </p:sp>
      <p:pic>
        <p:nvPicPr>
          <p:cNvPr id="11" name="Imagen 10">
            <a:extLst>
              <a:ext uri="{FF2B5EF4-FFF2-40B4-BE49-F238E27FC236}">
                <a16:creationId xmlns:a16="http://schemas.microsoft.com/office/drawing/2014/main" id="{CCF869B6-37B0-473B-A585-D7C6DDF9EDD5}"/>
              </a:ext>
            </a:extLst>
          </p:cNvPr>
          <p:cNvPicPr>
            <a:picLocks noChangeAspect="1"/>
          </p:cNvPicPr>
          <p:nvPr/>
        </p:nvPicPr>
        <p:blipFill>
          <a:blip r:embed="rId4"/>
          <a:stretch>
            <a:fillRect/>
          </a:stretch>
        </p:blipFill>
        <p:spPr>
          <a:xfrm>
            <a:off x="7699344" y="2369252"/>
            <a:ext cx="2751056" cy="1610722"/>
          </a:xfrm>
          <a:prstGeom prst="rect">
            <a:avLst/>
          </a:prstGeom>
        </p:spPr>
      </p:pic>
      <p:sp>
        <p:nvSpPr>
          <p:cNvPr id="12" name="CuadroTexto 11">
            <a:extLst>
              <a:ext uri="{FF2B5EF4-FFF2-40B4-BE49-F238E27FC236}">
                <a16:creationId xmlns:a16="http://schemas.microsoft.com/office/drawing/2014/main" id="{2A29E5D0-F1EF-4AB1-B376-847B210A666B}"/>
              </a:ext>
            </a:extLst>
          </p:cNvPr>
          <p:cNvSpPr txBox="1"/>
          <p:nvPr/>
        </p:nvSpPr>
        <p:spPr>
          <a:xfrm>
            <a:off x="6374090" y="3888584"/>
            <a:ext cx="5487974" cy="1200329"/>
          </a:xfrm>
          <a:prstGeom prst="rect">
            <a:avLst/>
          </a:prstGeom>
          <a:noFill/>
        </p:spPr>
        <p:txBody>
          <a:bodyPr wrap="square" rtlCol="0">
            <a:spAutoFit/>
          </a:bodyPr>
          <a:lstStyle/>
          <a:p>
            <a:pPr algn="just"/>
            <a:r>
              <a:rPr lang="es-MX" b="1" dirty="0"/>
              <a:t>WARD</a:t>
            </a:r>
          </a:p>
          <a:p>
            <a:pPr algn="just"/>
            <a:endParaRPr lang="es-MX" b="1" dirty="0"/>
          </a:p>
          <a:p>
            <a:pPr algn="just"/>
            <a:r>
              <a:rPr lang="es-MX" dirty="0"/>
              <a:t>Similar al promedio pero utiliza la suma de cuadrados de la distancia como función de similitud</a:t>
            </a:r>
          </a:p>
        </p:txBody>
      </p:sp>
      <p:pic>
        <p:nvPicPr>
          <p:cNvPr id="14" name="Imagen 13">
            <a:extLst>
              <a:ext uri="{FF2B5EF4-FFF2-40B4-BE49-F238E27FC236}">
                <a16:creationId xmlns:a16="http://schemas.microsoft.com/office/drawing/2014/main" id="{9470C1DA-269E-4E4A-925A-CA0F517AECFB}"/>
              </a:ext>
            </a:extLst>
          </p:cNvPr>
          <p:cNvPicPr>
            <a:picLocks noChangeAspect="1"/>
          </p:cNvPicPr>
          <p:nvPr/>
        </p:nvPicPr>
        <p:blipFill>
          <a:blip r:embed="rId5"/>
          <a:stretch>
            <a:fillRect/>
          </a:stretch>
        </p:blipFill>
        <p:spPr>
          <a:xfrm>
            <a:off x="7285041" y="5365912"/>
            <a:ext cx="3666072" cy="863787"/>
          </a:xfrm>
          <a:prstGeom prst="rect">
            <a:avLst/>
          </a:prstGeom>
        </p:spPr>
      </p:pic>
      <p:sp>
        <p:nvSpPr>
          <p:cNvPr id="15" name="6 Rectángulo">
            <a:extLst>
              <a:ext uri="{FF2B5EF4-FFF2-40B4-BE49-F238E27FC236}">
                <a16:creationId xmlns:a16="http://schemas.microsoft.com/office/drawing/2014/main" id="{311BF49A-DDAC-4498-AE2F-5A03B50AA34A}"/>
              </a:ext>
            </a:extLst>
          </p:cNvPr>
          <p:cNvSpPr/>
          <p:nvPr/>
        </p:nvSpPr>
        <p:spPr>
          <a:xfrm>
            <a:off x="9677400" y="391328"/>
            <a:ext cx="2514600" cy="146685"/>
          </a:xfrm>
          <a:prstGeom prst="rect">
            <a:avLst/>
          </a:prstGeom>
          <a:solidFill>
            <a:srgbClr val="1F4E56"/>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7 Rectángulo">
            <a:extLst>
              <a:ext uri="{FF2B5EF4-FFF2-40B4-BE49-F238E27FC236}">
                <a16:creationId xmlns:a16="http://schemas.microsoft.com/office/drawing/2014/main" id="{453FAD77-2DCD-43A3-B95F-AFDE40C6D8F6}"/>
              </a:ext>
            </a:extLst>
          </p:cNvPr>
          <p:cNvSpPr/>
          <p:nvPr/>
        </p:nvSpPr>
        <p:spPr>
          <a:xfrm>
            <a:off x="9677400" y="633554"/>
            <a:ext cx="2514600" cy="104775"/>
          </a:xfrm>
          <a:prstGeom prst="rect">
            <a:avLst/>
          </a:prstGeom>
          <a:solidFill>
            <a:srgbClr val="64C19B"/>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9388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TotalTime>
  <Words>1015</Words>
  <Application>Microsoft Office PowerPoint</Application>
  <PresentationFormat>Panorámica</PresentationFormat>
  <Paragraphs>160</Paragraphs>
  <Slides>11</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Unsupervised Machine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y Deep Learning en Salud</dc:title>
  <dc:creator>Microsoft Office User</dc:creator>
  <cp:lastModifiedBy>Fabian Torres</cp:lastModifiedBy>
  <cp:revision>68</cp:revision>
  <dcterms:created xsi:type="dcterms:W3CDTF">2019-10-22T02:47:47Z</dcterms:created>
  <dcterms:modified xsi:type="dcterms:W3CDTF">2020-02-25T00:37:38Z</dcterms:modified>
</cp:coreProperties>
</file>