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5" r:id="rId4"/>
    <p:sldId id="280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81" r:id="rId13"/>
    <p:sldId id="279" r:id="rId14"/>
    <p:sldId id="282" r:id="rId15"/>
    <p:sldId id="283" r:id="rId16"/>
    <p:sldId id="284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0003cad794c0e8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74"/>
    <a:srgbClr val="0984B2"/>
    <a:srgbClr val="004545"/>
    <a:srgbClr val="FFA340"/>
    <a:srgbClr val="00B31D"/>
    <a:srgbClr val="FF0036"/>
    <a:srgbClr val="C2C2C2"/>
    <a:srgbClr val="F8F8F8"/>
    <a:srgbClr val="FFFFFF"/>
    <a:srgbClr val="62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>
        <p:scale>
          <a:sx n="75" d="100"/>
          <a:sy n="75" d="100"/>
        </p:scale>
        <p:origin x="1998" y="42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2016. 05. 25.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6250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481848" y="650018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9203D-DE2B-4D79-9578-432A4A776A3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MDSD Házi </a:t>
            </a:r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3118098"/>
            <a:ext cx="7772400" cy="1534289"/>
          </a:xfrm>
        </p:spPr>
        <p:txBody>
          <a:bodyPr>
            <a:normAutofit/>
          </a:bodyPr>
          <a:lstStyle/>
          <a:p>
            <a:endParaRPr lang="hu-HU" sz="2800" b="1" dirty="0" smtClean="0"/>
          </a:p>
          <a:p>
            <a:r>
              <a:rPr lang="hu-HU" sz="2800" b="1" dirty="0" smtClean="0"/>
              <a:t>Balogh László, Hegyi </a:t>
            </a:r>
            <a:r>
              <a:rPr lang="hu-HU" sz="2800" b="1" dirty="0"/>
              <a:t>Bálint, Marussy Kristóf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36" y="1504457"/>
            <a:ext cx="6591300" cy="47529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Scriptek</a:t>
            </a:r>
            <a:r>
              <a:rPr lang="en-US" dirty="0" smtClean="0"/>
              <a:t> </a:t>
            </a:r>
            <a:r>
              <a:rPr lang="en-US" dirty="0" err="1" smtClean="0"/>
              <a:t>lefuttat</a:t>
            </a:r>
            <a:r>
              <a:rPr lang="hu-HU" dirty="0" err="1" smtClean="0"/>
              <a:t>ása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669" y="956442"/>
            <a:ext cx="4096058" cy="17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drón </a:t>
            </a:r>
            <a:r>
              <a:rPr lang="hu-HU" dirty="0" err="1" smtClean="0"/>
              <a:t>positionje</a:t>
            </a:r>
            <a:r>
              <a:rPr lang="hu-HU" dirty="0" smtClean="0"/>
              <a:t> a közepe</a:t>
            </a:r>
          </a:p>
          <a:p>
            <a:r>
              <a:rPr lang="hu-HU" dirty="0" smtClean="0"/>
              <a:t>Minden más objektumnak a bal alsó közeli sarka</a:t>
            </a:r>
          </a:p>
          <a:p>
            <a:r>
              <a:rPr lang="hu-HU" dirty="0" smtClean="0"/>
              <a:t>A dimenzió mindig a kiterjedés</a:t>
            </a:r>
          </a:p>
          <a:p>
            <a:r>
              <a:rPr lang="hu-HU" dirty="0" smtClean="0"/>
              <a:t>A drón akkor hagyja el a jelenetet,</a:t>
            </a:r>
            <a:br>
              <a:rPr lang="hu-HU" dirty="0" smtClean="0"/>
            </a:br>
            <a:r>
              <a:rPr lang="hu-HU" dirty="0" smtClean="0"/>
              <a:t>ha a középpontja elhagyja azt </a:t>
            </a:r>
          </a:p>
          <a:p>
            <a:r>
              <a:rPr lang="hu-HU" dirty="0" smtClean="0"/>
              <a:t>A drón akkor ütközik valamilyen másik fizikai objektummal, ha a két objektum metszi egymást</a:t>
            </a:r>
          </a:p>
          <a:p>
            <a:r>
              <a:rPr lang="hu-HU" dirty="0" smtClean="0"/>
              <a:t>A drón akkor érzékeli felderítés közben a fizikai objektumokat,</a:t>
            </a:r>
            <a:br>
              <a:rPr lang="hu-HU" dirty="0" smtClean="0"/>
            </a:br>
            <a:r>
              <a:rPr lang="hu-HU" dirty="0" smtClean="0"/>
              <a:t>ha azok pozíciója hatótávon belül van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 szemantikája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72" y="851420"/>
            <a:ext cx="7153275" cy="15049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Kommunikáció megbízhatatlansága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28" y="2694754"/>
            <a:ext cx="65246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Szimulátor inicializálása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6331" y="1576551"/>
            <a:ext cx="4172607" cy="29744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330" y="1072055"/>
            <a:ext cx="2017987" cy="504497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Modell </a:t>
            </a:r>
            <a:r>
              <a:rPr lang="hu-HU" sz="2400" dirty="0" err="1" smtClean="0">
                <a:solidFill>
                  <a:schemeClr val="tx2"/>
                </a:solidFill>
              </a:rPr>
              <a:t>bundle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4207" y="1576552"/>
            <a:ext cx="2911365" cy="19759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4207" y="1072055"/>
            <a:ext cx="2017987" cy="504497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Szimulátor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pic>
        <p:nvPicPr>
          <p:cNvPr id="2050" name="Picture 2" descr="http://www.eclipse.org/ecd/img/eclipse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11" y="1754817"/>
            <a:ext cx="1160682" cy="116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31675" y="3017801"/>
            <a:ext cx="193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 rot="10800000" flipH="1">
            <a:off x="630621" y="1831044"/>
            <a:ext cx="992202" cy="1202668"/>
          </a:xfrm>
          <a:prstGeom prst="foldedCorner">
            <a:avLst>
              <a:gd name="adj" fmla="val 18171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 rot="10800000" flipH="1">
            <a:off x="1148255" y="2314165"/>
            <a:ext cx="992202" cy="1202668"/>
          </a:xfrm>
          <a:prstGeom prst="foldedCorner">
            <a:avLst>
              <a:gd name="adj" fmla="val 18171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295" y="3676789"/>
            <a:ext cx="1604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DesmoJ</a:t>
            </a:r>
            <a:r>
              <a:rPr lang="hu-HU" dirty="0" smtClean="0"/>
              <a:t> entitás</a:t>
            </a:r>
          </a:p>
          <a:p>
            <a:pPr algn="ctr"/>
            <a:r>
              <a:rPr lang="hu-HU" dirty="0" smtClean="0"/>
              <a:t>osztályok</a:t>
            </a:r>
            <a:endParaRPr lang="en-US" dirty="0"/>
          </a:p>
        </p:txBody>
      </p:sp>
      <p:pic>
        <p:nvPicPr>
          <p:cNvPr id="2052" name="Picture 4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88" y="2311006"/>
            <a:ext cx="1230736" cy="12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925" y="1868619"/>
            <a:ext cx="1601316" cy="1788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02193" y="3676789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Strukturális</a:t>
            </a:r>
          </a:p>
          <a:p>
            <a:pPr algn="ctr"/>
            <a:r>
              <a:rPr lang="hu-HU" dirty="0" smtClean="0"/>
              <a:t>modell</a:t>
            </a:r>
            <a:endParaRPr lang="en-US" dirty="0"/>
          </a:p>
        </p:txBody>
      </p:sp>
      <p:pic>
        <p:nvPicPr>
          <p:cNvPr id="2054" name="Picture 6" descr="http://desmoj.sourceforge.net/images/desmoj7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5111323"/>
            <a:ext cx="2626492" cy="5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eclipse.org/community/eclipse_newsletter/2015/november/images/logo_emf_incque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11" y="4344140"/>
            <a:ext cx="2402548" cy="155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5065986" y="2915499"/>
            <a:ext cx="1487214" cy="191926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304691" y="2933998"/>
            <a:ext cx="298094" cy="134708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30350" y="1750661"/>
            <a:ext cx="4350140" cy="352791"/>
          </a:xfrm>
          <a:custGeom>
            <a:avLst/>
            <a:gdLst>
              <a:gd name="connsiteX0" fmla="*/ 0 w 2816772"/>
              <a:gd name="connsiteY0" fmla="*/ 378558 h 420599"/>
              <a:gd name="connsiteX1" fmla="*/ 1450427 w 2816772"/>
              <a:gd name="connsiteY1" fmla="*/ 185 h 420599"/>
              <a:gd name="connsiteX2" fmla="*/ 2816772 w 2816772"/>
              <a:gd name="connsiteY2" fmla="*/ 420599 h 42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772" h="420599">
                <a:moveTo>
                  <a:pt x="0" y="378558"/>
                </a:moveTo>
                <a:cubicBezTo>
                  <a:pt x="490482" y="185868"/>
                  <a:pt x="980965" y="-6822"/>
                  <a:pt x="1450427" y="185"/>
                </a:cubicBezTo>
                <a:cubicBezTo>
                  <a:pt x="1919889" y="7192"/>
                  <a:pt x="2576786" y="333013"/>
                  <a:pt x="2816772" y="420599"/>
                </a:cubicBezTo>
              </a:path>
            </a:pathLst>
          </a:cu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05420" y="2564524"/>
            <a:ext cx="2175070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4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Entitás és esemény alapú szimuláció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15918" y="1426792"/>
            <a:ext cx="2165131" cy="114562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Szimulációs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89333" y="1862973"/>
            <a:ext cx="378403" cy="1671144"/>
          </a:xfrm>
          <a:custGeom>
            <a:avLst/>
            <a:gdLst>
              <a:gd name="connsiteX0" fmla="*/ 0 w 378403"/>
              <a:gd name="connsiteY0" fmla="*/ 0 h 1671144"/>
              <a:gd name="connsiteX1" fmla="*/ 336331 w 378403"/>
              <a:gd name="connsiteY1" fmla="*/ 241737 h 1671144"/>
              <a:gd name="connsiteX2" fmla="*/ 21021 w 378403"/>
              <a:gd name="connsiteY2" fmla="*/ 504496 h 1671144"/>
              <a:gd name="connsiteX3" fmla="*/ 262759 w 378403"/>
              <a:gd name="connsiteY3" fmla="*/ 756744 h 1671144"/>
              <a:gd name="connsiteX4" fmla="*/ 63062 w 378403"/>
              <a:gd name="connsiteY4" fmla="*/ 998482 h 1671144"/>
              <a:gd name="connsiteX5" fmla="*/ 378373 w 378403"/>
              <a:gd name="connsiteY5" fmla="*/ 1187669 h 1671144"/>
              <a:gd name="connsiteX6" fmla="*/ 42042 w 378403"/>
              <a:gd name="connsiteY6" fmla="*/ 1460937 h 1671144"/>
              <a:gd name="connsiteX7" fmla="*/ 346842 w 378403"/>
              <a:gd name="connsiteY7" fmla="*/ 1671144 h 167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403" h="1671144">
                <a:moveTo>
                  <a:pt x="0" y="0"/>
                </a:moveTo>
                <a:cubicBezTo>
                  <a:pt x="166414" y="78827"/>
                  <a:pt x="332828" y="157654"/>
                  <a:pt x="336331" y="241737"/>
                </a:cubicBezTo>
                <a:cubicBezTo>
                  <a:pt x="339834" y="325820"/>
                  <a:pt x="33283" y="418662"/>
                  <a:pt x="21021" y="504496"/>
                </a:cubicBezTo>
                <a:cubicBezTo>
                  <a:pt x="8759" y="590330"/>
                  <a:pt x="255752" y="674413"/>
                  <a:pt x="262759" y="756744"/>
                </a:cubicBezTo>
                <a:cubicBezTo>
                  <a:pt x="269766" y="839075"/>
                  <a:pt x="43793" y="926661"/>
                  <a:pt x="63062" y="998482"/>
                </a:cubicBezTo>
                <a:cubicBezTo>
                  <a:pt x="82331" y="1070303"/>
                  <a:pt x="381876" y="1110593"/>
                  <a:pt x="378373" y="1187669"/>
                </a:cubicBezTo>
                <a:cubicBezTo>
                  <a:pt x="374870" y="1264745"/>
                  <a:pt x="47297" y="1380358"/>
                  <a:pt x="42042" y="1460937"/>
                </a:cubicBezTo>
                <a:cubicBezTo>
                  <a:pt x="36787" y="1541516"/>
                  <a:pt x="191814" y="1606330"/>
                  <a:pt x="346842" y="167114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983319" y="2167773"/>
            <a:ext cx="378403" cy="1671144"/>
          </a:xfrm>
          <a:custGeom>
            <a:avLst/>
            <a:gdLst>
              <a:gd name="connsiteX0" fmla="*/ 0 w 378403"/>
              <a:gd name="connsiteY0" fmla="*/ 0 h 1671144"/>
              <a:gd name="connsiteX1" fmla="*/ 336331 w 378403"/>
              <a:gd name="connsiteY1" fmla="*/ 241737 h 1671144"/>
              <a:gd name="connsiteX2" fmla="*/ 21021 w 378403"/>
              <a:gd name="connsiteY2" fmla="*/ 504496 h 1671144"/>
              <a:gd name="connsiteX3" fmla="*/ 262759 w 378403"/>
              <a:gd name="connsiteY3" fmla="*/ 756744 h 1671144"/>
              <a:gd name="connsiteX4" fmla="*/ 63062 w 378403"/>
              <a:gd name="connsiteY4" fmla="*/ 998482 h 1671144"/>
              <a:gd name="connsiteX5" fmla="*/ 378373 w 378403"/>
              <a:gd name="connsiteY5" fmla="*/ 1187669 h 1671144"/>
              <a:gd name="connsiteX6" fmla="*/ 42042 w 378403"/>
              <a:gd name="connsiteY6" fmla="*/ 1460937 h 1671144"/>
              <a:gd name="connsiteX7" fmla="*/ 346842 w 378403"/>
              <a:gd name="connsiteY7" fmla="*/ 1671144 h 167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403" h="1671144">
                <a:moveTo>
                  <a:pt x="0" y="0"/>
                </a:moveTo>
                <a:cubicBezTo>
                  <a:pt x="166414" y="78827"/>
                  <a:pt x="332828" y="157654"/>
                  <a:pt x="336331" y="241737"/>
                </a:cubicBezTo>
                <a:cubicBezTo>
                  <a:pt x="339834" y="325820"/>
                  <a:pt x="33283" y="418662"/>
                  <a:pt x="21021" y="504496"/>
                </a:cubicBezTo>
                <a:cubicBezTo>
                  <a:pt x="8759" y="590330"/>
                  <a:pt x="255752" y="674413"/>
                  <a:pt x="262759" y="756744"/>
                </a:cubicBezTo>
                <a:cubicBezTo>
                  <a:pt x="269766" y="839075"/>
                  <a:pt x="43793" y="926661"/>
                  <a:pt x="63062" y="998482"/>
                </a:cubicBezTo>
                <a:cubicBezTo>
                  <a:pt x="82331" y="1070303"/>
                  <a:pt x="381876" y="1110593"/>
                  <a:pt x="378373" y="1187669"/>
                </a:cubicBezTo>
                <a:cubicBezTo>
                  <a:pt x="374870" y="1264745"/>
                  <a:pt x="47297" y="1380358"/>
                  <a:pt x="42042" y="1460937"/>
                </a:cubicBezTo>
                <a:cubicBezTo>
                  <a:pt x="36787" y="1541516"/>
                  <a:pt x="191814" y="1606330"/>
                  <a:pt x="346842" y="167114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529871" y="1999606"/>
            <a:ext cx="378403" cy="1671144"/>
          </a:xfrm>
          <a:custGeom>
            <a:avLst/>
            <a:gdLst>
              <a:gd name="connsiteX0" fmla="*/ 0 w 378403"/>
              <a:gd name="connsiteY0" fmla="*/ 0 h 1671144"/>
              <a:gd name="connsiteX1" fmla="*/ 336331 w 378403"/>
              <a:gd name="connsiteY1" fmla="*/ 241737 h 1671144"/>
              <a:gd name="connsiteX2" fmla="*/ 21021 w 378403"/>
              <a:gd name="connsiteY2" fmla="*/ 504496 h 1671144"/>
              <a:gd name="connsiteX3" fmla="*/ 262759 w 378403"/>
              <a:gd name="connsiteY3" fmla="*/ 756744 h 1671144"/>
              <a:gd name="connsiteX4" fmla="*/ 63062 w 378403"/>
              <a:gd name="connsiteY4" fmla="*/ 998482 h 1671144"/>
              <a:gd name="connsiteX5" fmla="*/ 378373 w 378403"/>
              <a:gd name="connsiteY5" fmla="*/ 1187669 h 1671144"/>
              <a:gd name="connsiteX6" fmla="*/ 42042 w 378403"/>
              <a:gd name="connsiteY6" fmla="*/ 1460937 h 1671144"/>
              <a:gd name="connsiteX7" fmla="*/ 346842 w 378403"/>
              <a:gd name="connsiteY7" fmla="*/ 1671144 h 167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403" h="1671144">
                <a:moveTo>
                  <a:pt x="0" y="0"/>
                </a:moveTo>
                <a:cubicBezTo>
                  <a:pt x="166414" y="78827"/>
                  <a:pt x="332828" y="157654"/>
                  <a:pt x="336331" y="241737"/>
                </a:cubicBezTo>
                <a:cubicBezTo>
                  <a:pt x="339834" y="325820"/>
                  <a:pt x="33283" y="418662"/>
                  <a:pt x="21021" y="504496"/>
                </a:cubicBezTo>
                <a:cubicBezTo>
                  <a:pt x="8759" y="590330"/>
                  <a:pt x="255752" y="674413"/>
                  <a:pt x="262759" y="756744"/>
                </a:cubicBezTo>
                <a:cubicBezTo>
                  <a:pt x="269766" y="839075"/>
                  <a:pt x="43793" y="926661"/>
                  <a:pt x="63062" y="998482"/>
                </a:cubicBezTo>
                <a:cubicBezTo>
                  <a:pt x="82331" y="1070303"/>
                  <a:pt x="381876" y="1110593"/>
                  <a:pt x="378373" y="1187669"/>
                </a:cubicBezTo>
                <a:cubicBezTo>
                  <a:pt x="374870" y="1264745"/>
                  <a:pt x="47297" y="1380358"/>
                  <a:pt x="42042" y="1460937"/>
                </a:cubicBezTo>
                <a:cubicBezTo>
                  <a:pt x="36787" y="1541516"/>
                  <a:pt x="191814" y="1606330"/>
                  <a:pt x="346842" y="167114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4290" y="4022083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Entitások szálai</a:t>
            </a:r>
          </a:p>
          <a:p>
            <a:pPr algn="ctr"/>
            <a:r>
              <a:rPr lang="hu-HU" dirty="0" smtClean="0"/>
              <a:t>(</a:t>
            </a:r>
            <a:r>
              <a:rPr lang="hu-HU" dirty="0" err="1" smtClean="0"/>
              <a:t>Xbase</a:t>
            </a:r>
            <a:r>
              <a:rPr lang="hu-HU" dirty="0" smtClean="0"/>
              <a:t> generált kód)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76423" y="2077115"/>
            <a:ext cx="4220786" cy="592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9853" y="1892449"/>
            <a:ext cx="116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Módosítás</a:t>
            </a:r>
            <a:endParaRPr lang="en-US" dirty="0"/>
          </a:p>
        </p:txBody>
      </p:sp>
      <p:pic>
        <p:nvPicPr>
          <p:cNvPr id="14" name="Picture 8" descr="http://www.eclipse.org/community/eclipse_newsletter/2015/november/images/logo_emf_inc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09" y="4263001"/>
            <a:ext cx="2402548" cy="155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7214705" y="2802853"/>
            <a:ext cx="609600" cy="1313794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66011" y="4442607"/>
            <a:ext cx="2165131" cy="114562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DesmoJ</a:t>
            </a:r>
            <a:endParaRPr lang="hu-HU" sz="2400" dirty="0" smtClean="0">
              <a:solidFill>
                <a:schemeClr val="tx2"/>
              </a:solidFill>
            </a:endParaRPr>
          </a:p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események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391154" y="5015421"/>
            <a:ext cx="13249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3839" y="4285403"/>
            <a:ext cx="127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Feliratkozás</a:t>
            </a:r>
          </a:p>
          <a:p>
            <a:pPr algn="ctr"/>
            <a:r>
              <a:rPr lang="hu-HU" dirty="0" smtClean="0"/>
              <a:t>(EVM Job)</a:t>
            </a:r>
            <a:endParaRPr lang="en-US" dirty="0"/>
          </a:p>
        </p:txBody>
      </p:sp>
      <p:sp>
        <p:nvSpPr>
          <p:cNvPr id="26" name="Lightning Bolt 25"/>
          <p:cNvSpPr/>
          <p:nvPr/>
        </p:nvSpPr>
        <p:spPr>
          <a:xfrm flipH="1" flipV="1">
            <a:off x="2101610" y="3238364"/>
            <a:ext cx="1013498" cy="1201106"/>
          </a:xfrm>
          <a:prstGeom prst="lightningBol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6250" y="3534117"/>
            <a:ext cx="103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err="1" smtClean="0"/>
              <a:t>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 szimulációs modell</a:t>
            </a:r>
          </a:p>
          <a:p>
            <a:r>
              <a:rPr lang="hu-HU" dirty="0" smtClean="0"/>
              <a:t>3 definiált </a:t>
            </a:r>
            <a:r>
              <a:rPr lang="hu-HU" dirty="0" err="1" smtClean="0"/>
              <a:t>Sirius</a:t>
            </a:r>
            <a:r>
              <a:rPr lang="hu-HU" dirty="0" smtClean="0"/>
              <a:t> nézet</a:t>
            </a:r>
          </a:p>
          <a:p>
            <a:r>
              <a:rPr lang="hu-HU" dirty="0" err="1" smtClean="0"/>
              <a:t>Xbase</a:t>
            </a:r>
            <a:r>
              <a:rPr lang="hu-HU" dirty="0" smtClean="0"/>
              <a:t> alapú kódgenerátor, Turing-teljes DSL</a:t>
            </a:r>
          </a:p>
          <a:p>
            <a:r>
              <a:rPr lang="hu-HU" dirty="0" smtClean="0"/>
              <a:t>Projekt varázsló támogatása</a:t>
            </a:r>
          </a:p>
          <a:p>
            <a:r>
              <a:rPr lang="hu-HU" dirty="0" smtClean="0"/>
              <a:t>Szimulátor futtatása </a:t>
            </a:r>
            <a:r>
              <a:rPr lang="hu-HU" dirty="0" err="1" smtClean="0"/>
              <a:t>Eclipse</a:t>
            </a:r>
            <a:r>
              <a:rPr lang="hu-HU" dirty="0" smtClean="0"/>
              <a:t> alkalmazásból</a:t>
            </a:r>
            <a:br>
              <a:rPr lang="hu-HU" dirty="0" smtClean="0"/>
            </a:br>
            <a:r>
              <a:rPr lang="hu-HU" dirty="0" err="1" smtClean="0"/>
              <a:t>launch</a:t>
            </a:r>
            <a:r>
              <a:rPr lang="hu-HU" dirty="0" smtClean="0"/>
              <a:t> konfigurációval</a:t>
            </a:r>
          </a:p>
          <a:p>
            <a:r>
              <a:rPr lang="hu-HU" dirty="0"/>
              <a:t>Nem megbízható kommunikáció </a:t>
            </a:r>
            <a:r>
              <a:rPr lang="hu-HU" dirty="0" smtClean="0"/>
              <a:t>modellezése</a:t>
            </a:r>
          </a:p>
          <a:p>
            <a:r>
              <a:rPr lang="hu-HU" dirty="0" smtClean="0"/>
              <a:t>Entitás és esemény alapú szimuláció kombinálása </a:t>
            </a:r>
            <a:r>
              <a:rPr lang="hu-HU" dirty="0" err="1" smtClean="0"/>
              <a:t>interruptokkal</a:t>
            </a:r>
            <a:endParaRPr lang="hu-HU" dirty="0" smtClean="0"/>
          </a:p>
          <a:p>
            <a:r>
              <a:rPr lang="hu-HU" dirty="0" err="1" smtClean="0"/>
              <a:t>IncQuery</a:t>
            </a:r>
            <a:r>
              <a:rPr lang="hu-HU" dirty="0" smtClean="0"/>
              <a:t> EVM használata a szimulátorban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Szorgalmi feladatok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Vizualizáció (WIP)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0" y="929103"/>
            <a:ext cx="8681000" cy="527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Metamodellek</a:t>
            </a:r>
            <a:endParaRPr lang="en-US" dirty="0"/>
          </a:p>
        </p:txBody>
      </p:sp>
      <p:sp>
        <p:nvSpPr>
          <p:cNvPr id="3" name="Lekerekített téglalap 2"/>
          <p:cNvSpPr/>
          <p:nvPr/>
        </p:nvSpPr>
        <p:spPr>
          <a:xfrm>
            <a:off x="2949191" y="1574569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492369" y="5137896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5637125" y="5137896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Szimulációs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2105130" y="2499017"/>
            <a:ext cx="2456822" cy="263887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 flipV="1">
            <a:off x="4561952" y="2499017"/>
            <a:ext cx="2687934" cy="263887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Artifactek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96" y="1216818"/>
            <a:ext cx="3590925" cy="481012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147140" y="1141439"/>
            <a:ext cx="3268717" cy="445623"/>
          </a:xfrm>
          <a:prstGeom prst="wedgeRoundRectCallout">
            <a:avLst>
              <a:gd name="adj1" fmla="val 123917"/>
              <a:gd name="adj2" fmla="val 244882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Drónok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szkriptje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7139" y="1942332"/>
            <a:ext cx="3268718" cy="509684"/>
          </a:xfrm>
          <a:prstGeom prst="wedgeRoundRectCallout">
            <a:avLst>
              <a:gd name="adj1" fmla="val 124239"/>
              <a:gd name="adj2" fmla="val 224545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Drónok</a:t>
            </a:r>
            <a:r>
              <a:rPr lang="hu-HU" sz="2400" dirty="0" smtClean="0">
                <a:solidFill>
                  <a:schemeClr val="tx2"/>
                </a:solidFill>
              </a:rPr>
              <a:t> generált kódja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47140" y="3092597"/>
            <a:ext cx="3268717" cy="517923"/>
          </a:xfrm>
          <a:prstGeom prst="wedgeRoundRectCallout">
            <a:avLst>
              <a:gd name="adj1" fmla="val 112985"/>
              <a:gd name="adj2" fmla="val 190635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Desmo-J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artifactek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42874" y="4402613"/>
            <a:ext cx="3268718" cy="673884"/>
          </a:xfrm>
          <a:prstGeom prst="wedgeRoundRectCallout">
            <a:avLst>
              <a:gd name="adj1" fmla="val 115235"/>
              <a:gd name="adj2" fmla="val 5619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modell nézetei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318726" y="855120"/>
            <a:ext cx="3299264" cy="500714"/>
          </a:xfrm>
          <a:prstGeom prst="wedgeRoundRectCallout">
            <a:avLst>
              <a:gd name="adj1" fmla="val -6738"/>
              <a:gd name="adj2" fmla="val 300385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hu-HU" dirty="0" err="1" smtClean="0"/>
              <a:t>ázsló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273969"/>
            <a:ext cx="4867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hu-HU" dirty="0" err="1" smtClean="0"/>
              <a:t>ázsló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081087"/>
            <a:ext cx="4867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Elkészült projekt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857375"/>
            <a:ext cx="4038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4" y="1208689"/>
            <a:ext cx="3475204" cy="183898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scriptek létrehozása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4" y="2770133"/>
            <a:ext cx="8296275" cy="3314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scriptek létrehozása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4" y="1208689"/>
            <a:ext cx="3475204" cy="1838982"/>
          </a:xfrm>
          <a:prstGeom prst="rect">
            <a:avLst/>
          </a:prstGeom>
        </p:spPr>
      </p:pic>
      <p:pic>
        <p:nvPicPr>
          <p:cNvPr id="1026" name="Picture 2" descr="http://2.bp.blogspot.com/_OvMG_klGAe8/TM2yuIM6f2I/AAAAAAAAAS0/7AezQdiyE3I/s1600/x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28" y="851433"/>
            <a:ext cx="5182581" cy="178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1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Scriptek</a:t>
            </a:r>
            <a:r>
              <a:rPr lang="en-US" dirty="0" smtClean="0"/>
              <a:t> </a:t>
            </a:r>
            <a:r>
              <a:rPr lang="en-US" dirty="0" err="1" smtClean="0"/>
              <a:t>lefuttat</a:t>
            </a:r>
            <a:r>
              <a:rPr lang="hu-HU" dirty="0" err="1" smtClean="0"/>
              <a:t>ása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9" y="956442"/>
            <a:ext cx="4096058" cy="17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17060</TotalTime>
  <Words>140</Words>
  <Application>Microsoft Office PowerPoint</Application>
  <PresentationFormat>On-screen Show (4:3)</PresentationFormat>
  <Paragraphs>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FTSRG presentation</vt:lpstr>
      <vt:lpstr>FTSRG print</vt:lpstr>
      <vt:lpstr>MDSD Házi feladat</vt:lpstr>
      <vt:lpstr>Metamodellek</vt:lpstr>
      <vt:lpstr>Artifactek</vt:lpstr>
      <vt:lpstr>Varázsló</vt:lpstr>
      <vt:lpstr>Varázsló</vt:lpstr>
      <vt:lpstr>Elkészült projekt</vt:lpstr>
      <vt:lpstr>Új scriptek létrehozása</vt:lpstr>
      <vt:lpstr>Új scriptek létrehozása</vt:lpstr>
      <vt:lpstr>Scriptek lefuttatása</vt:lpstr>
      <vt:lpstr>Scriptek lefuttatása</vt:lpstr>
      <vt:lpstr>Modell szemantikája</vt:lpstr>
      <vt:lpstr>Kommunikáció megbízhatatlansága</vt:lpstr>
      <vt:lpstr>Szimulátor inicializálása</vt:lpstr>
      <vt:lpstr>Entitás és esemény alapú szimuláció</vt:lpstr>
      <vt:lpstr>Szorgalmi feladatok</vt:lpstr>
      <vt:lpstr>Vizualizáció (WIP)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Kristóf Marussy</cp:lastModifiedBy>
  <cp:revision>2366</cp:revision>
  <dcterms:created xsi:type="dcterms:W3CDTF">2013-06-08T09:47:17Z</dcterms:created>
  <dcterms:modified xsi:type="dcterms:W3CDTF">2016-05-25T18:59:22Z</dcterms:modified>
</cp:coreProperties>
</file>