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655" r:id="rId3"/>
  </p:sldMasterIdLst>
  <p:notesMasterIdLst>
    <p:notesMasterId r:id="rId19"/>
  </p:notesMasterIdLst>
  <p:handoutMasterIdLst>
    <p:handoutMasterId r:id="rId20"/>
  </p:handoutMasterIdLst>
  <p:sldIdLst>
    <p:sldId id="304" r:id="rId4"/>
    <p:sldId id="315" r:id="rId5"/>
    <p:sldId id="316" r:id="rId6"/>
    <p:sldId id="317" r:id="rId7"/>
    <p:sldId id="319" r:id="rId8"/>
    <p:sldId id="318" r:id="rId9"/>
    <p:sldId id="320" r:id="rId10"/>
    <p:sldId id="321" r:id="rId11"/>
    <p:sldId id="313" r:id="rId12"/>
    <p:sldId id="322" r:id="rId13"/>
    <p:sldId id="323" r:id="rId14"/>
    <p:sldId id="324" r:id="rId15"/>
    <p:sldId id="325" r:id="rId16"/>
    <p:sldId id="326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15"/>
            <p14:sldId id="316"/>
            <p14:sldId id="317"/>
            <p14:sldId id="319"/>
            <p14:sldId id="318"/>
            <p14:sldId id="320"/>
            <p14:sldId id="321"/>
            <p14:sldId id="313"/>
            <p14:sldId id="322"/>
            <p14:sldId id="323"/>
            <p14:sldId id="324"/>
            <p14:sldId id="325"/>
            <p14:sldId id="326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81329" autoAdjust="0"/>
  </p:normalViewPr>
  <p:slideViewPr>
    <p:cSldViewPr snapToGrid="0">
      <p:cViewPr varScale="1">
        <p:scale>
          <a:sx n="78" d="100"/>
          <a:sy n="78" d="100"/>
        </p:scale>
        <p:origin x="16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2016. 04. 29.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Első feltétel volt igaz, és így a robot1 hajtotta végre az akciókat.</a:t>
            </a:r>
          </a:p>
          <a:p>
            <a:r>
              <a:rPr lang="hu-HU" dirty="0" smtClean="0"/>
              <a:t>Amit még érdemes mondani: minden viselkedési elemre készült</a:t>
            </a:r>
            <a:r>
              <a:rPr lang="hu-HU" baseline="0" dirty="0" smtClean="0"/>
              <a:t> szabály, vannak </a:t>
            </a:r>
            <a:r>
              <a:rPr lang="hu-HU" baseline="0" dirty="0" err="1" smtClean="0"/>
              <a:t>validátorok</a:t>
            </a:r>
            <a:r>
              <a:rPr lang="hu-HU" baseline="0" dirty="0" smtClean="0"/>
              <a:t> is, illetve a </a:t>
            </a:r>
            <a:r>
              <a:rPr lang="hu-HU" baseline="0" dirty="0" err="1" smtClean="0"/>
              <a:t>scope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providerek</a:t>
            </a:r>
            <a:r>
              <a:rPr lang="hu-HU" baseline="0" dirty="0" smtClean="0"/>
              <a:t> lettek átírva a strukturális példány referálása miatt. Emellett a generátor rész módosult.</a:t>
            </a:r>
            <a:br>
              <a:rPr lang="hu-HU" baseline="0" dirty="0" smtClean="0"/>
            </a:br>
            <a:r>
              <a:rPr lang="hu-HU" baseline="0" dirty="0" err="1" smtClean="0"/>
              <a:t>Validátorok</a:t>
            </a:r>
            <a:r>
              <a:rPr lang="hu-HU" baseline="0" dirty="0" smtClean="0"/>
              <a:t>: 1. azonos név kiszűrése, 2. üzenet küldése csak akkor lehet, ha vannak kapcsolatok. 3.. Önismeretség kiküszöbölése. 4. Saját magának senki nem küldhet, üzenetet, stb.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nyelvtan a</a:t>
            </a:r>
            <a:r>
              <a:rPr lang="hu-HU" baseline="0" dirty="0" smtClean="0"/>
              <a:t> két </a:t>
            </a:r>
            <a:r>
              <a:rPr lang="hu-HU" baseline="0" dirty="0" err="1" smtClean="0"/>
              <a:t>metamodelt</a:t>
            </a:r>
            <a:r>
              <a:rPr lang="hu-HU" baseline="0" dirty="0" smtClean="0"/>
              <a:t> használja fel, tulajdonképpen importálja. </a:t>
            </a:r>
            <a:br>
              <a:rPr lang="hu-HU" baseline="0" dirty="0" smtClean="0"/>
            </a:br>
            <a:r>
              <a:rPr lang="hu-HU" baseline="0" dirty="0" smtClean="0"/>
              <a:t>A nyelvtan példánya egy létező strukturális példánymodellt importál, és </a:t>
            </a:r>
            <a:r>
              <a:rPr lang="hu-HU" baseline="0" dirty="0" err="1" smtClean="0"/>
              <a:t>runtime</a:t>
            </a:r>
            <a:r>
              <a:rPr lang="hu-HU" baseline="0" dirty="0" smtClean="0"/>
              <a:t> egy viselkedésit generál. Ez a viselkedés példány a strukturális példánymodellt egészíti ki. Tehát ami fontos, hogy létező strukturális példányokhoz vagyunk képesek viselkedést definiálni a nyelvtan segítségével, és viselkedési példányokat generálni, ami a strukturálisra referál.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az</a:t>
            </a:r>
            <a:r>
              <a:rPr lang="hu-HU" baseline="0" dirty="0" smtClean="0"/>
              <a:t> a lényeg, hogy minden hivatkozás a strukturális példányra történik. Automatikus kiegészítés van az írás közben, </a:t>
            </a:r>
            <a:r>
              <a:rPr lang="hu-HU" baseline="0" dirty="0" err="1" smtClean="0"/>
              <a:t>scope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provider</a:t>
            </a:r>
            <a:r>
              <a:rPr lang="hu-HU" baseline="0" dirty="0" smtClean="0"/>
              <a:t> átírása megtörtént.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a nyelvtan</a:t>
            </a:r>
            <a:r>
              <a:rPr lang="hu-HU" baseline="0" dirty="0" smtClean="0"/>
              <a:t> által generált viselkedési példány van. De fontos, hogy ez nem maga a nyelvtan példánya.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Mindent cselekményt ehhez hasonló utasításokkal írunk le. </a:t>
            </a:r>
            <a:r>
              <a:rPr lang="hu-HU" dirty="0" err="1" smtClean="0"/>
              <a:t>Know</a:t>
            </a:r>
            <a:r>
              <a:rPr lang="hu-HU" dirty="0" smtClean="0"/>
              <a:t>: kapcsolat kiépítése oda-vissza. Ha van kapcsolat, akkor már tudnak kommunikálni is, de addig</a:t>
            </a:r>
            <a:r>
              <a:rPr lang="hu-HU" baseline="0" dirty="0" smtClean="0"/>
              <a:t> nem. </a:t>
            </a:r>
            <a:r>
              <a:rPr lang="hu-HU" baseline="0" dirty="0" err="1" smtClean="0"/>
              <a:t>Exec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taskra</a:t>
            </a:r>
            <a:r>
              <a:rPr lang="hu-HU" baseline="0" dirty="0" smtClean="0"/>
              <a:t> feliratkozás.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: konkrét akció. A -&gt; jellel utasítások egy sorozatát lehet megadni. </a:t>
            </a:r>
            <a:r>
              <a:rPr lang="hu-HU" baseline="0" dirty="0" err="1" smtClean="0"/>
              <a:t>Send</a:t>
            </a:r>
            <a:r>
              <a:rPr lang="hu-HU" baseline="0" dirty="0" smtClean="0"/>
              <a:t>: üzenetek küldése, lehet egy célpont, több célpont, de akár </a:t>
            </a:r>
            <a:r>
              <a:rPr lang="hu-HU" baseline="0" dirty="0" err="1" smtClean="0"/>
              <a:t>broadcast</a:t>
            </a:r>
            <a:r>
              <a:rPr lang="hu-HU" baseline="0" dirty="0" smtClean="0"/>
              <a:t> is (* operátorral), ekkor azoknak küld üzenetet, akikkel kapcsolatban van (tehát volt korábban </a:t>
            </a:r>
            <a:r>
              <a:rPr lang="hu-HU" baseline="0" dirty="0" err="1" smtClean="0"/>
              <a:t>know</a:t>
            </a:r>
            <a:r>
              <a:rPr lang="hu-HU" baseline="0" dirty="0" smtClean="0"/>
              <a:t> utasítás közöttük). Üzenetek egymásra épülhetnek, lásd </a:t>
            </a:r>
            <a:r>
              <a:rPr lang="hu-HU" baseline="0" dirty="0" err="1" smtClean="0"/>
              <a:t>Follows</a:t>
            </a:r>
            <a:r>
              <a:rPr lang="hu-HU" baseline="0" dirty="0" smtClean="0"/>
              <a:t> paraméter.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Know</a:t>
            </a:r>
            <a:r>
              <a:rPr lang="hu-HU" dirty="0" smtClean="0"/>
              <a:t> hatására</a:t>
            </a:r>
            <a:r>
              <a:rPr lang="hu-HU" baseline="0" dirty="0" smtClean="0"/>
              <a:t> megjelennek a kollaborációk.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2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Know</a:t>
            </a:r>
            <a:r>
              <a:rPr lang="hu-HU" dirty="0" smtClean="0"/>
              <a:t> hatására</a:t>
            </a:r>
            <a:r>
              <a:rPr lang="hu-HU" baseline="0" dirty="0" smtClean="0"/>
              <a:t> megjelennek a kollaborációk.</a:t>
            </a:r>
          </a:p>
          <a:p>
            <a:endParaRPr lang="hu-HU" dirty="0" smtClean="0"/>
          </a:p>
          <a:p>
            <a:r>
              <a:rPr lang="hu-HU" dirty="0" err="1" smtClean="0"/>
              <a:t>Do</a:t>
            </a:r>
            <a:r>
              <a:rPr lang="hu-HU" dirty="0" smtClean="0"/>
              <a:t> hatására ott lesznek az akciók.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Know</a:t>
            </a:r>
            <a:r>
              <a:rPr lang="hu-HU" dirty="0" smtClean="0"/>
              <a:t> hatására</a:t>
            </a:r>
            <a:r>
              <a:rPr lang="hu-HU" baseline="0" dirty="0" smtClean="0"/>
              <a:t> megjelennek a kollaborációk.</a:t>
            </a:r>
            <a:endParaRPr lang="hu-HU" dirty="0" smtClean="0"/>
          </a:p>
          <a:p>
            <a:r>
              <a:rPr lang="hu-HU" dirty="0" err="1" smtClean="0"/>
              <a:t>Do</a:t>
            </a:r>
            <a:r>
              <a:rPr lang="hu-HU" dirty="0" smtClean="0"/>
              <a:t> hatására ott lesznek az akciók.</a:t>
            </a:r>
          </a:p>
          <a:p>
            <a:r>
              <a:rPr lang="hu-HU" dirty="0" err="1" smtClean="0"/>
              <a:t>Send</a:t>
            </a:r>
            <a:r>
              <a:rPr lang="hu-HU" dirty="0" smtClean="0"/>
              <a:t>: itt</a:t>
            </a:r>
            <a:r>
              <a:rPr lang="hu-HU" baseline="0" dirty="0" smtClean="0"/>
              <a:t> több minden generálódik: </a:t>
            </a:r>
            <a:r>
              <a:rPr lang="hu-HU" baseline="0" dirty="0" err="1" smtClean="0"/>
              <a:t>messagerepository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message</a:t>
            </a:r>
            <a:r>
              <a:rPr lang="hu-HU" baseline="0" dirty="0" smtClean="0"/>
              <a:t> és </a:t>
            </a:r>
            <a:r>
              <a:rPr lang="hu-HU" baseline="0" dirty="0" err="1" smtClean="0"/>
              <a:t>unicast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action</a:t>
            </a:r>
            <a:r>
              <a:rPr lang="hu-HU" baseline="0" dirty="0" smtClean="0"/>
              <a:t> is.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Elágazások is</a:t>
            </a:r>
            <a:r>
              <a:rPr lang="hu-HU" baseline="0" dirty="0" smtClean="0"/>
              <a:t> definiálhatók. Tetszőleges számú utasítást tartalmazhatnak, tetszőleges mélységben. Utóbbi azt jelenti, hogy tetszőleges számú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ágyazható egymásba. Próbáltam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ciklust is, de attól megbaszódott az </a:t>
            </a:r>
            <a:r>
              <a:rPr lang="hu-HU" baseline="0" dirty="0" err="1" smtClean="0"/>
              <a:t>xtext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5" name="Téglalap 4"/>
          <p:cNvSpPr/>
          <p:nvPr userDrawn="1"/>
        </p:nvSpPr>
        <p:spPr>
          <a:xfrm>
            <a:off x="7349195" y="5648931"/>
            <a:ext cx="170935" cy="17219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Szövegdoboz 5"/>
          <p:cNvSpPr txBox="1"/>
          <p:nvPr userDrawn="1"/>
        </p:nvSpPr>
        <p:spPr>
          <a:xfrm>
            <a:off x="7559946" y="5534631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statikus</a:t>
            </a:r>
            <a:endParaRPr lang="hu-HU" dirty="0"/>
          </a:p>
        </p:txBody>
      </p:sp>
      <p:sp>
        <p:nvSpPr>
          <p:cNvPr id="7" name="Téglalap 6"/>
          <p:cNvSpPr/>
          <p:nvPr userDrawn="1"/>
        </p:nvSpPr>
        <p:spPr>
          <a:xfrm>
            <a:off x="7349195" y="5985997"/>
            <a:ext cx="170935" cy="17219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4">
                <a:lumMod val="90000"/>
                <a:lumOff val="1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 userDrawn="1"/>
        </p:nvSpPr>
        <p:spPr>
          <a:xfrm>
            <a:off x="7559946" y="5871697"/>
            <a:ext cx="114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dinamikus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7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4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ZTZ (Team 4) 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Bató </a:t>
            </a: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Tamás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Borbély Zsófia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Kővári Zsolt</a:t>
            </a:r>
            <a:endParaRPr lang="hu-H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utasítások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4" y="720725"/>
            <a:ext cx="4422076" cy="2588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81" y="2883353"/>
            <a:ext cx="5883697" cy="34362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Rectangular Callout 8"/>
          <p:cNvSpPr/>
          <p:nvPr/>
        </p:nvSpPr>
        <p:spPr>
          <a:xfrm>
            <a:off x="0" y="4212191"/>
            <a:ext cx="3373821" cy="778531"/>
          </a:xfrm>
          <a:prstGeom prst="wedgeRectCallout">
            <a:avLst>
              <a:gd name="adj1" fmla="val 52073"/>
              <a:gd name="adj2" fmla="val -89860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Első feltétel volt igaz</a:t>
            </a:r>
          </a:p>
        </p:txBody>
      </p:sp>
    </p:spTree>
    <p:extLst>
      <p:ext uri="{BB962C8B-B14F-4D97-AF65-F5344CB8AC3E}">
        <p14:creationId xmlns:p14="http://schemas.microsoft.com/office/powerpoint/2010/main" val="14426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Sirius editor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Elkészítettük a robot és a környezet leírásához szükséges </a:t>
            </a:r>
            <a:r>
              <a:rPr lang="hu-HU" dirty="0" err="1" smtClean="0"/>
              <a:t>Sirius</a:t>
            </a:r>
            <a:r>
              <a:rPr lang="hu-HU" dirty="0" smtClean="0"/>
              <a:t> editorokat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metamodell</a:t>
            </a:r>
            <a:r>
              <a:rPr lang="hu-HU" dirty="0" smtClean="0"/>
              <a:t> elemeit ezek segítségével meg lehet valósítani</a:t>
            </a:r>
            <a:endParaRPr lang="en-US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725"/>
            <a:ext cx="4453622" cy="424115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720725"/>
            <a:ext cx="49339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Sirius editor</a:t>
            </a:r>
            <a:endParaRPr lang="en-US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232802"/>
            <a:ext cx="8858250" cy="4778159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2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Sirius editor</a:t>
            </a:r>
            <a:endParaRPr lang="en-US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433496"/>
            <a:ext cx="8858250" cy="4376771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356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Munkanapló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Eddig</a:t>
            </a:r>
            <a:r>
              <a:rPr lang="en-US" dirty="0" smtClean="0"/>
              <a:t> a </a:t>
            </a:r>
            <a:r>
              <a:rPr lang="en-US" dirty="0" err="1" smtClean="0"/>
              <a:t>feladatra</a:t>
            </a:r>
            <a:r>
              <a:rPr lang="en-US" dirty="0" smtClean="0"/>
              <a:t> </a:t>
            </a:r>
            <a:r>
              <a:rPr lang="en-US" dirty="0" err="1" smtClean="0"/>
              <a:t>fordított</a:t>
            </a:r>
            <a:r>
              <a:rPr lang="en-US" dirty="0" smtClean="0"/>
              <a:t> </a:t>
            </a:r>
            <a:r>
              <a:rPr lang="en-US" dirty="0" err="1" smtClean="0"/>
              <a:t>idő</a:t>
            </a:r>
            <a:r>
              <a:rPr lang="en-US" dirty="0" smtClean="0"/>
              <a:t>: 105 </a:t>
            </a:r>
            <a:r>
              <a:rPr lang="en-US" dirty="0" err="1" smtClean="0"/>
              <a:t>óra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1" y="1932416"/>
            <a:ext cx="7298220" cy="39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9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Köszönjük</a:t>
            </a:r>
            <a:r>
              <a:rPr lang="en-US" dirty="0" smtClean="0"/>
              <a:t> a </a:t>
            </a:r>
            <a:r>
              <a:rPr lang="en-US" dirty="0" err="1" smtClean="0"/>
              <a:t>figyelmet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7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Modellek kapcsolata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4516" y="954958"/>
            <a:ext cx="1911574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</a:t>
            </a:r>
            <a:r>
              <a:rPr lang="hu-HU" sz="2400" dirty="0" err="1" smtClean="0">
                <a:solidFill>
                  <a:schemeClr val="tx2"/>
                </a:solidFill>
              </a:rPr>
              <a:t>metamodel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3188" y="954958"/>
            <a:ext cx="1945731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</a:t>
            </a:r>
            <a:r>
              <a:rPr lang="hu-HU" sz="2400" dirty="0" err="1" smtClean="0">
                <a:solidFill>
                  <a:schemeClr val="tx2"/>
                </a:solidFill>
              </a:rPr>
              <a:t>metamodel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517" y="4050740"/>
            <a:ext cx="1910918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példány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188" y="4050741"/>
            <a:ext cx="1945731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példány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8524" y="954958"/>
            <a:ext cx="1911574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Nyelvtan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8524" y="4050742"/>
            <a:ext cx="1911574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Példány</a:t>
            </a:r>
          </a:p>
        </p:txBody>
      </p:sp>
      <p:cxnSp>
        <p:nvCxnSpPr>
          <p:cNvPr id="12" name="Straight Arrow Connector 11"/>
          <p:cNvCxnSpPr>
            <a:stCxn id="8" idx="0"/>
            <a:endCxn id="6" idx="2"/>
          </p:cNvCxnSpPr>
          <p:nvPr/>
        </p:nvCxnSpPr>
        <p:spPr>
          <a:xfrm flipV="1">
            <a:off x="7706054" y="2012561"/>
            <a:ext cx="0" cy="203818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6" idx="1"/>
          </p:cNvCxnSpPr>
          <p:nvPr/>
        </p:nvCxnSpPr>
        <p:spPr>
          <a:xfrm>
            <a:off x="5350098" y="1483760"/>
            <a:ext cx="1383090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V="1">
            <a:off x="4394311" y="2012561"/>
            <a:ext cx="0" cy="203818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5" idx="3"/>
          </p:cNvCxnSpPr>
          <p:nvPr/>
        </p:nvCxnSpPr>
        <p:spPr>
          <a:xfrm flipH="1">
            <a:off x="2056090" y="1483760"/>
            <a:ext cx="1382434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0"/>
            <a:endCxn id="5" idx="2"/>
          </p:cNvCxnSpPr>
          <p:nvPr/>
        </p:nvCxnSpPr>
        <p:spPr>
          <a:xfrm flipV="1">
            <a:off x="1099976" y="2012561"/>
            <a:ext cx="327" cy="203817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1"/>
            <a:endCxn id="7" idx="3"/>
          </p:cNvCxnSpPr>
          <p:nvPr/>
        </p:nvCxnSpPr>
        <p:spPr>
          <a:xfrm flipH="1" flipV="1">
            <a:off x="2055435" y="4579542"/>
            <a:ext cx="1383089" cy="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3"/>
            <a:endCxn id="8" idx="1"/>
          </p:cNvCxnSpPr>
          <p:nvPr/>
        </p:nvCxnSpPr>
        <p:spPr>
          <a:xfrm flipV="1">
            <a:off x="5350098" y="4579543"/>
            <a:ext cx="1383090" cy="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070745" y="5115190"/>
            <a:ext cx="6635309" cy="541909"/>
            <a:chOff x="1070745" y="5115190"/>
            <a:chExt cx="6635309" cy="54190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1070745" y="5621678"/>
              <a:ext cx="663530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099976" y="5122447"/>
              <a:ext cx="0" cy="51333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706054" y="5115190"/>
              <a:ext cx="0" cy="54190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055434" y="1042427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5400000">
            <a:off x="3660325" y="2846988"/>
            <a:ext cx="20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5400000">
            <a:off x="6952537" y="2846987"/>
            <a:ext cx="20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5400000">
            <a:off x="355311" y="2846985"/>
            <a:ext cx="203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15285" y="997312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55434" y="4099961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73475" y="4130476"/>
            <a:ext cx="157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&lt;&lt;</a:t>
            </a:r>
            <a:r>
              <a:rPr lang="hu-HU" b="1" dirty="0" err="1" smtClean="0">
                <a:solidFill>
                  <a:srgbClr val="FF0000"/>
                </a:solidFill>
              </a:rPr>
              <a:t>generate</a:t>
            </a:r>
            <a:r>
              <a:rPr lang="hu-HU" b="1" dirty="0" smtClean="0">
                <a:solidFill>
                  <a:srgbClr val="FF0000"/>
                </a:solidFill>
              </a:rPr>
              <a:t>&gt;&gt;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99976" y="5635612"/>
            <a:ext cx="660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&lt;&lt;</a:t>
            </a:r>
            <a:r>
              <a:rPr lang="hu-HU" b="1" dirty="0" err="1" smtClean="0">
                <a:solidFill>
                  <a:srgbClr val="FF0000"/>
                </a:solidFill>
              </a:rPr>
              <a:t>extends</a:t>
            </a:r>
            <a:r>
              <a:rPr lang="hu-HU" b="1" dirty="0" smtClean="0">
                <a:solidFill>
                  <a:srgbClr val="FF0000"/>
                </a:solidFill>
              </a:rPr>
              <a:t>&gt;&gt;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92" grpId="0"/>
      <p:bldP spid="94" grpId="0"/>
      <p:bldP spid="95" grpId="0"/>
      <p:bldP spid="96" grpId="0"/>
      <p:bldP spid="97" grpId="0"/>
      <p:bldP spid="98" grpId="0"/>
      <p:bldP spid="99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deklarálás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757" y="783789"/>
            <a:ext cx="7433983" cy="550665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411514" y="899977"/>
            <a:ext cx="2297824" cy="898635"/>
          </a:xfrm>
          <a:prstGeom prst="wedgeRectCallout">
            <a:avLst>
              <a:gd name="adj1" fmla="val -154623"/>
              <a:gd name="adj2" fmla="val -304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példány importja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231958" y="2068005"/>
            <a:ext cx="2297824" cy="898635"/>
          </a:xfrm>
          <a:prstGeom prst="wedgeRectCallout">
            <a:avLst>
              <a:gd name="adj1" fmla="val -154623"/>
              <a:gd name="adj2" fmla="val -304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Hivatkozás a robotokra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231958" y="3352221"/>
            <a:ext cx="2297824" cy="898635"/>
          </a:xfrm>
          <a:prstGeom prst="wedgeRectCallout">
            <a:avLst>
              <a:gd name="adj1" fmla="val -153251"/>
              <a:gd name="adj2" fmla="val -4451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Hivatkozás a </a:t>
            </a:r>
            <a:r>
              <a:rPr lang="hu-HU" sz="2400" dirty="0" err="1" smtClean="0">
                <a:solidFill>
                  <a:schemeClr val="tx2"/>
                </a:solidFill>
              </a:rPr>
              <a:t>taskokra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231957" y="5391808"/>
            <a:ext cx="3029173" cy="898635"/>
          </a:xfrm>
          <a:prstGeom prst="wedgeRectCallout">
            <a:avLst>
              <a:gd name="adj1" fmla="val -59941"/>
              <a:gd name="adj2" fmla="val -5855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Képességek a strukturális példányból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 - deklarálás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757" y="783789"/>
            <a:ext cx="7433983" cy="5506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235" y="783789"/>
            <a:ext cx="5510766" cy="324654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2" name="Rectangular Callout 11"/>
          <p:cNvSpPr/>
          <p:nvPr/>
        </p:nvSpPr>
        <p:spPr>
          <a:xfrm>
            <a:off x="5835639" y="4093396"/>
            <a:ext cx="3029173" cy="898635"/>
          </a:xfrm>
          <a:prstGeom prst="wedgeRectCallout">
            <a:avLst>
              <a:gd name="adj1" fmla="val -59941"/>
              <a:gd name="adj2" fmla="val -5855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Generált viselkedési példány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 - utasítások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98" y="1992474"/>
            <a:ext cx="4403328" cy="2842282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69479" y="967333"/>
            <a:ext cx="3373821" cy="778531"/>
          </a:xfrm>
          <a:prstGeom prst="wedgeRectCallout">
            <a:avLst>
              <a:gd name="adj1" fmla="val 56375"/>
              <a:gd name="adj2" fmla="val 76064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Know</a:t>
            </a:r>
            <a:r>
              <a:rPr lang="hu-HU" sz="2400" dirty="0" smtClean="0">
                <a:solidFill>
                  <a:schemeClr val="tx2"/>
                </a:solidFill>
              </a:rPr>
              <a:t> utasítás: ismeretség, kollaboráció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600700" y="900550"/>
            <a:ext cx="3373821" cy="898247"/>
          </a:xfrm>
          <a:prstGeom prst="wedgeRectCallout">
            <a:avLst>
              <a:gd name="adj1" fmla="val -66599"/>
              <a:gd name="adj2" fmla="val 91263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Exec</a:t>
            </a:r>
            <a:r>
              <a:rPr lang="hu-HU" sz="2400" dirty="0">
                <a:solidFill>
                  <a:schemeClr val="tx2"/>
                </a:solidFill>
              </a:rPr>
              <a:t>: </a:t>
            </a:r>
            <a:r>
              <a:rPr lang="hu-HU" sz="2400" dirty="0" err="1" smtClean="0">
                <a:solidFill>
                  <a:schemeClr val="tx2"/>
                </a:solidFill>
              </a:rPr>
              <a:t>task</a:t>
            </a:r>
            <a:r>
              <a:rPr lang="hu-HU" sz="2400" dirty="0" smtClean="0">
                <a:solidFill>
                  <a:schemeClr val="tx2"/>
                </a:solidFill>
              </a:rPr>
              <a:t> végrehajtásra feliratkozás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69479" y="2239082"/>
            <a:ext cx="2132288" cy="1189918"/>
          </a:xfrm>
          <a:prstGeom prst="wedgeRectCallout">
            <a:avLst>
              <a:gd name="adj1" fmla="val 65206"/>
              <a:gd name="adj2" fmla="val 9303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Send</a:t>
            </a:r>
            <a:r>
              <a:rPr lang="hu-HU" sz="2400" dirty="0" smtClean="0">
                <a:solidFill>
                  <a:schemeClr val="tx2"/>
                </a:solidFill>
              </a:rPr>
              <a:t>: üzenet küldése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132786" y="2530753"/>
            <a:ext cx="2585545" cy="898247"/>
          </a:xfrm>
          <a:prstGeom prst="wedgeRectCallout">
            <a:avLst>
              <a:gd name="adj1" fmla="val -98126"/>
              <a:gd name="adj2" fmla="val 63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Do</a:t>
            </a:r>
            <a:r>
              <a:rPr lang="hu-HU" sz="2400" dirty="0" smtClean="0">
                <a:solidFill>
                  <a:schemeClr val="tx2"/>
                </a:solidFill>
              </a:rPr>
              <a:t>: konkrét akció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132786" y="3518155"/>
            <a:ext cx="2585545" cy="898247"/>
          </a:xfrm>
          <a:prstGeom prst="wedgeRectCallout">
            <a:avLst>
              <a:gd name="adj1" fmla="val -74955"/>
              <a:gd name="adj2" fmla="val -46174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-&gt; jel: utasítás szekvencia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utasítások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149"/>
            <a:ext cx="4403328" cy="2842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06" y="894149"/>
            <a:ext cx="5003855" cy="47972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57655" y="864992"/>
            <a:ext cx="2254469" cy="3229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0524" y="1337602"/>
            <a:ext cx="2254469" cy="3229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0524" y="3514478"/>
            <a:ext cx="2254469" cy="3229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utasítások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149"/>
            <a:ext cx="4403328" cy="2842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06" y="894149"/>
            <a:ext cx="5003855" cy="47972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57654" y="1842454"/>
            <a:ext cx="2941146" cy="55784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5055" y="2438868"/>
            <a:ext cx="2254469" cy="78693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2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utasítások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149"/>
            <a:ext cx="4403328" cy="2842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06" y="894149"/>
            <a:ext cx="5003855" cy="47972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67472" y="1542211"/>
            <a:ext cx="3134527" cy="413589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562334"/>
            <a:ext cx="4432300" cy="88876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utasítások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79" y="1779134"/>
            <a:ext cx="5637042" cy="329973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6568" y="860664"/>
            <a:ext cx="3373821" cy="778531"/>
          </a:xfrm>
          <a:prstGeom prst="wedgeRectCallout">
            <a:avLst>
              <a:gd name="adj1" fmla="val 56375"/>
              <a:gd name="adj2" fmla="val 76064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Feltételes elágazások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600700" y="860664"/>
            <a:ext cx="3373821" cy="778531"/>
          </a:xfrm>
          <a:prstGeom prst="wedgeRectCallout">
            <a:avLst>
              <a:gd name="adj1" fmla="val -31817"/>
              <a:gd name="adj2" fmla="val 124536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Tetszőleges mélységű lehet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516414" y="5203157"/>
            <a:ext cx="3373821" cy="778531"/>
          </a:xfrm>
          <a:prstGeom prst="wedgeRectCallout">
            <a:avLst>
              <a:gd name="adj1" fmla="val -41281"/>
              <a:gd name="adj2" fmla="val -142061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Else</a:t>
            </a:r>
            <a:r>
              <a:rPr lang="hu-HU" sz="2400" dirty="0" smtClean="0">
                <a:solidFill>
                  <a:schemeClr val="tx2"/>
                </a:solidFill>
              </a:rPr>
              <a:t> ág is definiálható</a:t>
            </a:r>
          </a:p>
        </p:txBody>
      </p:sp>
    </p:spTree>
    <p:extLst>
      <p:ext uri="{BB962C8B-B14F-4D97-AF65-F5344CB8AC3E}">
        <p14:creationId xmlns:p14="http://schemas.microsoft.com/office/powerpoint/2010/main" val="33251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14429</TotalTime>
  <Words>459</Words>
  <Application>Microsoft Office PowerPoint</Application>
  <PresentationFormat>Diavetítés a képernyőre (4:3 oldalarány)</PresentationFormat>
  <Paragraphs>86</Paragraphs>
  <Slides>15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FTSRG presentation</vt:lpstr>
      <vt:lpstr>1_FTSRG presentation</vt:lpstr>
      <vt:lpstr>FTSRG print</vt:lpstr>
      <vt:lpstr>ZTZ (Team 4) </vt:lpstr>
      <vt:lpstr>Modellek kapcsolata</vt:lpstr>
      <vt:lpstr>Nyelvtan - deklarálás</vt:lpstr>
      <vt:lpstr>Nyelvtan - deklarálás</vt:lpstr>
      <vt:lpstr>Nyelvtan - utasítások</vt:lpstr>
      <vt:lpstr>Nyelvtan - utasítások</vt:lpstr>
      <vt:lpstr>Nyelvtan - utasítások</vt:lpstr>
      <vt:lpstr>Nyelvtan - utasítások</vt:lpstr>
      <vt:lpstr>Nyelvtan - utasítások</vt:lpstr>
      <vt:lpstr>Nyelvtan - utasítások</vt:lpstr>
      <vt:lpstr>Sirius editor</vt:lpstr>
      <vt:lpstr>Sirius editor</vt:lpstr>
      <vt:lpstr>Sirius editor</vt:lpstr>
      <vt:lpstr>Munkanapló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Tamás Bató</cp:lastModifiedBy>
  <cp:revision>2159</cp:revision>
  <dcterms:created xsi:type="dcterms:W3CDTF">2013-06-08T09:47:17Z</dcterms:created>
  <dcterms:modified xsi:type="dcterms:W3CDTF">2016-04-29T08:06:20Z</dcterms:modified>
</cp:coreProperties>
</file>