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  <p:sldMasterId id="2147483655" r:id="rId3"/>
  </p:sldMasterIdLst>
  <p:notesMasterIdLst>
    <p:notesMasterId r:id="rId14"/>
  </p:notesMasterIdLst>
  <p:handoutMasterIdLst>
    <p:handoutMasterId r:id="rId15"/>
  </p:handoutMasterIdLst>
  <p:sldIdLst>
    <p:sldId id="304" r:id="rId4"/>
    <p:sldId id="305" r:id="rId5"/>
    <p:sldId id="307" r:id="rId6"/>
    <p:sldId id="308" r:id="rId7"/>
    <p:sldId id="309" r:id="rId8"/>
    <p:sldId id="310" r:id="rId9"/>
    <p:sldId id="311" r:id="rId10"/>
    <p:sldId id="306" r:id="rId11"/>
    <p:sldId id="313" r:id="rId12"/>
    <p:sldId id="31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5"/>
            <p14:sldId id="307"/>
            <p14:sldId id="308"/>
            <p14:sldId id="309"/>
            <p14:sldId id="310"/>
            <p14:sldId id="311"/>
            <p14:sldId id="306"/>
            <p14:sldId id="313"/>
            <p14:sldId id="31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81329" autoAdjust="0"/>
  </p:normalViewPr>
  <p:slideViewPr>
    <p:cSldViewPr snapToGrid="0">
      <p:cViewPr varScale="1">
        <p:scale>
          <a:sx n="59" d="100"/>
          <a:sy n="59" d="100"/>
        </p:scale>
        <p:origin x="-1656" y="-84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2016. 03. 24.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5" name="Téglalap 4"/>
          <p:cNvSpPr/>
          <p:nvPr userDrawn="1"/>
        </p:nvSpPr>
        <p:spPr>
          <a:xfrm>
            <a:off x="7349195" y="5648931"/>
            <a:ext cx="170935" cy="172198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6" name="Szövegdoboz 5"/>
          <p:cNvSpPr txBox="1"/>
          <p:nvPr userDrawn="1"/>
        </p:nvSpPr>
        <p:spPr>
          <a:xfrm>
            <a:off x="7559946" y="5534631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statikus</a:t>
            </a:r>
            <a:endParaRPr lang="hu-HU" dirty="0"/>
          </a:p>
        </p:txBody>
      </p:sp>
      <p:sp>
        <p:nvSpPr>
          <p:cNvPr id="7" name="Téglalap 6"/>
          <p:cNvSpPr/>
          <p:nvPr userDrawn="1"/>
        </p:nvSpPr>
        <p:spPr>
          <a:xfrm>
            <a:off x="7349195" y="5985997"/>
            <a:ext cx="170935" cy="17219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4">
                <a:lumMod val="90000"/>
                <a:lumOff val="1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8" name="Szövegdoboz 7"/>
          <p:cNvSpPr txBox="1"/>
          <p:nvPr userDrawn="1"/>
        </p:nvSpPr>
        <p:spPr>
          <a:xfrm>
            <a:off x="7559946" y="5871697"/>
            <a:ext cx="114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dinamikus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57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146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ZTZ (Team 4) 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Bató </a:t>
            </a:r>
            <a:r>
              <a:rPr lang="hu-H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Tamás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hu-H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Borbély Zsófia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hu-H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Kővári Zsolt</a:t>
            </a:r>
            <a:endParaRPr lang="hu-HU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Köszönjük</a:t>
            </a:r>
            <a:r>
              <a:rPr lang="en-US" dirty="0" smtClean="0"/>
              <a:t> a </a:t>
            </a:r>
            <a:r>
              <a:rPr lang="en-US" dirty="0" err="1" smtClean="0"/>
              <a:t>figyelmet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7" name="Alcím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7278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- Task - Mission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808205" y="3663215"/>
            <a:ext cx="988540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Robot</a:t>
            </a:r>
          </a:p>
        </p:txBody>
      </p:sp>
      <p:sp>
        <p:nvSpPr>
          <p:cNvPr id="10" name="Téglalap 9"/>
          <p:cNvSpPr/>
          <p:nvPr/>
        </p:nvSpPr>
        <p:spPr>
          <a:xfrm>
            <a:off x="3785285" y="1202724"/>
            <a:ext cx="1515763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Mission</a:t>
            </a:r>
          </a:p>
        </p:txBody>
      </p:sp>
      <p:sp>
        <p:nvSpPr>
          <p:cNvPr id="11" name="Téglalap 10"/>
          <p:cNvSpPr/>
          <p:nvPr/>
        </p:nvSpPr>
        <p:spPr>
          <a:xfrm>
            <a:off x="6071287" y="3649361"/>
            <a:ext cx="988540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Task</a:t>
            </a:r>
          </a:p>
        </p:txBody>
      </p:sp>
      <p:cxnSp>
        <p:nvCxnSpPr>
          <p:cNvPr id="7" name="Egyenes összekötő nyíllal 6"/>
          <p:cNvCxnSpPr/>
          <p:nvPr/>
        </p:nvCxnSpPr>
        <p:spPr>
          <a:xfrm flipV="1">
            <a:off x="2508422" y="2302432"/>
            <a:ext cx="1603291" cy="1346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/>
          <p:cNvSpPr txBox="1"/>
          <p:nvPr/>
        </p:nvSpPr>
        <p:spPr>
          <a:xfrm>
            <a:off x="2480619" y="2783014"/>
            <a:ext cx="5766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cxnSp>
        <p:nvCxnSpPr>
          <p:cNvPr id="14" name="Egyenes összekötő nyíllal 13"/>
          <p:cNvCxnSpPr>
            <a:stCxn id="5" idx="3"/>
            <a:endCxn id="11" idx="1"/>
          </p:cNvCxnSpPr>
          <p:nvPr/>
        </p:nvCxnSpPr>
        <p:spPr>
          <a:xfrm flipV="1">
            <a:off x="2796745" y="4180702"/>
            <a:ext cx="3274542" cy="138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/>
          <p:cNvSpPr txBox="1"/>
          <p:nvPr/>
        </p:nvSpPr>
        <p:spPr>
          <a:xfrm>
            <a:off x="4137454" y="3649361"/>
            <a:ext cx="5931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cxnSp>
        <p:nvCxnSpPr>
          <p:cNvPr id="19" name="Egyenes összekötő nyíllal 18"/>
          <p:cNvCxnSpPr/>
          <p:nvPr/>
        </p:nvCxnSpPr>
        <p:spPr>
          <a:xfrm>
            <a:off x="4917989" y="2326300"/>
            <a:ext cx="1383957" cy="1323061"/>
          </a:xfrm>
          <a:prstGeom prst="straightConnector1">
            <a:avLst/>
          </a:prstGeom>
          <a:ln w="63500" cap="sq"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/>
          <p:cNvSpPr txBox="1"/>
          <p:nvPr/>
        </p:nvSpPr>
        <p:spPr>
          <a:xfrm>
            <a:off x="6215448" y="3043966"/>
            <a:ext cx="7043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2" name="Szövegdoboz 21"/>
          <p:cNvSpPr txBox="1"/>
          <p:nvPr/>
        </p:nvSpPr>
        <p:spPr>
          <a:xfrm>
            <a:off x="5342239" y="2253049"/>
            <a:ext cx="729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1..1</a:t>
            </a:r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5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808205" y="3663215"/>
            <a:ext cx="988540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Robot</a:t>
            </a:r>
          </a:p>
        </p:txBody>
      </p:sp>
      <p:sp>
        <p:nvSpPr>
          <p:cNvPr id="16" name="Téglalap 15"/>
          <p:cNvSpPr/>
          <p:nvPr/>
        </p:nvSpPr>
        <p:spPr>
          <a:xfrm>
            <a:off x="5004486" y="3663215"/>
            <a:ext cx="1453978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Capability</a:t>
            </a:r>
          </a:p>
        </p:txBody>
      </p:sp>
      <p:sp>
        <p:nvSpPr>
          <p:cNvPr id="17" name="Téglalap 16"/>
          <p:cNvSpPr/>
          <p:nvPr/>
        </p:nvSpPr>
        <p:spPr>
          <a:xfrm>
            <a:off x="3543300" y="1401843"/>
            <a:ext cx="1720678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Equipment</a:t>
            </a:r>
          </a:p>
        </p:txBody>
      </p:sp>
      <p:cxnSp>
        <p:nvCxnSpPr>
          <p:cNvPr id="6" name="Egyenes összekötő nyíllal 5"/>
          <p:cNvCxnSpPr>
            <a:stCxn id="5" idx="0"/>
          </p:cNvCxnSpPr>
          <p:nvPr/>
        </p:nvCxnSpPr>
        <p:spPr>
          <a:xfrm flipV="1">
            <a:off x="2302475" y="2508424"/>
            <a:ext cx="1515763" cy="1154791"/>
          </a:xfrm>
          <a:prstGeom prst="straightConnector1">
            <a:avLst/>
          </a:prstGeom>
          <a:ln w="63500"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2302475" y="290115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cxnSp>
        <p:nvCxnSpPr>
          <p:cNvPr id="13" name="Egyenes összekötő nyíllal 12"/>
          <p:cNvCxnSpPr/>
          <p:nvPr/>
        </p:nvCxnSpPr>
        <p:spPr>
          <a:xfrm flipV="1">
            <a:off x="2834993" y="4003774"/>
            <a:ext cx="2169493" cy="121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3842951" y="351281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</a:p>
        </p:txBody>
      </p:sp>
      <p:sp>
        <p:nvSpPr>
          <p:cNvPr id="25" name="Téglalap 24"/>
          <p:cNvSpPr/>
          <p:nvPr/>
        </p:nvSpPr>
        <p:spPr>
          <a:xfrm>
            <a:off x="1297458" y="5411130"/>
            <a:ext cx="2010033" cy="93911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DynamicRobot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27" name="Egyenes összekötő nyíllal 26"/>
          <p:cNvCxnSpPr>
            <a:stCxn id="25" idx="0"/>
            <a:endCxn id="5" idx="2"/>
          </p:cNvCxnSpPr>
          <p:nvPr/>
        </p:nvCxnSpPr>
        <p:spPr>
          <a:xfrm flipV="1">
            <a:off x="2302475" y="4725896"/>
            <a:ext cx="0" cy="685234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áromszög 27"/>
          <p:cNvSpPr/>
          <p:nvPr/>
        </p:nvSpPr>
        <p:spPr>
          <a:xfrm>
            <a:off x="2213917" y="4742401"/>
            <a:ext cx="177113" cy="151210"/>
          </a:xfrm>
          <a:prstGeom prst="triangle">
            <a:avLst/>
          </a:prstGeom>
          <a:solidFill>
            <a:srgbClr val="F8F8F8"/>
          </a:solidFill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tx2"/>
              </a:solidFill>
            </a:endParaRPr>
          </a:p>
        </p:txBody>
      </p:sp>
      <p:cxnSp>
        <p:nvCxnSpPr>
          <p:cNvPr id="31" name="Egyenes összekötő nyíllal 30"/>
          <p:cNvCxnSpPr>
            <a:endCxn id="16" idx="0"/>
          </p:cNvCxnSpPr>
          <p:nvPr/>
        </p:nvCxnSpPr>
        <p:spPr>
          <a:xfrm>
            <a:off x="4658497" y="2508424"/>
            <a:ext cx="1072978" cy="11547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30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8" grpId="0"/>
      <p:bldP spid="8" grpId="1"/>
      <p:bldP spid="18" grpId="0"/>
      <p:bldP spid="18" grpId="1"/>
      <p:bldP spid="25" grpId="0" animBg="1"/>
      <p:bldP spid="25" grpId="1" animBg="1"/>
      <p:bldP spid="28" grpId="0" animBg="1"/>
      <p:bldP spid="2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  <p:sp>
        <p:nvSpPr>
          <p:cNvPr id="25" name="Téglalap 24"/>
          <p:cNvSpPr/>
          <p:nvPr/>
        </p:nvSpPr>
        <p:spPr>
          <a:xfrm>
            <a:off x="1808205" y="3663215"/>
            <a:ext cx="988540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Robot</a:t>
            </a:r>
          </a:p>
        </p:txBody>
      </p:sp>
      <p:sp>
        <p:nvSpPr>
          <p:cNvPr id="26" name="Téglalap 25"/>
          <p:cNvSpPr/>
          <p:nvPr/>
        </p:nvSpPr>
        <p:spPr>
          <a:xfrm>
            <a:off x="3785285" y="1202724"/>
            <a:ext cx="1515763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Mission</a:t>
            </a:r>
          </a:p>
        </p:txBody>
      </p:sp>
      <p:sp>
        <p:nvSpPr>
          <p:cNvPr id="27" name="Téglalap 26"/>
          <p:cNvSpPr/>
          <p:nvPr/>
        </p:nvSpPr>
        <p:spPr>
          <a:xfrm>
            <a:off x="6071287" y="3649361"/>
            <a:ext cx="988540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Task</a:t>
            </a:r>
          </a:p>
        </p:txBody>
      </p:sp>
      <p:cxnSp>
        <p:nvCxnSpPr>
          <p:cNvPr id="28" name="Egyenes összekötő nyíllal 27"/>
          <p:cNvCxnSpPr/>
          <p:nvPr/>
        </p:nvCxnSpPr>
        <p:spPr>
          <a:xfrm flipV="1">
            <a:off x="2508422" y="2302432"/>
            <a:ext cx="1603291" cy="1346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doboz 28"/>
          <p:cNvSpPr txBox="1"/>
          <p:nvPr/>
        </p:nvSpPr>
        <p:spPr>
          <a:xfrm>
            <a:off x="2480619" y="2783014"/>
            <a:ext cx="5766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cxnSp>
        <p:nvCxnSpPr>
          <p:cNvPr id="30" name="Egyenes összekötő nyíllal 29"/>
          <p:cNvCxnSpPr>
            <a:stCxn id="25" idx="3"/>
            <a:endCxn id="27" idx="1"/>
          </p:cNvCxnSpPr>
          <p:nvPr/>
        </p:nvCxnSpPr>
        <p:spPr>
          <a:xfrm flipV="1">
            <a:off x="2796745" y="4180702"/>
            <a:ext cx="3274542" cy="138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/>
          <p:cNvSpPr txBox="1"/>
          <p:nvPr/>
        </p:nvSpPr>
        <p:spPr>
          <a:xfrm>
            <a:off x="4137454" y="3649361"/>
            <a:ext cx="5931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cxnSp>
        <p:nvCxnSpPr>
          <p:cNvPr id="32" name="Egyenes összekötő nyíllal 31"/>
          <p:cNvCxnSpPr/>
          <p:nvPr/>
        </p:nvCxnSpPr>
        <p:spPr>
          <a:xfrm>
            <a:off x="4917989" y="2326300"/>
            <a:ext cx="1383957" cy="1323061"/>
          </a:xfrm>
          <a:prstGeom prst="straightConnector1">
            <a:avLst/>
          </a:prstGeom>
          <a:ln w="63500" cap="sq"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zövegdoboz 32"/>
          <p:cNvSpPr txBox="1"/>
          <p:nvPr/>
        </p:nvSpPr>
        <p:spPr>
          <a:xfrm>
            <a:off x="6215448" y="3043966"/>
            <a:ext cx="7043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5342239" y="2253049"/>
            <a:ext cx="729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1..1</a:t>
            </a:r>
          </a:p>
        </p:txBody>
      </p:sp>
      <p:sp>
        <p:nvSpPr>
          <p:cNvPr id="45" name="Téglalap 44"/>
          <p:cNvSpPr/>
          <p:nvPr/>
        </p:nvSpPr>
        <p:spPr>
          <a:xfrm>
            <a:off x="373277" y="3663215"/>
            <a:ext cx="2423468" cy="10626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TaskRequirement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46" name="Téglalap 45"/>
          <p:cNvSpPr/>
          <p:nvPr/>
        </p:nvSpPr>
        <p:spPr>
          <a:xfrm>
            <a:off x="345476" y="1451210"/>
            <a:ext cx="2423468" cy="10626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TaskExecution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cxnSp>
        <p:nvCxnSpPr>
          <p:cNvPr id="7" name="Egyenes összekötő nyíllal 6"/>
          <p:cNvCxnSpPr/>
          <p:nvPr/>
        </p:nvCxnSpPr>
        <p:spPr>
          <a:xfrm flipH="1" flipV="1">
            <a:off x="494270" y="2513891"/>
            <a:ext cx="12358" cy="1149325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46"/>
          <p:cNvCxnSpPr/>
          <p:nvPr/>
        </p:nvCxnSpPr>
        <p:spPr>
          <a:xfrm flipV="1">
            <a:off x="2508422" y="2527745"/>
            <a:ext cx="0" cy="1135470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zövegdoboz 47"/>
          <p:cNvSpPr txBox="1"/>
          <p:nvPr/>
        </p:nvSpPr>
        <p:spPr>
          <a:xfrm>
            <a:off x="0" y="2762543"/>
            <a:ext cx="13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en-US" dirty="0" err="1" smtClean="0"/>
              <a:t>rerequisite</a:t>
            </a:r>
            <a:endParaRPr lang="en-US" dirty="0"/>
          </a:p>
        </p:txBody>
      </p:sp>
      <p:sp>
        <p:nvSpPr>
          <p:cNvPr id="49" name="Szövegdoboz 48"/>
          <p:cNvSpPr txBox="1"/>
          <p:nvPr/>
        </p:nvSpPr>
        <p:spPr>
          <a:xfrm>
            <a:off x="2513220" y="3113656"/>
            <a:ext cx="14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taskExecution</a:t>
            </a:r>
            <a:endParaRPr lang="en-US" dirty="0"/>
          </a:p>
        </p:txBody>
      </p:sp>
      <p:sp>
        <p:nvSpPr>
          <p:cNvPr id="50" name="Téglalap 49"/>
          <p:cNvSpPr/>
          <p:nvPr/>
        </p:nvSpPr>
        <p:spPr>
          <a:xfrm>
            <a:off x="3543300" y="5033317"/>
            <a:ext cx="1515763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Capability</a:t>
            </a:r>
          </a:p>
        </p:txBody>
      </p:sp>
      <p:cxnSp>
        <p:nvCxnSpPr>
          <p:cNvPr id="52" name="Egyenes összekötő nyíllal 51"/>
          <p:cNvCxnSpPr/>
          <p:nvPr/>
        </p:nvCxnSpPr>
        <p:spPr>
          <a:xfrm>
            <a:off x="2302475" y="4725896"/>
            <a:ext cx="1240825" cy="6767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zövegdoboz 52"/>
          <p:cNvSpPr txBox="1"/>
          <p:nvPr/>
        </p:nvSpPr>
        <p:spPr>
          <a:xfrm>
            <a:off x="751185" y="5046403"/>
            <a:ext cx="207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</a:t>
            </a:r>
            <a:r>
              <a:rPr lang="en-US" dirty="0" err="1" smtClean="0"/>
              <a:t>equiredCapabilities</a:t>
            </a:r>
            <a:endParaRPr lang="en-US" dirty="0"/>
          </a:p>
        </p:txBody>
      </p:sp>
      <p:cxnSp>
        <p:nvCxnSpPr>
          <p:cNvPr id="58" name="Egyenes összekötő nyíllal 57"/>
          <p:cNvCxnSpPr>
            <a:stCxn id="46" idx="2"/>
            <a:endCxn id="45" idx="0"/>
          </p:cNvCxnSpPr>
          <p:nvPr/>
        </p:nvCxnSpPr>
        <p:spPr>
          <a:xfrm>
            <a:off x="1557210" y="2513891"/>
            <a:ext cx="27801" cy="1149324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zövegdoboz 58"/>
          <p:cNvSpPr txBox="1"/>
          <p:nvPr/>
        </p:nvSpPr>
        <p:spPr>
          <a:xfrm>
            <a:off x="567355" y="3083050"/>
            <a:ext cx="18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taskRequirements</a:t>
            </a:r>
            <a:endParaRPr lang="en-US" dirty="0"/>
          </a:p>
        </p:txBody>
      </p:sp>
      <p:sp>
        <p:nvSpPr>
          <p:cNvPr id="61" name="Téglalap 60"/>
          <p:cNvSpPr/>
          <p:nvPr/>
        </p:nvSpPr>
        <p:spPr>
          <a:xfrm>
            <a:off x="6499655" y="1122361"/>
            <a:ext cx="2075936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TaskDescriptor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cxnSp>
        <p:nvCxnSpPr>
          <p:cNvPr id="63" name="Egyenes összekötő nyíllal 62"/>
          <p:cNvCxnSpPr/>
          <p:nvPr/>
        </p:nvCxnSpPr>
        <p:spPr>
          <a:xfrm flipV="1">
            <a:off x="6820930" y="2253049"/>
            <a:ext cx="543697" cy="14101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zövegdoboz 63"/>
          <p:cNvSpPr txBox="1"/>
          <p:nvPr/>
        </p:nvSpPr>
        <p:spPr>
          <a:xfrm>
            <a:off x="7108222" y="2726148"/>
            <a:ext cx="729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1..1</a:t>
            </a:r>
          </a:p>
        </p:txBody>
      </p:sp>
    </p:spTree>
    <p:extLst>
      <p:ext uri="{BB962C8B-B14F-4D97-AF65-F5344CB8AC3E}">
        <p14:creationId xmlns:p14="http://schemas.microsoft.com/office/powerpoint/2010/main" val="29598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9" grpId="0"/>
      <p:bldP spid="29" grpId="1"/>
      <p:bldP spid="31" grpId="0"/>
      <p:bldP spid="31" grpId="1"/>
      <p:bldP spid="33" grpId="0"/>
      <p:bldP spid="34" grpId="0"/>
      <p:bldP spid="45" grpId="0" animBg="1"/>
      <p:bldP spid="46" grpId="0" animBg="1"/>
      <p:bldP spid="48" grpId="0"/>
      <p:bldP spid="49" grpId="0"/>
      <p:bldP spid="50" grpId="0" animBg="1"/>
      <p:bldP spid="53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AreaObject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6071287" y="3649361"/>
            <a:ext cx="988540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Task</a:t>
            </a:r>
          </a:p>
        </p:txBody>
      </p:sp>
      <p:sp>
        <p:nvSpPr>
          <p:cNvPr id="17" name="Téglalap 16"/>
          <p:cNvSpPr/>
          <p:nvPr/>
        </p:nvSpPr>
        <p:spPr>
          <a:xfrm>
            <a:off x="6499655" y="1122361"/>
            <a:ext cx="2075936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TaskDescriptor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cxnSp>
        <p:nvCxnSpPr>
          <p:cNvPr id="18" name="Egyenes összekötő nyíllal 17"/>
          <p:cNvCxnSpPr/>
          <p:nvPr/>
        </p:nvCxnSpPr>
        <p:spPr>
          <a:xfrm flipV="1">
            <a:off x="6820930" y="2253049"/>
            <a:ext cx="543697" cy="14101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/>
          <p:cNvSpPr txBox="1"/>
          <p:nvPr/>
        </p:nvSpPr>
        <p:spPr>
          <a:xfrm>
            <a:off x="7108222" y="2726148"/>
            <a:ext cx="729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1..1</a:t>
            </a:r>
          </a:p>
        </p:txBody>
      </p:sp>
      <p:sp>
        <p:nvSpPr>
          <p:cNvPr id="23" name="Téglalap 22"/>
          <p:cNvSpPr/>
          <p:nvPr/>
        </p:nvSpPr>
        <p:spPr>
          <a:xfrm>
            <a:off x="2388974" y="1122360"/>
            <a:ext cx="2075936" cy="106268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AreaObject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6" name="Egyenes összekötő nyíllal 5"/>
          <p:cNvCxnSpPr>
            <a:stCxn id="17" idx="1"/>
            <a:endCxn id="23" idx="3"/>
          </p:cNvCxnSpPr>
          <p:nvPr/>
        </p:nvCxnSpPr>
        <p:spPr>
          <a:xfrm flipH="1" flipV="1">
            <a:off x="4464910" y="1653701"/>
            <a:ext cx="2034745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églalap 23"/>
          <p:cNvSpPr/>
          <p:nvPr/>
        </p:nvSpPr>
        <p:spPr>
          <a:xfrm>
            <a:off x="2341607" y="2979417"/>
            <a:ext cx="2170669" cy="10626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DetectedObject</a:t>
            </a:r>
            <a:r>
              <a:rPr lang="en-US" sz="2400" dirty="0">
                <a:solidFill>
                  <a:schemeClr val="tx2"/>
                </a:solidFill>
              </a:rPr>
              <a:t/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1600" dirty="0" smtClean="0">
                <a:solidFill>
                  <a:schemeClr val="tx2"/>
                </a:solidFill>
              </a:rPr>
              <a:t>Obstacle</a:t>
            </a:r>
          </a:p>
        </p:txBody>
      </p:sp>
      <p:sp>
        <p:nvSpPr>
          <p:cNvPr id="25" name="Téglalap 24"/>
          <p:cNvSpPr/>
          <p:nvPr/>
        </p:nvSpPr>
        <p:spPr>
          <a:xfrm>
            <a:off x="2421924" y="5099741"/>
            <a:ext cx="2010033" cy="93911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DynamicRobot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9" name="Egyenes összekötő nyíllal 8"/>
          <p:cNvCxnSpPr>
            <a:stCxn id="25" idx="0"/>
            <a:endCxn id="24" idx="2"/>
          </p:cNvCxnSpPr>
          <p:nvPr/>
        </p:nvCxnSpPr>
        <p:spPr>
          <a:xfrm flipV="1">
            <a:off x="3426941" y="4042098"/>
            <a:ext cx="1" cy="1057643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>
            <a:stCxn id="24" idx="0"/>
            <a:endCxn id="23" idx="2"/>
          </p:cNvCxnSpPr>
          <p:nvPr/>
        </p:nvCxnSpPr>
        <p:spPr>
          <a:xfrm flipV="1">
            <a:off x="3426942" y="2185041"/>
            <a:ext cx="0" cy="7943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zövegdoboz 27"/>
          <p:cNvSpPr txBox="1"/>
          <p:nvPr/>
        </p:nvSpPr>
        <p:spPr>
          <a:xfrm>
            <a:off x="5103341" y="159402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3543300" y="429956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4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  <p:sp>
        <p:nvSpPr>
          <p:cNvPr id="25" name="Téglalap 24"/>
          <p:cNvSpPr/>
          <p:nvPr/>
        </p:nvSpPr>
        <p:spPr>
          <a:xfrm>
            <a:off x="2421924" y="5099741"/>
            <a:ext cx="2010033" cy="93911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DynamicRobot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9" name="Egyenes összekötő nyíllal 8"/>
          <p:cNvCxnSpPr>
            <a:stCxn id="25" idx="0"/>
            <a:endCxn id="24" idx="2"/>
          </p:cNvCxnSpPr>
          <p:nvPr/>
        </p:nvCxnSpPr>
        <p:spPr>
          <a:xfrm flipV="1">
            <a:off x="3426941" y="4042098"/>
            <a:ext cx="1" cy="1057643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/>
          <p:cNvSpPr/>
          <p:nvPr/>
        </p:nvSpPr>
        <p:spPr>
          <a:xfrm>
            <a:off x="2584621" y="3164990"/>
            <a:ext cx="1684637" cy="860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Action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1902940" y="1078255"/>
            <a:ext cx="2310713" cy="8636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CommunicationAction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5070387" y="2604002"/>
            <a:ext cx="2664941" cy="8636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MessageRepository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0" name="Téglalap 19"/>
          <p:cNvSpPr/>
          <p:nvPr/>
        </p:nvSpPr>
        <p:spPr>
          <a:xfrm>
            <a:off x="5070388" y="1079228"/>
            <a:ext cx="2664941" cy="8636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Message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8" name="Szögletes összekötő 7"/>
          <p:cNvCxnSpPr>
            <a:stCxn id="20" idx="3"/>
            <a:endCxn id="20" idx="0"/>
          </p:cNvCxnSpPr>
          <p:nvPr/>
        </p:nvCxnSpPr>
        <p:spPr>
          <a:xfrm flipH="1" flipV="1">
            <a:off x="6402859" y="1079228"/>
            <a:ext cx="1332470" cy="431815"/>
          </a:xfrm>
          <a:prstGeom prst="bentConnector4">
            <a:avLst>
              <a:gd name="adj1" fmla="val -17156"/>
              <a:gd name="adj2" fmla="val 152939"/>
            </a:avLst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/>
          <p:cNvCxnSpPr/>
          <p:nvPr/>
        </p:nvCxnSpPr>
        <p:spPr>
          <a:xfrm flipV="1">
            <a:off x="7525265" y="1941884"/>
            <a:ext cx="0" cy="672436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/>
          <p:cNvCxnSpPr/>
          <p:nvPr/>
        </p:nvCxnSpPr>
        <p:spPr>
          <a:xfrm flipH="1" flipV="1">
            <a:off x="5251622" y="1942857"/>
            <a:ext cx="12356" cy="661145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5" idx="3"/>
            <a:endCxn id="20" idx="1"/>
          </p:cNvCxnSpPr>
          <p:nvPr/>
        </p:nvCxnSpPr>
        <p:spPr>
          <a:xfrm>
            <a:off x="4213653" y="1510070"/>
            <a:ext cx="856735" cy="973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>
            <a:endCxn id="3" idx="0"/>
          </p:cNvCxnSpPr>
          <p:nvPr/>
        </p:nvCxnSpPr>
        <p:spPr>
          <a:xfrm>
            <a:off x="3426938" y="1958553"/>
            <a:ext cx="2" cy="1206437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áromszög 38"/>
          <p:cNvSpPr/>
          <p:nvPr/>
        </p:nvSpPr>
        <p:spPr>
          <a:xfrm flipV="1">
            <a:off x="3318816" y="2977957"/>
            <a:ext cx="216245" cy="203702"/>
          </a:xfrm>
          <a:prstGeom prst="triangle">
            <a:avLst/>
          </a:prstGeom>
          <a:solidFill>
            <a:srgbClr val="F8F8F8"/>
          </a:solidFill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44" name="Szövegdoboz 43"/>
          <p:cNvSpPr txBox="1"/>
          <p:nvPr/>
        </p:nvSpPr>
        <p:spPr>
          <a:xfrm>
            <a:off x="4269258" y="2173876"/>
            <a:ext cx="98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en-US" dirty="0" err="1" smtClean="0"/>
              <a:t>eceived</a:t>
            </a:r>
            <a:endParaRPr lang="en-US" dirty="0" smtClean="0"/>
          </a:p>
        </p:txBody>
      </p:sp>
      <p:sp>
        <p:nvSpPr>
          <p:cNvPr id="45" name="Szövegdoboz 44"/>
          <p:cNvSpPr txBox="1"/>
          <p:nvPr/>
        </p:nvSpPr>
        <p:spPr>
          <a:xfrm>
            <a:off x="7556916" y="217387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</a:t>
            </a:r>
            <a:r>
              <a:rPr lang="en-US" dirty="0" smtClean="0"/>
              <a:t>ended</a:t>
            </a:r>
            <a:endParaRPr lang="en-US" dirty="0"/>
          </a:p>
        </p:txBody>
      </p:sp>
      <p:sp>
        <p:nvSpPr>
          <p:cNvPr id="46" name="Szövegdoboz 45"/>
          <p:cNvSpPr txBox="1"/>
          <p:nvPr/>
        </p:nvSpPr>
        <p:spPr>
          <a:xfrm>
            <a:off x="8102600" y="1181100"/>
            <a:ext cx="85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follows</a:t>
            </a:r>
            <a:endParaRPr lang="en-US" dirty="0"/>
          </a:p>
        </p:txBody>
      </p:sp>
      <p:cxnSp>
        <p:nvCxnSpPr>
          <p:cNvPr id="48" name="Egyenes összekötő nyíllal 47"/>
          <p:cNvCxnSpPr>
            <a:stCxn id="25" idx="3"/>
            <a:endCxn id="19" idx="2"/>
          </p:cNvCxnSpPr>
          <p:nvPr/>
        </p:nvCxnSpPr>
        <p:spPr>
          <a:xfrm flipV="1">
            <a:off x="4431957" y="3467631"/>
            <a:ext cx="1970901" cy="2101667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59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More </a:t>
            </a:r>
            <a:r>
              <a:rPr lang="hu-HU" dirty="0" err="1" smtClean="0"/>
              <a:t>abstraction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837606" y="1590197"/>
            <a:ext cx="1498600" cy="7493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Property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4864100" y="3706490"/>
            <a:ext cx="2159000" cy="790574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MeasureValue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901699" y="3706490"/>
            <a:ext cx="2616200" cy="7905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MeasureDimension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888998" y="4980929"/>
            <a:ext cx="2781301" cy="79057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MeasureConversion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18" name="Egyenes összekötő nyíllal 17"/>
          <p:cNvCxnSpPr/>
          <p:nvPr/>
        </p:nvCxnSpPr>
        <p:spPr>
          <a:xfrm flipH="1" flipV="1">
            <a:off x="1206500" y="4497064"/>
            <a:ext cx="12700" cy="4559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/>
          <p:nvPr/>
        </p:nvCxnSpPr>
        <p:spPr>
          <a:xfrm>
            <a:off x="2997200" y="4497064"/>
            <a:ext cx="0" cy="483865"/>
          </a:xfrm>
          <a:prstGeom prst="straightConnector1">
            <a:avLst/>
          </a:prstGeom>
          <a:ln w="63500"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>
            <a:stCxn id="11" idx="1"/>
            <a:endCxn id="12" idx="3"/>
          </p:cNvCxnSpPr>
          <p:nvPr/>
        </p:nvCxnSpPr>
        <p:spPr>
          <a:xfrm flipH="1">
            <a:off x="3517899" y="4101777"/>
            <a:ext cx="1346201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zövegdoboz 48"/>
          <p:cNvSpPr txBox="1"/>
          <p:nvPr/>
        </p:nvSpPr>
        <p:spPr>
          <a:xfrm>
            <a:off x="3670299" y="3732445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</a:t>
            </a:r>
            <a:endParaRPr lang="en-US" dirty="0"/>
          </a:p>
        </p:txBody>
      </p:sp>
      <p:sp>
        <p:nvSpPr>
          <p:cNvPr id="50" name="Szövegdoboz 49"/>
          <p:cNvSpPr txBox="1"/>
          <p:nvPr/>
        </p:nvSpPr>
        <p:spPr>
          <a:xfrm>
            <a:off x="1219200" y="465103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</a:t>
            </a:r>
            <a:endParaRPr lang="en-US" dirty="0"/>
          </a:p>
        </p:txBody>
      </p:sp>
      <p:sp>
        <p:nvSpPr>
          <p:cNvPr id="51" name="Szövegdoboz 50"/>
          <p:cNvSpPr txBox="1"/>
          <p:nvPr/>
        </p:nvSpPr>
        <p:spPr>
          <a:xfrm>
            <a:off x="3087191" y="4583668"/>
            <a:ext cx="128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53" name="Téglalap 52"/>
          <p:cNvSpPr/>
          <p:nvPr/>
        </p:nvSpPr>
        <p:spPr>
          <a:xfrm>
            <a:off x="1668853" y="1590197"/>
            <a:ext cx="1435307" cy="7493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…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25" name="Egyenes összekötő nyíllal 24"/>
          <p:cNvCxnSpPr>
            <a:stCxn id="53" idx="3"/>
            <a:endCxn id="6" idx="1"/>
          </p:cNvCxnSpPr>
          <p:nvPr/>
        </p:nvCxnSpPr>
        <p:spPr>
          <a:xfrm>
            <a:off x="3104160" y="1964847"/>
            <a:ext cx="173344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/>
          <p:cNvSpPr txBox="1"/>
          <p:nvPr/>
        </p:nvSpPr>
        <p:spPr>
          <a:xfrm>
            <a:off x="4190999" y="159019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0..*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488947" y="920232"/>
            <a:ext cx="6486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A legtöbb osztály szabadon bővíthető </a:t>
            </a:r>
            <a:r>
              <a:rPr lang="hu-HU" sz="2400" dirty="0" err="1" smtClean="0"/>
              <a:t>propertykkel</a:t>
            </a:r>
            <a:endParaRPr lang="hu-HU" sz="2400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488947" y="3110466"/>
            <a:ext cx="4820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Bármilyen mértékegység használható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6591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Constraints</a:t>
            </a:r>
            <a:r>
              <a:rPr lang="hu-HU" dirty="0" smtClean="0"/>
              <a:t>, </a:t>
            </a:r>
            <a:r>
              <a:rPr lang="hu-HU" dirty="0" err="1" smtClean="0"/>
              <a:t>Derived</a:t>
            </a:r>
            <a:r>
              <a:rPr lang="hu-HU" dirty="0" smtClean="0"/>
              <a:t> </a:t>
            </a:r>
            <a:r>
              <a:rPr lang="hu-HU" dirty="0" err="1" smtClean="0"/>
              <a:t>Features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Constraint</a:t>
            </a:r>
            <a:r>
              <a:rPr lang="hu-HU" dirty="0" smtClean="0"/>
              <a:t> példák:</a:t>
            </a:r>
          </a:p>
          <a:p>
            <a:pPr lvl="1"/>
            <a:r>
              <a:rPr lang="hu-HU" dirty="0"/>
              <a:t>R</a:t>
            </a:r>
            <a:r>
              <a:rPr lang="hu-HU" dirty="0" smtClean="0"/>
              <a:t>obothoz egyszerre több misszió van rendelve</a:t>
            </a:r>
          </a:p>
          <a:p>
            <a:pPr lvl="1"/>
            <a:r>
              <a:rPr lang="hu-HU" dirty="0" smtClean="0"/>
              <a:t>Egy megadott méret dimenziói között nincs konverzió</a:t>
            </a:r>
          </a:p>
          <a:p>
            <a:pPr lvl="1"/>
            <a:r>
              <a:rPr lang="hu-HU" dirty="0"/>
              <a:t>R</a:t>
            </a:r>
            <a:r>
              <a:rPr lang="hu-HU" dirty="0" smtClean="0"/>
              <a:t>obot nem képes elvégezni a hozzárendelt feladatot</a:t>
            </a:r>
          </a:p>
          <a:p>
            <a:pPr lvl="1"/>
            <a:r>
              <a:rPr lang="hu-HU" dirty="0" err="1" smtClean="0"/>
              <a:t>Task</a:t>
            </a:r>
            <a:r>
              <a:rPr lang="hu-HU" dirty="0" smtClean="0"/>
              <a:t> végrehajtása az előfeltételek teljesülése nélkül</a:t>
            </a:r>
          </a:p>
          <a:p>
            <a:r>
              <a:rPr lang="hu-HU" dirty="0" err="1" smtClean="0"/>
              <a:t>Derived</a:t>
            </a:r>
            <a:r>
              <a:rPr lang="hu-HU" dirty="0" smtClean="0"/>
              <a:t> </a:t>
            </a:r>
            <a:r>
              <a:rPr lang="hu-HU" dirty="0" err="1" smtClean="0"/>
              <a:t>feature</a:t>
            </a:r>
            <a:r>
              <a:rPr lang="hu-HU" dirty="0" smtClean="0"/>
              <a:t> példák:</a:t>
            </a:r>
          </a:p>
          <a:p>
            <a:pPr lvl="1"/>
            <a:r>
              <a:rPr lang="hu-HU" dirty="0" smtClean="0"/>
              <a:t>Kapott üzenetek összegyűjtése a </a:t>
            </a:r>
            <a:r>
              <a:rPr lang="hu-HU" dirty="0" err="1" smtClean="0"/>
              <a:t>MessageRepositoryból</a:t>
            </a:r>
            <a:endParaRPr lang="hu-HU" dirty="0" smtClean="0"/>
          </a:p>
          <a:p>
            <a:pPr lvl="1"/>
            <a:r>
              <a:rPr lang="hu-HU" dirty="0" smtClean="0"/>
              <a:t>Robotok közötti együttműködés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66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Statisztika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22 statikus modellbeli osztály</a:t>
            </a:r>
          </a:p>
          <a:p>
            <a:r>
              <a:rPr lang="hu-HU" dirty="0" smtClean="0"/>
              <a:t>14 viselkedési modellbeli osztály</a:t>
            </a:r>
          </a:p>
          <a:p>
            <a:r>
              <a:rPr lang="hu-HU" dirty="0" smtClean="0"/>
              <a:t>26 </a:t>
            </a:r>
            <a:r>
              <a:rPr lang="hu-HU" dirty="0" err="1" smtClean="0"/>
              <a:t>well-formedness</a:t>
            </a:r>
            <a:r>
              <a:rPr lang="hu-HU" dirty="0" smtClean="0"/>
              <a:t> </a:t>
            </a:r>
            <a:r>
              <a:rPr lang="hu-HU" dirty="0" err="1" smtClean="0"/>
              <a:t>constraint</a:t>
            </a:r>
            <a:endParaRPr lang="hu-HU" dirty="0"/>
          </a:p>
          <a:p>
            <a:r>
              <a:rPr lang="hu-HU" dirty="0"/>
              <a:t>6</a:t>
            </a:r>
            <a:r>
              <a:rPr lang="hu-HU" dirty="0" smtClean="0"/>
              <a:t> </a:t>
            </a:r>
            <a:r>
              <a:rPr lang="hu-HU" dirty="0" err="1" smtClean="0"/>
              <a:t>derived</a:t>
            </a:r>
            <a:r>
              <a:rPr lang="hu-HU" dirty="0" smtClean="0"/>
              <a:t> </a:t>
            </a:r>
            <a:r>
              <a:rPr lang="hu-HU" dirty="0" err="1" smtClean="0"/>
              <a:t>feature</a:t>
            </a:r>
            <a:endParaRPr lang="hu-HU" dirty="0" smtClean="0"/>
          </a:p>
          <a:p>
            <a:r>
              <a:rPr lang="hu-HU" dirty="0" smtClean="0"/>
              <a:t>Összesen kb. 50 munkaóra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511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14210</TotalTime>
  <Words>186</Words>
  <Application>Microsoft Office PowerPoint</Application>
  <PresentationFormat>Diavetítés a képernyőre (4:3 oldalarány)</PresentationFormat>
  <Paragraphs>91</Paragraphs>
  <Slides>10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3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FTSRG presentation</vt:lpstr>
      <vt:lpstr>1_FTSRG presentation</vt:lpstr>
      <vt:lpstr>FTSRG print</vt:lpstr>
      <vt:lpstr>ZTZ (Team 4) </vt:lpstr>
      <vt:lpstr>Robot - Task - Mission</vt:lpstr>
      <vt:lpstr>Robot</vt:lpstr>
      <vt:lpstr>Task</vt:lpstr>
      <vt:lpstr>AreaObject</vt:lpstr>
      <vt:lpstr>Communication</vt:lpstr>
      <vt:lpstr>More abstraction</vt:lpstr>
      <vt:lpstr>Constraints, Derived Features</vt:lpstr>
      <vt:lpstr>Statisztika</vt:lpstr>
      <vt:lpstr>Köszönjük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Levono</cp:lastModifiedBy>
  <cp:revision>2081</cp:revision>
  <dcterms:created xsi:type="dcterms:W3CDTF">2013-06-08T09:47:17Z</dcterms:created>
  <dcterms:modified xsi:type="dcterms:W3CDTF">2016-03-24T21:34:56Z</dcterms:modified>
</cp:coreProperties>
</file>