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8" r:id="rId4"/>
    <p:sldId id="271" r:id="rId5"/>
    <p:sldId id="269" r:id="rId6"/>
    <p:sldId id="272" r:id="rId7"/>
    <p:sldId id="270" r:id="rId8"/>
    <p:sldId id="273" r:id="rId9"/>
    <p:sldId id="274" r:id="rId10"/>
    <p:sldId id="257" r:id="rId11"/>
    <p:sldId id="260" r:id="rId12"/>
    <p:sldId id="261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57C84F6-86CF-2840-82A3-197FE4901845}">
          <p14:sldIdLst>
            <p14:sldId id="256"/>
            <p14:sldId id="258"/>
            <p14:sldId id="268"/>
            <p14:sldId id="271"/>
          </p14:sldIdLst>
        </p14:section>
        <p14:section name="Titan, Cassandra et al." id="{CD95E04E-9D2F-9A4D-B048-307696CE35C3}">
          <p14:sldIdLst>
            <p14:sldId id="269"/>
            <p14:sldId id="272"/>
            <p14:sldId id="270"/>
            <p14:sldId id="273"/>
          </p14:sldIdLst>
        </p14:section>
        <p14:section name="Benchmark" id="{40252927-848F-4809-BDF1-B16CF4A3F2FD}">
          <p14:sldIdLst>
            <p14:sldId id="274"/>
          </p14:sldIdLst>
        </p14:section>
        <p14:section name="Monitoring and Control" id="{ECB442C3-A139-B04F-B36A-816D82583CDE}">
          <p14:sldIdLst>
            <p14:sldId id="257"/>
            <p14:sldId id="260"/>
            <p14:sldId id="261"/>
          </p14:sldIdLst>
        </p14:section>
        <p14:section name="Future ideas" id="{922EBA30-02F0-4544-B0F8-CEB1FFE0FE71}">
          <p14:sldIdLst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0" autoAdjust="0"/>
    <p:restoredTop sz="91248" autoAdjust="0"/>
  </p:normalViewPr>
  <p:slideViewPr>
    <p:cSldViewPr snapToGrid="0">
      <p:cViewPr>
        <p:scale>
          <a:sx n="75" d="100"/>
          <a:sy n="75" d="100"/>
        </p:scale>
        <p:origin x="-3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slide shows the simplified architecture</a:t>
            </a:r>
            <a:r>
              <a:rPr lang="en-GB" baseline="0" dirty="0" smtClean="0"/>
              <a:t> of EMF-</a:t>
            </a:r>
            <a:r>
              <a:rPr lang="en-GB" baseline="0" dirty="0" err="1" smtClean="0"/>
              <a:t>IncQuery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The scalability limitations of EMF-</a:t>
            </a:r>
            <a:r>
              <a:rPr lang="en-GB" baseline="0" dirty="0" err="1" smtClean="0"/>
              <a:t>IncQuery</a:t>
            </a:r>
            <a:r>
              <a:rPr lang="en-GB" baseline="0" dirty="0" smtClean="0"/>
              <a:t> arises due to the memory consumption of the Rete net and in-memory representation itself.</a:t>
            </a:r>
          </a:p>
          <a:p>
            <a:endParaRPr lang="en-GB" dirty="0" smtClean="0"/>
          </a:p>
          <a:p>
            <a:r>
              <a:rPr lang="en-GB" dirty="0" smtClean="0"/>
              <a:t>The transaction accesses the database through the middleware.</a:t>
            </a:r>
          </a:p>
          <a:p>
            <a:endParaRPr lang="en-GB" dirty="0" smtClean="0"/>
          </a:p>
          <a:p>
            <a:r>
              <a:rPr lang="en-GB" dirty="0" err="1" smtClean="0"/>
              <a:t>IncQuery</a:t>
            </a:r>
            <a:r>
              <a:rPr lang="en-GB" dirty="0" smtClean="0"/>
              <a:t>-D</a:t>
            </a:r>
            <a:r>
              <a:rPr lang="en-GB" baseline="0" dirty="0" smtClean="0"/>
              <a:t> extends EMF-</a:t>
            </a:r>
            <a:r>
              <a:rPr lang="en-GB" baseline="0" dirty="0" err="1" smtClean="0"/>
              <a:t>IncQuery’s</a:t>
            </a:r>
            <a:r>
              <a:rPr lang="en-GB" baseline="0" dirty="0" smtClean="0"/>
              <a:t> architecture.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Technology</a:t>
            </a: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 and 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Economics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</a:t>
            </a: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of Measurement and Information Systems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25" y="6384925"/>
            <a:ext cx="1666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Click to edit Master title style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Click to edit Master subtitle style</a:t>
            </a:r>
            <a:endParaRPr lang="hu-H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Click to edit Master title style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Click to edit Master title style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6486525"/>
            <a:ext cx="1270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Kép 8" descr="ftsrg_logo_new-transparent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40688" y="6497638"/>
            <a:ext cx="10668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298847"/>
          </a:xfrm>
        </p:spPr>
        <p:txBody>
          <a:bodyPr/>
          <a:lstStyle/>
          <a:p>
            <a:r>
              <a:rPr lang="en-US" cap="small" dirty="0" smtClean="0"/>
              <a:t>The Future of </a:t>
            </a:r>
            <a:r>
              <a:rPr lang="en-US" cap="small" dirty="0" err="1" smtClean="0"/>
              <a:t>IncQuery</a:t>
            </a:r>
            <a:r>
              <a:rPr lang="en-US" cap="small" dirty="0" smtClean="0"/>
              <a:t>-D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36912"/>
            <a:ext cx="7772400" cy="1814294"/>
          </a:xfrm>
        </p:spPr>
        <p:txBody>
          <a:bodyPr/>
          <a:lstStyle/>
          <a:p>
            <a:r>
              <a:rPr lang="en-US" sz="2800" dirty="0" err="1" smtClean="0"/>
              <a:t>Gábor</a:t>
            </a:r>
            <a:r>
              <a:rPr lang="en-US" sz="2800" dirty="0" smtClean="0"/>
              <a:t> </a:t>
            </a:r>
            <a:r>
              <a:rPr lang="en-US" sz="2800" dirty="0" err="1" smtClean="0"/>
              <a:t>Szárnyas</a:t>
            </a:r>
            <a:r>
              <a:rPr lang="en-US" sz="2800" dirty="0" smtClean="0"/>
              <a:t>, </a:t>
            </a:r>
            <a:r>
              <a:rPr lang="en-US" sz="2800" dirty="0" err="1" smtClean="0"/>
              <a:t>Benedek</a:t>
            </a:r>
            <a:r>
              <a:rPr lang="en-US" sz="2800" dirty="0" smtClean="0"/>
              <a:t> </a:t>
            </a:r>
            <a:r>
              <a:rPr lang="en-US" sz="2800" dirty="0" err="1" smtClean="0"/>
              <a:t>Izsó</a:t>
            </a:r>
            <a:r>
              <a:rPr lang="en-US" sz="2800" dirty="0" smtClean="0"/>
              <a:t>, </a:t>
            </a:r>
            <a:r>
              <a:rPr lang="en-US" sz="2800" dirty="0" err="1" smtClean="0"/>
              <a:t>István</a:t>
            </a:r>
            <a:r>
              <a:rPr lang="en-US" sz="2800" dirty="0" smtClean="0"/>
              <a:t> </a:t>
            </a:r>
            <a:r>
              <a:rPr lang="en-US" sz="2800" dirty="0" err="1" smtClean="0"/>
              <a:t>Ráth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Architecture</a:t>
            </a:r>
            <a:endParaRPr lang="en-US" dirty="0"/>
          </a:p>
        </p:txBody>
      </p:sp>
      <p:cxnSp>
        <p:nvCxnSpPr>
          <p:cNvPr id="4" name="Elbow Connector 109"/>
          <p:cNvCxnSpPr>
            <a:stCxn id="30" idx="4"/>
            <a:endCxn id="36" idx="2"/>
          </p:cNvCxnSpPr>
          <p:nvPr/>
        </p:nvCxnSpPr>
        <p:spPr>
          <a:xfrm flipV="1">
            <a:off x="1435067" y="3564940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109"/>
          <p:cNvCxnSpPr>
            <a:stCxn id="16" idx="4"/>
          </p:cNvCxnSpPr>
          <p:nvPr/>
        </p:nvCxnSpPr>
        <p:spPr>
          <a:xfrm flipV="1">
            <a:off x="3697410" y="3576355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122945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440" y="4974493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10" name="Straight Arrow Connector 35"/>
          <p:cNvCxnSpPr>
            <a:stCxn id="28" idx="2"/>
            <a:endCxn id="29" idx="1"/>
          </p:cNvCxnSpPr>
          <p:nvPr/>
        </p:nvCxnSpPr>
        <p:spPr>
          <a:xfrm>
            <a:off x="863567" y="1710272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9"/>
          <p:cNvCxnSpPr>
            <a:stCxn id="35" idx="0"/>
            <a:endCxn id="28" idx="3"/>
          </p:cNvCxnSpPr>
          <p:nvPr/>
        </p:nvCxnSpPr>
        <p:spPr>
          <a:xfrm rot="16200000" flipV="1">
            <a:off x="1204095" y="1674545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64"/>
          <p:cNvCxnSpPr>
            <a:stCxn id="36" idx="0"/>
            <a:endCxn id="35" idx="2"/>
          </p:cNvCxnSpPr>
          <p:nvPr/>
        </p:nvCxnSpPr>
        <p:spPr>
          <a:xfrm flipH="1" flipV="1">
            <a:off x="1667981" y="2709410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9"/>
          <p:cNvCxnSpPr>
            <a:stCxn id="29" idx="4"/>
            <a:endCxn id="36" idx="2"/>
          </p:cNvCxnSpPr>
          <p:nvPr/>
        </p:nvCxnSpPr>
        <p:spPr>
          <a:xfrm flipV="1">
            <a:off x="1435067" y="3564940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églalap 14"/>
          <p:cNvSpPr/>
          <p:nvPr/>
        </p:nvSpPr>
        <p:spPr>
          <a:xfrm>
            <a:off x="2385288" y="986160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</a:t>
            </a:r>
            <a:r>
              <a:rPr lang="en-GB" sz="1600" i="1" dirty="0" smtClean="0">
                <a:solidFill>
                  <a:schemeClr val="bg1">
                    <a:lumMod val="65000"/>
                  </a:schemeClr>
                </a:solidFill>
              </a:rPr>
              <a:t>n</a:t>
            </a:r>
          </a:p>
        </p:txBody>
      </p:sp>
      <p:pic>
        <p:nvPicPr>
          <p:cNvPr id="15" name="Picture 9" descr="dist_com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1783" y="4961729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16" name="Can 30"/>
          <p:cNvSpPr/>
          <p:nvPr/>
        </p:nvSpPr>
        <p:spPr>
          <a:xfrm>
            <a:off x="2554410" y="405970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</a:t>
            </a:r>
            <a:r>
              <a:rPr lang="en-US" sz="1600" i="1" dirty="0" smtClean="0">
                <a:latin typeface="+mj-lt"/>
                <a:cs typeface="Gill Sans"/>
              </a:rPr>
              <a:t>n</a:t>
            </a:r>
            <a:endParaRPr lang="en-US" sz="1600" i="1" dirty="0">
              <a:latin typeface="+mj-lt"/>
              <a:cs typeface="Gill Sans"/>
            </a:endParaRPr>
          </a:p>
        </p:txBody>
      </p:sp>
      <p:cxnSp>
        <p:nvCxnSpPr>
          <p:cNvPr id="23" name="Egyenes összekötő 23"/>
          <p:cNvCxnSpPr/>
          <p:nvPr/>
        </p:nvCxnSpPr>
        <p:spPr>
          <a:xfrm flipV="1">
            <a:off x="0" y="6021659"/>
            <a:ext cx="4501836" cy="1338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4"/>
          <p:cNvCxnSpPr/>
          <p:nvPr/>
        </p:nvCxnSpPr>
        <p:spPr>
          <a:xfrm>
            <a:off x="1185584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25"/>
          <p:cNvCxnSpPr>
            <a:stCxn id="14" idx="2"/>
          </p:cNvCxnSpPr>
          <p:nvPr/>
        </p:nvCxnSpPr>
        <p:spPr>
          <a:xfrm>
            <a:off x="3445685" y="5609379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9"/>
          <p:cNvSpPr/>
          <p:nvPr/>
        </p:nvSpPr>
        <p:spPr>
          <a:xfrm>
            <a:off x="292067" y="1176872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29" name="Can 30"/>
          <p:cNvSpPr/>
          <p:nvPr/>
        </p:nvSpPr>
        <p:spPr>
          <a:xfrm>
            <a:off x="292067" y="4072473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30" name="Can 29"/>
          <p:cNvSpPr/>
          <p:nvPr/>
        </p:nvSpPr>
        <p:spPr>
          <a:xfrm>
            <a:off x="292067" y="4070151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31" name="Straight Arrow Connector 64"/>
          <p:cNvCxnSpPr/>
          <p:nvPr/>
        </p:nvCxnSpPr>
        <p:spPr>
          <a:xfrm flipV="1">
            <a:off x="3930325" y="2720092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églalap 34"/>
          <p:cNvSpPr/>
          <p:nvPr/>
        </p:nvSpPr>
        <p:spPr>
          <a:xfrm>
            <a:off x="123557" y="986162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5" name="Rectangle 62"/>
          <p:cNvSpPr/>
          <p:nvPr/>
        </p:nvSpPr>
        <p:spPr>
          <a:xfrm>
            <a:off x="1251313" y="2138431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1251314" y="3030605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4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7" name="Rectangle 61"/>
          <p:cNvSpPr/>
          <p:nvPr/>
        </p:nvSpPr>
        <p:spPr>
          <a:xfrm>
            <a:off x="1253163" y="3030605"/>
            <a:ext cx="3000304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1251311" y="2138432"/>
            <a:ext cx="3001053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cxnSp>
        <p:nvCxnSpPr>
          <p:cNvPr id="39" name="Straight Arrow Connector 35"/>
          <p:cNvCxnSpPr>
            <a:stCxn id="28" idx="2"/>
            <a:endCxn id="36" idx="1"/>
          </p:cNvCxnSpPr>
          <p:nvPr/>
        </p:nvCxnSpPr>
        <p:spPr>
          <a:xfrm rot="16200000" flipH="1">
            <a:off x="263690" y="2310148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136027" y="1772970"/>
            <a:ext cx="1338077" cy="975259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21726" y="1701033"/>
            <a:ext cx="1632908" cy="2245365"/>
          </a:xfrm>
          <a:prstGeom prst="rect">
            <a:avLst/>
          </a:prstGeom>
          <a:ln w="5715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Live models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227895" y="2041238"/>
            <a:ext cx="1009228" cy="5443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Rete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32880" y="2783332"/>
            <a:ext cx="1009228" cy="5443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Cloud</a:t>
            </a:r>
          </a:p>
        </p:txBody>
      </p:sp>
      <p:cxnSp>
        <p:nvCxnSpPr>
          <p:cNvPr id="55" name="Straight Arrow Connector 54"/>
          <p:cNvCxnSpPr>
            <a:stCxn id="46" idx="6"/>
            <a:endCxn id="52" idx="1"/>
          </p:cNvCxnSpPr>
          <p:nvPr/>
        </p:nvCxnSpPr>
        <p:spPr>
          <a:xfrm>
            <a:off x="6474104" y="2260600"/>
            <a:ext cx="447622" cy="563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135301" y="2930621"/>
            <a:ext cx="1338077" cy="97525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Control</a:t>
            </a:r>
          </a:p>
        </p:txBody>
      </p:sp>
      <p:cxnSp>
        <p:nvCxnSpPr>
          <p:cNvPr id="60" name="Elbow Connector 59"/>
          <p:cNvCxnSpPr>
            <a:stCxn id="37" idx="2"/>
            <a:endCxn id="46" idx="2"/>
          </p:cNvCxnSpPr>
          <p:nvPr/>
        </p:nvCxnSpPr>
        <p:spPr>
          <a:xfrm rot="5400000" flipH="1" flipV="1">
            <a:off x="3292501" y="1721414"/>
            <a:ext cx="1304340" cy="2382712"/>
          </a:xfrm>
          <a:prstGeom prst="bentConnector4">
            <a:avLst>
              <a:gd name="adj1" fmla="val -17526"/>
              <a:gd name="adj2" fmla="val 88098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2"/>
            <a:endCxn id="37" idx="3"/>
          </p:cNvCxnSpPr>
          <p:nvPr/>
        </p:nvCxnSpPr>
        <p:spPr>
          <a:xfrm rot="10800000">
            <a:off x="4253467" y="3297773"/>
            <a:ext cx="881834" cy="120478"/>
          </a:xfrm>
          <a:prstGeom prst="bentConnector3">
            <a:avLst>
              <a:gd name="adj1" fmla="val 5821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8" idx="2"/>
            <a:endCxn id="38" idx="3"/>
          </p:cNvCxnSpPr>
          <p:nvPr/>
        </p:nvCxnSpPr>
        <p:spPr>
          <a:xfrm rot="10800000">
            <a:off x="4252365" y="2423923"/>
            <a:ext cx="882937" cy="994329"/>
          </a:xfrm>
          <a:prstGeom prst="bentConnector3">
            <a:avLst>
              <a:gd name="adj1" fmla="val 4613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8" idx="0"/>
            <a:endCxn id="46" idx="2"/>
          </p:cNvCxnSpPr>
          <p:nvPr/>
        </p:nvCxnSpPr>
        <p:spPr>
          <a:xfrm rot="16200000" flipH="1">
            <a:off x="3882848" y="1007422"/>
            <a:ext cx="122168" cy="2384189"/>
          </a:xfrm>
          <a:prstGeom prst="bentConnector4">
            <a:avLst>
              <a:gd name="adj1" fmla="val -187119"/>
              <a:gd name="adj2" fmla="val 81468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2" idx="1"/>
            <a:endCxn id="58" idx="6"/>
          </p:cNvCxnSpPr>
          <p:nvPr/>
        </p:nvCxnSpPr>
        <p:spPr>
          <a:xfrm flipH="1">
            <a:off x="6473378" y="2823716"/>
            <a:ext cx="448348" cy="594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24-Point Star 83"/>
          <p:cNvSpPr/>
          <p:nvPr/>
        </p:nvSpPr>
        <p:spPr>
          <a:xfrm>
            <a:off x="7769111" y="4225736"/>
            <a:ext cx="878043" cy="807515"/>
          </a:xfrm>
          <a:prstGeom prst="star24">
            <a:avLst>
              <a:gd name="adj" fmla="val 4721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DSE</a:t>
            </a:r>
          </a:p>
        </p:txBody>
      </p:sp>
      <p:sp>
        <p:nvSpPr>
          <p:cNvPr id="85" name="24-Point Star 84"/>
          <p:cNvSpPr/>
          <p:nvPr/>
        </p:nvSpPr>
        <p:spPr>
          <a:xfrm>
            <a:off x="6808278" y="4237017"/>
            <a:ext cx="878043" cy="807515"/>
          </a:xfrm>
          <a:prstGeom prst="star24">
            <a:avLst>
              <a:gd name="adj" fmla="val 4721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CEP</a:t>
            </a:r>
          </a:p>
        </p:txBody>
      </p:sp>
      <p:sp>
        <p:nvSpPr>
          <p:cNvPr id="86" name="Up-Down Arrow 85"/>
          <p:cNvSpPr/>
          <p:nvPr/>
        </p:nvSpPr>
        <p:spPr>
          <a:xfrm>
            <a:off x="7094905" y="3912137"/>
            <a:ext cx="313587" cy="493917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7" name="Up-Down Arrow 86"/>
          <p:cNvSpPr/>
          <p:nvPr/>
        </p:nvSpPr>
        <p:spPr>
          <a:xfrm>
            <a:off x="8054791" y="3915578"/>
            <a:ext cx="313587" cy="493917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8" name="24-Point Star 87"/>
          <p:cNvSpPr/>
          <p:nvPr/>
        </p:nvSpPr>
        <p:spPr>
          <a:xfrm>
            <a:off x="6945951" y="751678"/>
            <a:ext cx="1614973" cy="807515"/>
          </a:xfrm>
          <a:prstGeom prst="star24">
            <a:avLst>
              <a:gd name="adj" fmla="val 47214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EMF-</a:t>
            </a:r>
            <a:r>
              <a:rPr lang="en-US" sz="1200" dirty="0" err="1" smtClean="0">
                <a:solidFill>
                  <a:schemeClr val="bg1"/>
                </a:solidFill>
              </a:rPr>
              <a:t>IncQuery</a:t>
            </a:r>
            <a:r>
              <a:rPr lang="en-US" sz="1200" dirty="0" smtClean="0">
                <a:solidFill>
                  <a:schemeClr val="bg1"/>
                </a:solidFill>
              </a:rPr>
              <a:t> Tooling</a:t>
            </a:r>
          </a:p>
        </p:txBody>
      </p:sp>
      <p:sp>
        <p:nvSpPr>
          <p:cNvPr id="89" name="Down Arrow 88"/>
          <p:cNvSpPr/>
          <p:nvPr/>
        </p:nvSpPr>
        <p:spPr>
          <a:xfrm>
            <a:off x="7580965" y="1426873"/>
            <a:ext cx="313587" cy="50175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9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and Control</a:t>
            </a:r>
          </a:p>
          <a:p>
            <a:pPr lvl="1"/>
            <a:r>
              <a:rPr lang="en-US" dirty="0" smtClean="0"/>
              <a:t>Provide live telemetry from the </a:t>
            </a:r>
            <a:r>
              <a:rPr lang="en-US" dirty="0" err="1" smtClean="0"/>
              <a:t>IncQuery</a:t>
            </a:r>
            <a:r>
              <a:rPr lang="en-US" dirty="0" smtClean="0"/>
              <a:t>-D system</a:t>
            </a:r>
          </a:p>
          <a:p>
            <a:pPr lvl="2"/>
            <a:r>
              <a:rPr lang="en-US" dirty="0" smtClean="0"/>
              <a:t>Rete node and comm. channel statistics</a:t>
            </a:r>
          </a:p>
          <a:p>
            <a:pPr lvl="2"/>
            <a:r>
              <a:rPr lang="en-US" dirty="0" smtClean="0"/>
              <a:t>DB shard statistics</a:t>
            </a:r>
          </a:p>
          <a:p>
            <a:pPr lvl="2"/>
            <a:r>
              <a:rPr lang="en-US" dirty="0" smtClean="0"/>
              <a:t>Cloud node resource statistics</a:t>
            </a:r>
          </a:p>
          <a:p>
            <a:pPr lvl="1"/>
            <a:r>
              <a:rPr lang="en-US" dirty="0" smtClean="0"/>
              <a:t>(Re)configuration and deployment API (and </a:t>
            </a:r>
            <a:r>
              <a:rPr lang="en-US" dirty="0" err="1" smtClean="0"/>
              <a:t>impl</a:t>
            </a:r>
            <a:r>
              <a:rPr lang="en-US" dirty="0" smtClean="0"/>
              <a:t>.)</a:t>
            </a:r>
          </a:p>
          <a:p>
            <a:pPr lvl="2"/>
            <a:r>
              <a:rPr lang="en-US" dirty="0" smtClean="0"/>
              <a:t>Middleware (index)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2"/>
            <a:r>
              <a:rPr lang="en-US" dirty="0" smtClean="0"/>
              <a:t>Rete construction, deployment and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2"/>
            <a:r>
              <a:rPr lang="en-US" dirty="0" smtClean="0"/>
              <a:t>Reconfiguration</a:t>
            </a:r>
          </a:p>
          <a:p>
            <a:pPr lvl="3"/>
            <a:r>
              <a:rPr lang="en-US" dirty="0" smtClean="0"/>
              <a:t>Node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lvl="3"/>
            <a:r>
              <a:rPr lang="en-US" dirty="0" err="1" smtClean="0"/>
              <a:t>Reindex</a:t>
            </a:r>
            <a:endParaRPr lang="en-US" dirty="0" smtClean="0"/>
          </a:p>
          <a:p>
            <a:pPr lvl="3"/>
            <a:r>
              <a:rPr lang="en-US" dirty="0" smtClean="0"/>
              <a:t>Add / remove cloud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components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Tooling</a:t>
            </a:r>
          </a:p>
          <a:p>
            <a:pPr lvl="1"/>
            <a:r>
              <a:rPr lang="en-US" sz="2400" dirty="0" smtClean="0"/>
              <a:t>EMF-</a:t>
            </a:r>
            <a:r>
              <a:rPr lang="en-US" sz="2400" dirty="0" err="1" smtClean="0"/>
              <a:t>IncQuery</a:t>
            </a:r>
            <a:r>
              <a:rPr lang="en-US" sz="2400" dirty="0" smtClean="0"/>
              <a:t>: IQPL + Rete layout</a:t>
            </a:r>
          </a:p>
          <a:p>
            <a:pPr lvl="1"/>
            <a:r>
              <a:rPr lang="en-US" sz="2400" dirty="0" smtClean="0"/>
              <a:t>Live models: live Rete, Cloud and Deployment models</a:t>
            </a:r>
          </a:p>
          <a:p>
            <a:pPr lvl="2"/>
            <a:r>
              <a:rPr lang="en-US" sz="2000" dirty="0" smtClean="0"/>
              <a:t>Updated from monitoring telemetry</a:t>
            </a:r>
          </a:p>
          <a:p>
            <a:pPr lvl="2"/>
            <a:r>
              <a:rPr lang="en-US" sz="2000" dirty="0" smtClean="0"/>
              <a:t>Changes propagated to </a:t>
            </a:r>
            <a:r>
              <a:rPr lang="en-US" sz="2000" dirty="0" err="1" smtClean="0"/>
              <a:t>IncQuery</a:t>
            </a:r>
            <a:r>
              <a:rPr lang="hu-HU" sz="2000" dirty="0" smtClean="0"/>
              <a:t>-</a:t>
            </a:r>
            <a:r>
              <a:rPr lang="en-US" sz="2000" dirty="0" smtClean="0"/>
              <a:t>D </a:t>
            </a:r>
            <a:r>
              <a:rPr lang="en-US" sz="2000" dirty="0" smtClean="0"/>
              <a:t>via Control</a:t>
            </a:r>
          </a:p>
          <a:p>
            <a:r>
              <a:rPr lang="en-US" sz="2800" dirty="0" smtClean="0"/>
              <a:t>Runtime</a:t>
            </a:r>
          </a:p>
          <a:p>
            <a:pPr lvl="1"/>
            <a:r>
              <a:rPr lang="en-US" sz="2400" dirty="0" smtClean="0"/>
              <a:t>DSE: </a:t>
            </a:r>
          </a:p>
          <a:p>
            <a:pPr lvl="2"/>
            <a:r>
              <a:rPr lang="en-US" sz="2000" dirty="0" smtClean="0"/>
              <a:t>Allocation optimization</a:t>
            </a:r>
          </a:p>
          <a:p>
            <a:pPr lvl="2"/>
            <a:r>
              <a:rPr lang="en-US" sz="2000" dirty="0" smtClean="0"/>
              <a:t>Dynamic reconfiguration</a:t>
            </a:r>
          </a:p>
          <a:p>
            <a:pPr lvl="1"/>
            <a:r>
              <a:rPr lang="en-US" sz="2400" dirty="0" smtClean="0"/>
              <a:t>CEP </a:t>
            </a:r>
            <a:r>
              <a:rPr lang="en-US" sz="2400" dirty="0" smtClean="0"/>
              <a:t>(optionally</a:t>
            </a:r>
            <a:r>
              <a:rPr lang="en-US" sz="2400" dirty="0" smtClean="0"/>
              <a:t>)</a:t>
            </a:r>
            <a:r>
              <a:rPr lang="hu-HU" sz="2400" dirty="0" smtClean="0"/>
              <a:t>:</a:t>
            </a:r>
            <a:endParaRPr lang="en-US" sz="2400" dirty="0" smtClean="0"/>
          </a:p>
          <a:p>
            <a:pPr lvl="2"/>
            <a:r>
              <a:rPr lang="en-US" sz="2000" dirty="0" smtClean="0"/>
              <a:t>Identify complex events in the monitoring event stream</a:t>
            </a:r>
          </a:p>
          <a:p>
            <a:pPr lvl="2"/>
            <a:r>
              <a:rPr lang="en-US" sz="2000" dirty="0" smtClean="0"/>
              <a:t>Trigger control actions (reconfiguration)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9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Post-TDK 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more </a:t>
            </a:r>
            <a:r>
              <a:rPr lang="hu-HU" dirty="0" err="1" smtClean="0"/>
              <a:t>complex</a:t>
            </a:r>
            <a:r>
              <a:rPr lang="hu-HU" dirty="0" smtClean="0"/>
              <a:t> </a:t>
            </a:r>
            <a:r>
              <a:rPr lang="hu-HU" dirty="0" err="1" smtClean="0"/>
              <a:t>queries</a:t>
            </a:r>
            <a:endParaRPr lang="hu-HU" dirty="0" smtClean="0"/>
          </a:p>
          <a:p>
            <a:pPr lvl="1"/>
            <a:r>
              <a:rPr lang="hu-HU" dirty="0" err="1" smtClean="0"/>
              <a:t>recursive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endParaRPr lang="hu-HU" dirty="0" smtClean="0"/>
          </a:p>
          <a:p>
            <a:pPr lvl="1"/>
            <a:r>
              <a:rPr lang="en-US" dirty="0" smtClean="0"/>
              <a:t>c</a:t>
            </a:r>
            <a:r>
              <a:rPr lang="hu-HU" dirty="0" err="1" smtClean="0"/>
              <a:t>heck</a:t>
            </a:r>
            <a:r>
              <a:rPr lang="en-US" dirty="0" smtClean="0"/>
              <a:t>, </a:t>
            </a:r>
            <a:r>
              <a:rPr lang="en-US" dirty="0" err="1" smtClean="0"/>
              <a:t>eval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endParaRPr lang="hu-HU" dirty="0" smtClean="0"/>
          </a:p>
          <a:p>
            <a:r>
              <a:rPr lang="en-US" dirty="0" smtClean="0"/>
              <a:t>Utilize </a:t>
            </a:r>
            <a:r>
              <a:rPr lang="en-US" dirty="0" err="1" smtClean="0"/>
              <a:t>Akka’s</a:t>
            </a:r>
            <a:r>
              <a:rPr lang="en-US" dirty="0" smtClean="0"/>
              <a:t> cluster support</a:t>
            </a:r>
            <a:endParaRPr lang="hu-HU" dirty="0" smtClean="0"/>
          </a:p>
          <a:p>
            <a:r>
              <a:rPr lang="en-US" dirty="0" smtClean="0"/>
              <a:t>Implement more Rete nodes</a:t>
            </a:r>
          </a:p>
          <a:p>
            <a:pPr lvl="1"/>
            <a:r>
              <a:rPr lang="en-US" dirty="0" err="1" smtClean="0"/>
              <a:t>ConstantNode</a:t>
            </a:r>
            <a:endParaRPr lang="en-US" dirty="0" smtClean="0"/>
          </a:p>
          <a:p>
            <a:pPr lvl="1"/>
            <a:r>
              <a:rPr lang="en-US" dirty="0" err="1" smtClean="0"/>
              <a:t>EqualityNode</a:t>
            </a:r>
            <a:r>
              <a:rPr lang="en-US" dirty="0" smtClean="0"/>
              <a:t>, </a:t>
            </a:r>
            <a:r>
              <a:rPr lang="en-US" dirty="0" err="1" smtClean="0"/>
              <a:t>InequalityNode</a:t>
            </a:r>
            <a:endParaRPr lang="en-US" dirty="0" smtClean="0"/>
          </a:p>
          <a:p>
            <a:pPr lvl="1"/>
            <a:r>
              <a:rPr lang="en-US" dirty="0" err="1" smtClean="0"/>
              <a:t>TermEvaluatorNode</a:t>
            </a:r>
            <a:endParaRPr lang="en-US" dirty="0" smtClean="0"/>
          </a:p>
          <a:p>
            <a:pPr lvl="1"/>
            <a:r>
              <a:rPr lang="en-US" dirty="0" err="1" smtClean="0"/>
              <a:t>TrimmerNode</a:t>
            </a:r>
            <a:endParaRPr lang="en-US" dirty="0" smtClean="0"/>
          </a:p>
          <a:p>
            <a:pPr lvl="1"/>
            <a:r>
              <a:rPr lang="en-US" dirty="0" err="1" smtClean="0"/>
              <a:t>UniquenessEnforcerNode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15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Runtime</a:t>
            </a:r>
          </a:p>
          <a:p>
            <a:pPr lvl="1"/>
            <a:r>
              <a:rPr lang="en-US" sz="2000" dirty="0" err="1" smtClean="0"/>
              <a:t>Memcached</a:t>
            </a:r>
            <a:endParaRPr lang="en-US" sz="2000" dirty="0" smtClean="0"/>
          </a:p>
          <a:p>
            <a:pPr lvl="1"/>
            <a:r>
              <a:rPr lang="en-US" sz="2000" dirty="0" smtClean="0"/>
              <a:t>Interleaving import with </a:t>
            </a:r>
            <a:r>
              <a:rPr lang="en-US" sz="2000" dirty="0" smtClean="0"/>
              <a:t>indexing</a:t>
            </a:r>
          </a:p>
          <a:p>
            <a:pPr lvl="1"/>
            <a:r>
              <a:rPr lang="hu-HU" sz="2000" dirty="0" err="1"/>
              <a:t>Experiment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other</a:t>
            </a:r>
            <a:r>
              <a:rPr lang="hu-HU" sz="2000" dirty="0"/>
              <a:t> </a:t>
            </a:r>
            <a:r>
              <a:rPr lang="hu-HU" sz="2000" dirty="0" err="1"/>
              <a:t>storage</a:t>
            </a:r>
            <a:r>
              <a:rPr lang="hu-HU" sz="2000" dirty="0"/>
              <a:t> </a:t>
            </a:r>
            <a:r>
              <a:rPr lang="hu-HU" sz="2000" dirty="0" err="1" smtClean="0"/>
              <a:t>backends</a:t>
            </a:r>
            <a:endParaRPr lang="en-US" sz="2000" dirty="0" smtClean="0"/>
          </a:p>
          <a:p>
            <a:r>
              <a:rPr lang="en-US" sz="2400" dirty="0" smtClean="0"/>
              <a:t>Tooling</a:t>
            </a:r>
          </a:p>
          <a:p>
            <a:pPr lvl="1"/>
            <a:r>
              <a:rPr lang="en-US" sz="2000" dirty="0" smtClean="0"/>
              <a:t>Eclipse editor</a:t>
            </a:r>
          </a:p>
          <a:p>
            <a:pPr lvl="1"/>
            <a:r>
              <a:rPr lang="hu-HU" sz="2000" dirty="0" err="1" smtClean="0"/>
              <a:t>Automatic</a:t>
            </a:r>
            <a:r>
              <a:rPr lang="hu-HU" sz="2000" dirty="0" smtClean="0"/>
              <a:t> </a:t>
            </a:r>
            <a:r>
              <a:rPr lang="hu-HU" sz="2000" dirty="0" err="1"/>
              <a:t>configuration</a:t>
            </a:r>
            <a:r>
              <a:rPr lang="hu-HU" sz="2000" dirty="0"/>
              <a:t> of </a:t>
            </a:r>
            <a:r>
              <a:rPr lang="hu-HU" sz="2000" dirty="0" err="1"/>
              <a:t>cloud</a:t>
            </a:r>
            <a:r>
              <a:rPr lang="hu-HU" sz="2000" dirty="0"/>
              <a:t> </a:t>
            </a:r>
            <a:r>
              <a:rPr lang="hu-HU" sz="2000" dirty="0" smtClean="0"/>
              <a:t>servers</a:t>
            </a:r>
            <a:endParaRPr lang="en-US" sz="2000" dirty="0" smtClean="0"/>
          </a:p>
          <a:p>
            <a:r>
              <a:rPr lang="en-US" sz="2400" dirty="0" smtClean="0"/>
              <a:t>Language</a:t>
            </a:r>
          </a:p>
          <a:p>
            <a:pPr lvl="1"/>
            <a:r>
              <a:rPr lang="en-US" sz="2000" dirty="0" smtClean="0"/>
              <a:t>Mappings</a:t>
            </a:r>
            <a:endParaRPr lang="en-US" sz="2000" dirty="0" smtClean="0"/>
          </a:p>
          <a:p>
            <a:pPr lvl="2"/>
            <a:r>
              <a:rPr lang="en-US" sz="1800" dirty="0" smtClean="0"/>
              <a:t>Automated </a:t>
            </a:r>
            <a:r>
              <a:rPr lang="en-US" sz="1800" dirty="0" err="1" smtClean="0"/>
              <a:t>Ecore</a:t>
            </a:r>
            <a:r>
              <a:rPr lang="en-US" sz="1800" dirty="0"/>
              <a:t> </a:t>
            </a:r>
            <a:r>
              <a:rPr lang="en-US" sz="1800" dirty="0" smtClean="0"/>
              <a:t>– property graph mapping</a:t>
            </a:r>
          </a:p>
          <a:p>
            <a:pPr lvl="2"/>
            <a:r>
              <a:rPr lang="en-US" sz="1800" dirty="0" smtClean="0"/>
              <a:t>Generalize IQPL to property </a:t>
            </a:r>
            <a:r>
              <a:rPr lang="en-US" sz="1800" dirty="0" smtClean="0"/>
              <a:t>graphs</a:t>
            </a:r>
          </a:p>
          <a:p>
            <a:pPr lvl="1"/>
            <a:r>
              <a:rPr lang="hu-HU" sz="2000" dirty="0" err="1" smtClean="0"/>
              <a:t>Adopt</a:t>
            </a:r>
            <a:r>
              <a:rPr lang="hu-HU" sz="2000" dirty="0" smtClean="0"/>
              <a:t> </a:t>
            </a:r>
            <a:r>
              <a:rPr lang="hu-HU" sz="2000" dirty="0"/>
              <a:t>Scala </a:t>
            </a:r>
            <a:r>
              <a:rPr lang="hu-HU" sz="2000" dirty="0" err="1"/>
              <a:t>in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production</a:t>
            </a:r>
            <a:r>
              <a:rPr lang="hu-HU" sz="2000" dirty="0"/>
              <a:t> </a:t>
            </a:r>
            <a:r>
              <a:rPr lang="hu-HU" sz="2000" dirty="0" err="1"/>
              <a:t>network</a:t>
            </a:r>
            <a:r>
              <a:rPr lang="en-US" sz="2000" dirty="0"/>
              <a:t>’s </a:t>
            </a:r>
            <a:r>
              <a:rPr lang="en-US" sz="2000" dirty="0" smtClean="0"/>
              <a:t>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09"/>
          <p:cNvCxnSpPr>
            <a:stCxn id="89" idx="4"/>
            <a:endCxn id="14" idx="2"/>
          </p:cNvCxnSpPr>
          <p:nvPr/>
        </p:nvCxnSpPr>
        <p:spPr>
          <a:xfrm flipV="1">
            <a:off x="1430025" y="3809816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09"/>
          <p:cNvCxnSpPr>
            <a:stCxn id="51" idx="4"/>
          </p:cNvCxnSpPr>
          <p:nvPr/>
        </p:nvCxnSpPr>
        <p:spPr>
          <a:xfrm flipV="1">
            <a:off x="3692368" y="3821231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9"/>
          <p:cNvCxnSpPr>
            <a:stCxn id="59" idx="4"/>
          </p:cNvCxnSpPr>
          <p:nvPr/>
        </p:nvCxnSpPr>
        <p:spPr>
          <a:xfrm flipV="1">
            <a:off x="5954713" y="3821231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09"/>
          <p:cNvCxnSpPr/>
          <p:nvPr/>
        </p:nvCxnSpPr>
        <p:spPr>
          <a:xfrm rot="5400000" flipH="1" flipV="1">
            <a:off x="7812435" y="4225851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églalap 42"/>
          <p:cNvSpPr/>
          <p:nvPr/>
        </p:nvSpPr>
        <p:spPr>
          <a:xfrm>
            <a:off x="117903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762536"/>
          </a:solidFill>
        </p:spPr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398" y="5219369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26" name="Straight Arrow Connector 35"/>
          <p:cNvCxnSpPr>
            <a:stCxn id="21" idx="2"/>
            <a:endCxn id="22" idx="1"/>
          </p:cNvCxnSpPr>
          <p:nvPr/>
        </p:nvCxnSpPr>
        <p:spPr>
          <a:xfrm>
            <a:off x="858525" y="1955148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109"/>
          <p:cNvCxnSpPr>
            <a:stCxn id="34" idx="0"/>
            <a:endCxn id="21" idx="3"/>
          </p:cNvCxnSpPr>
          <p:nvPr/>
        </p:nvCxnSpPr>
        <p:spPr>
          <a:xfrm rot="16200000" flipV="1">
            <a:off x="1199053" y="1919421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4"/>
          <p:cNvCxnSpPr>
            <a:stCxn id="14" idx="0"/>
            <a:endCxn id="34" idx="2"/>
          </p:cNvCxnSpPr>
          <p:nvPr/>
        </p:nvCxnSpPr>
        <p:spPr>
          <a:xfrm flipH="1" flipV="1">
            <a:off x="1662939" y="2954286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ekerekített téglalap feliratnak 22"/>
          <p:cNvSpPr/>
          <p:nvPr/>
        </p:nvSpPr>
        <p:spPr>
          <a:xfrm>
            <a:off x="1446977" y="5426526"/>
            <a:ext cx="2706348" cy="610506"/>
          </a:xfrm>
          <a:prstGeom prst="wedgeRoundRectCallout">
            <a:avLst>
              <a:gd name="adj1" fmla="val -63042"/>
              <a:gd name="adj2" fmla="val -59879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In-memory storage</a:t>
            </a:r>
          </a:p>
        </p:txBody>
      </p:sp>
      <p:cxnSp>
        <p:nvCxnSpPr>
          <p:cNvPr id="39" name="Elbow Connector 109"/>
          <p:cNvCxnSpPr>
            <a:stCxn id="22" idx="4"/>
            <a:endCxn id="14" idx="2"/>
          </p:cNvCxnSpPr>
          <p:nvPr/>
        </p:nvCxnSpPr>
        <p:spPr>
          <a:xfrm flipV="1">
            <a:off x="1430025" y="3809816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2380246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50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741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1" name="Can 30"/>
          <p:cNvSpPr/>
          <p:nvPr/>
        </p:nvSpPr>
        <p:spPr>
          <a:xfrm>
            <a:off x="2549368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4642591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58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086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9" name="Can 30"/>
          <p:cNvSpPr/>
          <p:nvPr/>
        </p:nvSpPr>
        <p:spPr>
          <a:xfrm>
            <a:off x="4811713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904934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6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429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63" name="Can 30"/>
          <p:cNvSpPr/>
          <p:nvPr/>
        </p:nvSpPr>
        <p:spPr>
          <a:xfrm>
            <a:off x="7074056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73" name="Egyenes összekötő 72"/>
          <p:cNvCxnSpPr/>
          <p:nvPr/>
        </p:nvCxnSpPr>
        <p:spPr>
          <a:xfrm>
            <a:off x="-5042" y="6279916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1180542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>
            <a:stCxn id="49" idx="2"/>
          </p:cNvCxnSpPr>
          <p:nvPr/>
        </p:nvCxnSpPr>
        <p:spPr>
          <a:xfrm>
            <a:off x="3440643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57" idx="2"/>
          </p:cNvCxnSpPr>
          <p:nvPr/>
        </p:nvCxnSpPr>
        <p:spPr>
          <a:xfrm flipH="1">
            <a:off x="5702987" y="5854255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/>
          <p:cNvCxnSpPr>
            <a:stCxn id="61" idx="2"/>
          </p:cNvCxnSpPr>
          <p:nvPr/>
        </p:nvCxnSpPr>
        <p:spPr>
          <a:xfrm>
            <a:off x="7965331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/>
          <p:cNvSpPr/>
          <p:nvPr/>
        </p:nvSpPr>
        <p:spPr>
          <a:xfrm>
            <a:off x="287025" y="1421748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22" name="Can 30"/>
          <p:cNvSpPr/>
          <p:nvPr/>
        </p:nvSpPr>
        <p:spPr>
          <a:xfrm>
            <a:off x="287025" y="4317349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In-memory EMF model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89" name="Can 30"/>
          <p:cNvSpPr/>
          <p:nvPr/>
        </p:nvSpPr>
        <p:spPr>
          <a:xfrm>
            <a:off x="287025" y="4315027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102" name="Straight Arrow Connector 64"/>
          <p:cNvCxnSpPr/>
          <p:nvPr/>
        </p:nvCxnSpPr>
        <p:spPr>
          <a:xfrm flipV="1">
            <a:off x="3925283" y="2964968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/>
          <p:nvPr/>
        </p:nvCxnSpPr>
        <p:spPr>
          <a:xfrm flipV="1">
            <a:off x="8449968" y="2952430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/>
          <p:nvPr/>
        </p:nvCxnSpPr>
        <p:spPr>
          <a:xfrm flipV="1">
            <a:off x="6211283" y="2954287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églalap 110"/>
          <p:cNvSpPr/>
          <p:nvPr/>
        </p:nvSpPr>
        <p:spPr>
          <a:xfrm>
            <a:off x="118515" y="1231038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4" name="Rectangle 62"/>
          <p:cNvSpPr/>
          <p:nvPr/>
        </p:nvSpPr>
        <p:spPr>
          <a:xfrm>
            <a:off x="1246271" y="2383307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14" name="Rectangle 61"/>
          <p:cNvSpPr/>
          <p:nvPr/>
        </p:nvSpPr>
        <p:spPr>
          <a:xfrm>
            <a:off x="1246272" y="3275481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  <a:latin typeface="+mj-lt"/>
                <a:cs typeface="Gill Sans"/>
              </a:rPr>
              <a:t>Indexer layer</a:t>
            </a:r>
            <a:endParaRPr lang="en-US" sz="1600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cxnSp>
        <p:nvCxnSpPr>
          <p:cNvPr id="115" name="Straight Arrow Connector 35"/>
          <p:cNvCxnSpPr>
            <a:stCxn id="21" idx="2"/>
            <a:endCxn id="14" idx="1"/>
          </p:cNvCxnSpPr>
          <p:nvPr/>
        </p:nvCxnSpPr>
        <p:spPr>
          <a:xfrm rot="16200000" flipH="1">
            <a:off x="258648" y="2555024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Lekerekített téglalap feliratnak 23"/>
          <p:cNvSpPr/>
          <p:nvPr/>
        </p:nvSpPr>
        <p:spPr>
          <a:xfrm>
            <a:off x="2347908" y="3685100"/>
            <a:ext cx="1919280" cy="610506"/>
          </a:xfrm>
          <a:prstGeom prst="wedgeRoundRectCallout">
            <a:avLst>
              <a:gd name="adj1" fmla="val -72018"/>
              <a:gd name="adj2" fmla="val -51069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25" name="Lekerekített téglalap feliratnak 24"/>
          <p:cNvSpPr/>
          <p:nvPr/>
        </p:nvSpPr>
        <p:spPr>
          <a:xfrm>
            <a:off x="2372286" y="1097012"/>
            <a:ext cx="4827225" cy="1182871"/>
          </a:xfrm>
          <a:prstGeom prst="wedgeRoundRectCallout">
            <a:avLst>
              <a:gd name="adj1" fmla="val -59547"/>
              <a:gd name="adj2" fmla="val 82785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bg1"/>
                </a:solidFill>
              </a:rPr>
              <a:t>Production 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Stores intermediate query results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Propagates changes</a:t>
            </a:r>
          </a:p>
        </p:txBody>
      </p:sp>
      <p:sp>
        <p:nvSpPr>
          <p:cNvPr id="119" name="Lekerekített téglalap feliratnak 118"/>
          <p:cNvSpPr/>
          <p:nvPr/>
        </p:nvSpPr>
        <p:spPr>
          <a:xfrm>
            <a:off x="1446977" y="5421616"/>
            <a:ext cx="2706348" cy="823716"/>
          </a:xfrm>
          <a:prstGeom prst="wedgeRoundRectCallout">
            <a:avLst>
              <a:gd name="adj1" fmla="val -61146"/>
              <a:gd name="adj2" fmla="val -51918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Distributed persistent storage</a:t>
            </a:r>
          </a:p>
        </p:txBody>
      </p:sp>
      <p:sp>
        <p:nvSpPr>
          <p:cNvPr id="45" name="Rectangle 29"/>
          <p:cNvSpPr/>
          <p:nvPr/>
        </p:nvSpPr>
        <p:spPr>
          <a:xfrm>
            <a:off x="126140" y="786770"/>
            <a:ext cx="2113168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EMF-</a:t>
            </a:r>
            <a:r>
              <a:rPr lang="en-US" sz="1600" dirty="0" err="1" smtClean="0">
                <a:latin typeface="+mj-lt"/>
                <a:cs typeface="Gill Sans"/>
              </a:rPr>
              <a:t>IncQuery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47" name="Rectangle 29"/>
          <p:cNvSpPr/>
          <p:nvPr/>
        </p:nvSpPr>
        <p:spPr>
          <a:xfrm>
            <a:off x="132329" y="783574"/>
            <a:ext cx="8893397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+mj-lt"/>
                <a:cs typeface="Gill Sans"/>
              </a:rPr>
              <a:t>IncQuery</a:t>
            </a:r>
            <a:r>
              <a:rPr lang="en-US" sz="1600" dirty="0" smtClean="0">
                <a:latin typeface="+mj-lt"/>
                <a:cs typeface="Gill Sans"/>
              </a:rPr>
              <a:t>-D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90" name="Rectangle 61"/>
          <p:cNvSpPr/>
          <p:nvPr/>
        </p:nvSpPr>
        <p:spPr>
          <a:xfrm>
            <a:off x="1246269" y="327626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1246269" y="2383308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120" name="Lekerekített téglalap feliratnak 119"/>
          <p:cNvSpPr/>
          <p:nvPr/>
        </p:nvSpPr>
        <p:spPr>
          <a:xfrm>
            <a:off x="3167532" y="3903690"/>
            <a:ext cx="2535456" cy="873081"/>
          </a:xfrm>
          <a:prstGeom prst="wedgeRoundRectCallout">
            <a:avLst>
              <a:gd name="adj1" fmla="val -55981"/>
              <a:gd name="adj2" fmla="val -78266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Distributed indexing, notification</a:t>
            </a:r>
          </a:p>
        </p:txBody>
      </p:sp>
      <p:sp>
        <p:nvSpPr>
          <p:cNvPr id="121" name="Lekerekített téglalap feliratnak 120"/>
          <p:cNvSpPr/>
          <p:nvPr/>
        </p:nvSpPr>
        <p:spPr>
          <a:xfrm>
            <a:off x="3972371" y="1163687"/>
            <a:ext cx="5006715" cy="1413645"/>
          </a:xfrm>
          <a:prstGeom prst="wedgeRoundRectCallout">
            <a:avLst>
              <a:gd name="adj1" fmla="val 18283"/>
              <a:gd name="adj2" fmla="val 69025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chemeClr val="bg1"/>
                </a:solidFill>
              </a:rPr>
              <a:t>Distributed production </a:t>
            </a:r>
            <a:r>
              <a:rPr lang="en-GB" sz="2000" dirty="0">
                <a:solidFill>
                  <a:schemeClr val="bg1"/>
                </a:solidFill>
              </a:rPr>
              <a:t>network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Each intermediate node can be allocated to a different host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Remote internode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416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9" grpId="0" animBg="1"/>
      <p:bldP spid="51" grpId="0" animBg="1"/>
      <p:bldP spid="57" grpId="0" animBg="1"/>
      <p:bldP spid="59" grpId="0" animBg="1"/>
      <p:bldP spid="61" grpId="0" animBg="1"/>
      <p:bldP spid="63" grpId="0" animBg="1"/>
      <p:bldP spid="22" grpId="0" animBg="1"/>
      <p:bldP spid="89" grpId="0" animBg="1"/>
      <p:bldP spid="111" grpId="0" animBg="1"/>
      <p:bldP spid="34" grpId="0" animBg="1"/>
      <p:bldP spid="14" grpId="0" animBg="1"/>
      <p:bldP spid="24" grpId="0" animBg="1"/>
      <p:bldP spid="24" grpId="1" animBg="1"/>
      <p:bldP spid="25" grpId="0" animBg="1"/>
      <p:bldP spid="25" grpId="1" animBg="1"/>
      <p:bldP spid="119" grpId="0" animBg="1"/>
      <p:bldP spid="45" grpId="0"/>
      <p:bldP spid="47" grpId="0"/>
      <p:bldP spid="90" grpId="0" animBg="1"/>
      <p:bldP spid="91" grpId="0" animBg="1"/>
      <p:bldP spid="120" grpId="0" animBg="1"/>
      <p:bldP spid="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09"/>
          <p:cNvCxnSpPr>
            <a:stCxn id="89" idx="4"/>
            <a:endCxn id="14" idx="2"/>
          </p:cNvCxnSpPr>
          <p:nvPr/>
        </p:nvCxnSpPr>
        <p:spPr>
          <a:xfrm flipV="1">
            <a:off x="1430025" y="3809816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09"/>
          <p:cNvCxnSpPr>
            <a:stCxn id="51" idx="4"/>
          </p:cNvCxnSpPr>
          <p:nvPr/>
        </p:nvCxnSpPr>
        <p:spPr>
          <a:xfrm flipV="1">
            <a:off x="3692368" y="3821231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9"/>
          <p:cNvCxnSpPr>
            <a:stCxn id="59" idx="4"/>
          </p:cNvCxnSpPr>
          <p:nvPr/>
        </p:nvCxnSpPr>
        <p:spPr>
          <a:xfrm flipV="1">
            <a:off x="5954713" y="3821231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09"/>
          <p:cNvCxnSpPr/>
          <p:nvPr/>
        </p:nvCxnSpPr>
        <p:spPr>
          <a:xfrm rot="5400000" flipH="1" flipV="1">
            <a:off x="7812435" y="4225851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églalap 42"/>
          <p:cNvSpPr/>
          <p:nvPr/>
        </p:nvSpPr>
        <p:spPr>
          <a:xfrm>
            <a:off x="117903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hu-HU" dirty="0" err="1" smtClean="0"/>
              <a:t>Implementation</a:t>
            </a:r>
            <a:r>
              <a:rPr lang="hu-HU" dirty="0" smtClean="0"/>
              <a:t> – Neo4j</a:t>
            </a:r>
            <a:endParaRPr lang="en-GB" dirty="0"/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398" y="5219369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26" name="Straight Arrow Connector 35"/>
          <p:cNvCxnSpPr>
            <a:stCxn id="21" idx="2"/>
          </p:cNvCxnSpPr>
          <p:nvPr/>
        </p:nvCxnSpPr>
        <p:spPr>
          <a:xfrm>
            <a:off x="858525" y="1955148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109"/>
          <p:cNvCxnSpPr>
            <a:stCxn id="34" idx="0"/>
            <a:endCxn id="21" idx="3"/>
          </p:cNvCxnSpPr>
          <p:nvPr/>
        </p:nvCxnSpPr>
        <p:spPr>
          <a:xfrm rot="16200000" flipV="1">
            <a:off x="1199053" y="1919421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4"/>
          <p:cNvCxnSpPr>
            <a:stCxn id="14" idx="0"/>
            <a:endCxn id="34" idx="2"/>
          </p:cNvCxnSpPr>
          <p:nvPr/>
        </p:nvCxnSpPr>
        <p:spPr>
          <a:xfrm flipH="1" flipV="1">
            <a:off x="1662939" y="2954286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09"/>
          <p:cNvCxnSpPr>
            <a:endCxn id="14" idx="2"/>
          </p:cNvCxnSpPr>
          <p:nvPr/>
        </p:nvCxnSpPr>
        <p:spPr>
          <a:xfrm flipV="1">
            <a:off x="1430025" y="3809816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2380246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50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741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1" name="Can 30"/>
          <p:cNvSpPr/>
          <p:nvPr/>
        </p:nvSpPr>
        <p:spPr>
          <a:xfrm>
            <a:off x="2549368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4642591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58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086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9" name="Can 30"/>
          <p:cNvSpPr/>
          <p:nvPr/>
        </p:nvSpPr>
        <p:spPr>
          <a:xfrm>
            <a:off x="4811713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904934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6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429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63" name="Can 30"/>
          <p:cNvSpPr/>
          <p:nvPr/>
        </p:nvSpPr>
        <p:spPr>
          <a:xfrm>
            <a:off x="7074056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73" name="Egyenes összekötő 72"/>
          <p:cNvCxnSpPr/>
          <p:nvPr/>
        </p:nvCxnSpPr>
        <p:spPr>
          <a:xfrm>
            <a:off x="-5042" y="6279916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1180542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>
            <a:stCxn id="49" idx="2"/>
          </p:cNvCxnSpPr>
          <p:nvPr/>
        </p:nvCxnSpPr>
        <p:spPr>
          <a:xfrm>
            <a:off x="3440643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57" idx="2"/>
          </p:cNvCxnSpPr>
          <p:nvPr/>
        </p:nvCxnSpPr>
        <p:spPr>
          <a:xfrm flipH="1">
            <a:off x="5702987" y="5854255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/>
          <p:cNvCxnSpPr>
            <a:stCxn id="61" idx="2"/>
          </p:cNvCxnSpPr>
          <p:nvPr/>
        </p:nvCxnSpPr>
        <p:spPr>
          <a:xfrm>
            <a:off x="7965331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/>
          <p:cNvSpPr/>
          <p:nvPr/>
        </p:nvSpPr>
        <p:spPr>
          <a:xfrm>
            <a:off x="287025" y="1421748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89" name="Can 30"/>
          <p:cNvSpPr/>
          <p:nvPr/>
        </p:nvSpPr>
        <p:spPr>
          <a:xfrm>
            <a:off x="287025" y="4315027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102" name="Straight Arrow Connector 64"/>
          <p:cNvCxnSpPr/>
          <p:nvPr/>
        </p:nvCxnSpPr>
        <p:spPr>
          <a:xfrm flipV="1">
            <a:off x="3925283" y="2964968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/>
          <p:nvPr/>
        </p:nvCxnSpPr>
        <p:spPr>
          <a:xfrm flipV="1">
            <a:off x="8449968" y="2952430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/>
          <p:nvPr/>
        </p:nvCxnSpPr>
        <p:spPr>
          <a:xfrm flipV="1">
            <a:off x="6211283" y="2954287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églalap 110"/>
          <p:cNvSpPr/>
          <p:nvPr/>
        </p:nvSpPr>
        <p:spPr>
          <a:xfrm>
            <a:off x="118515" y="1231038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4" name="Rectangle 62"/>
          <p:cNvSpPr/>
          <p:nvPr/>
        </p:nvSpPr>
        <p:spPr>
          <a:xfrm>
            <a:off x="1246271" y="2383307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14" name="Rectangle 61"/>
          <p:cNvSpPr/>
          <p:nvPr/>
        </p:nvSpPr>
        <p:spPr>
          <a:xfrm>
            <a:off x="1246272" y="3275481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90" name="Rectangle 61"/>
          <p:cNvSpPr/>
          <p:nvPr/>
        </p:nvSpPr>
        <p:spPr>
          <a:xfrm>
            <a:off x="1246269" y="327626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1246269" y="2383308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cxnSp>
        <p:nvCxnSpPr>
          <p:cNvPr id="115" name="Straight Arrow Connector 35"/>
          <p:cNvCxnSpPr>
            <a:stCxn id="21" idx="2"/>
            <a:endCxn id="14" idx="1"/>
          </p:cNvCxnSpPr>
          <p:nvPr/>
        </p:nvCxnSpPr>
        <p:spPr>
          <a:xfrm rot="16200000" flipH="1">
            <a:off x="258648" y="2555024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29"/>
          <p:cNvSpPr/>
          <p:nvPr/>
        </p:nvSpPr>
        <p:spPr>
          <a:xfrm>
            <a:off x="132329" y="783574"/>
            <a:ext cx="8893397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48" name="Lekerekített téglalap feliratnak 47"/>
          <p:cNvSpPr/>
          <p:nvPr/>
        </p:nvSpPr>
        <p:spPr>
          <a:xfrm>
            <a:off x="1479986" y="4989085"/>
            <a:ext cx="1640882" cy="480106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Neo4j</a:t>
            </a:r>
          </a:p>
        </p:txBody>
      </p:sp>
      <p:sp>
        <p:nvSpPr>
          <p:cNvPr id="53" name="Lekerekített téglalap feliratnak 52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-47775"/>
              <a:gd name="adj2" fmla="val 73759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54" name="Lekerekített téglalap feliratnak 53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10229"/>
              <a:gd name="adj2" fmla="val 105560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44" name="Lekerekített téglalap feliratnak 43"/>
          <p:cNvSpPr/>
          <p:nvPr/>
        </p:nvSpPr>
        <p:spPr>
          <a:xfrm>
            <a:off x="5899579" y="4863386"/>
            <a:ext cx="2147141" cy="868392"/>
          </a:xfrm>
          <a:prstGeom prst="wedgeRoundRectCallout">
            <a:avLst>
              <a:gd name="adj1" fmla="val -64058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Initialization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from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GraphML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45" name="Lekerekített téglalap feliratnak 44"/>
          <p:cNvSpPr/>
          <p:nvPr/>
        </p:nvSpPr>
        <p:spPr>
          <a:xfrm>
            <a:off x="2010428" y="3994994"/>
            <a:ext cx="2204956" cy="868392"/>
          </a:xfrm>
          <a:prstGeom prst="wedgeRoundRectCallout">
            <a:avLst>
              <a:gd name="adj1" fmla="val -64058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Cypher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queries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through REST</a:t>
            </a:r>
          </a:p>
        </p:txBody>
      </p:sp>
    </p:spTree>
    <p:extLst>
      <p:ext uri="{BB962C8B-B14F-4D97-AF65-F5344CB8AC3E}">
        <p14:creationId xmlns:p14="http://schemas.microsoft.com/office/powerpoint/2010/main" val="237930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Remarks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graph data model</a:t>
            </a:r>
          </a:p>
          <a:p>
            <a:r>
              <a:rPr lang="en-US" dirty="0" smtClean="0"/>
              <a:t>Manual </a:t>
            </a:r>
            <a:r>
              <a:rPr lang="en-US" dirty="0" err="1" smtClean="0"/>
              <a:t>sharding</a:t>
            </a:r>
            <a:endParaRPr lang="en-US" dirty="0" smtClean="0"/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the graph</a:t>
            </a:r>
          </a:p>
          <a:p>
            <a:pPr lvl="1"/>
            <a:r>
              <a:rPr lang="en-US" dirty="0" smtClean="0"/>
              <a:t>Generating unique identifiers</a:t>
            </a:r>
          </a:p>
          <a:p>
            <a:pPr lvl="1"/>
            <a:r>
              <a:rPr lang="en-US" dirty="0" smtClean="0"/>
              <a:t>Distribute and synchronize the transaction</a:t>
            </a:r>
          </a:p>
          <a:p>
            <a:r>
              <a:rPr lang="en-US" dirty="0" smtClean="0"/>
              <a:t>Manual parallelization of initialization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77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09"/>
          <p:cNvCxnSpPr>
            <a:stCxn id="89" idx="4"/>
            <a:endCxn id="14" idx="2"/>
          </p:cNvCxnSpPr>
          <p:nvPr/>
        </p:nvCxnSpPr>
        <p:spPr>
          <a:xfrm flipV="1">
            <a:off x="1430025" y="3809816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09"/>
          <p:cNvCxnSpPr>
            <a:stCxn id="51" idx="4"/>
          </p:cNvCxnSpPr>
          <p:nvPr/>
        </p:nvCxnSpPr>
        <p:spPr>
          <a:xfrm flipV="1">
            <a:off x="3692368" y="3821231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9"/>
          <p:cNvCxnSpPr>
            <a:stCxn id="59" idx="4"/>
          </p:cNvCxnSpPr>
          <p:nvPr/>
        </p:nvCxnSpPr>
        <p:spPr>
          <a:xfrm flipV="1">
            <a:off x="5954713" y="3821231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09"/>
          <p:cNvCxnSpPr/>
          <p:nvPr/>
        </p:nvCxnSpPr>
        <p:spPr>
          <a:xfrm rot="5400000" flipH="1" flipV="1">
            <a:off x="7812435" y="4225851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églalap 42"/>
          <p:cNvSpPr/>
          <p:nvPr/>
        </p:nvSpPr>
        <p:spPr>
          <a:xfrm>
            <a:off x="117903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hu-HU" dirty="0" err="1" smtClean="0"/>
              <a:t>Implementation</a:t>
            </a:r>
            <a:r>
              <a:rPr lang="hu-HU" dirty="0" smtClean="0"/>
              <a:t> – 4store</a:t>
            </a:r>
            <a:endParaRPr lang="en-GB" dirty="0"/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398" y="5219369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26" name="Straight Arrow Connector 35"/>
          <p:cNvCxnSpPr>
            <a:stCxn id="21" idx="2"/>
          </p:cNvCxnSpPr>
          <p:nvPr/>
        </p:nvCxnSpPr>
        <p:spPr>
          <a:xfrm>
            <a:off x="858525" y="1955148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109"/>
          <p:cNvCxnSpPr>
            <a:stCxn id="34" idx="0"/>
            <a:endCxn id="21" idx="3"/>
          </p:cNvCxnSpPr>
          <p:nvPr/>
        </p:nvCxnSpPr>
        <p:spPr>
          <a:xfrm rot="16200000" flipV="1">
            <a:off x="1199053" y="1919421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4"/>
          <p:cNvCxnSpPr>
            <a:stCxn id="14" idx="0"/>
            <a:endCxn id="34" idx="2"/>
          </p:cNvCxnSpPr>
          <p:nvPr/>
        </p:nvCxnSpPr>
        <p:spPr>
          <a:xfrm flipH="1" flipV="1">
            <a:off x="1662939" y="2954286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09"/>
          <p:cNvCxnSpPr>
            <a:endCxn id="14" idx="2"/>
          </p:cNvCxnSpPr>
          <p:nvPr/>
        </p:nvCxnSpPr>
        <p:spPr>
          <a:xfrm flipV="1">
            <a:off x="1430025" y="3809816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2521798" y="1316112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50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741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1" name="Can 30"/>
          <p:cNvSpPr/>
          <p:nvPr/>
        </p:nvSpPr>
        <p:spPr>
          <a:xfrm>
            <a:off x="2549368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4642591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58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086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9" name="Can 30"/>
          <p:cNvSpPr/>
          <p:nvPr/>
        </p:nvSpPr>
        <p:spPr>
          <a:xfrm>
            <a:off x="4811713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904934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6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429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63" name="Can 30"/>
          <p:cNvSpPr/>
          <p:nvPr/>
        </p:nvSpPr>
        <p:spPr>
          <a:xfrm>
            <a:off x="7074056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73" name="Egyenes összekötő 72"/>
          <p:cNvCxnSpPr/>
          <p:nvPr/>
        </p:nvCxnSpPr>
        <p:spPr>
          <a:xfrm>
            <a:off x="-5042" y="6279916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1180542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>
            <a:stCxn id="49" idx="2"/>
          </p:cNvCxnSpPr>
          <p:nvPr/>
        </p:nvCxnSpPr>
        <p:spPr>
          <a:xfrm>
            <a:off x="3582195" y="5939331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57" idx="2"/>
          </p:cNvCxnSpPr>
          <p:nvPr/>
        </p:nvCxnSpPr>
        <p:spPr>
          <a:xfrm flipH="1">
            <a:off x="5702987" y="5854255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/>
          <p:cNvCxnSpPr>
            <a:stCxn id="61" idx="2"/>
          </p:cNvCxnSpPr>
          <p:nvPr/>
        </p:nvCxnSpPr>
        <p:spPr>
          <a:xfrm>
            <a:off x="7965331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/>
          <p:cNvSpPr/>
          <p:nvPr/>
        </p:nvSpPr>
        <p:spPr>
          <a:xfrm>
            <a:off x="287025" y="1421748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89" name="Can 30"/>
          <p:cNvSpPr/>
          <p:nvPr/>
        </p:nvSpPr>
        <p:spPr>
          <a:xfrm>
            <a:off x="287025" y="4315027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102" name="Straight Arrow Connector 64"/>
          <p:cNvCxnSpPr/>
          <p:nvPr/>
        </p:nvCxnSpPr>
        <p:spPr>
          <a:xfrm flipV="1">
            <a:off x="3925283" y="2964968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/>
          <p:nvPr/>
        </p:nvCxnSpPr>
        <p:spPr>
          <a:xfrm flipV="1">
            <a:off x="8449968" y="2952430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/>
          <p:nvPr/>
        </p:nvCxnSpPr>
        <p:spPr>
          <a:xfrm flipV="1">
            <a:off x="6211283" y="2954287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églalap 110"/>
          <p:cNvSpPr/>
          <p:nvPr/>
        </p:nvSpPr>
        <p:spPr>
          <a:xfrm>
            <a:off x="118515" y="1231038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4" name="Rectangle 62"/>
          <p:cNvSpPr/>
          <p:nvPr/>
        </p:nvSpPr>
        <p:spPr>
          <a:xfrm>
            <a:off x="1246271" y="2383307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14" name="Rectangle 61"/>
          <p:cNvSpPr/>
          <p:nvPr/>
        </p:nvSpPr>
        <p:spPr>
          <a:xfrm>
            <a:off x="1246272" y="3275481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90" name="Rectangle 61"/>
          <p:cNvSpPr/>
          <p:nvPr/>
        </p:nvSpPr>
        <p:spPr>
          <a:xfrm>
            <a:off x="1246269" y="327626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1246269" y="2383308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cxnSp>
        <p:nvCxnSpPr>
          <p:cNvPr id="115" name="Straight Arrow Connector 35"/>
          <p:cNvCxnSpPr>
            <a:stCxn id="21" idx="2"/>
            <a:endCxn id="14" idx="1"/>
          </p:cNvCxnSpPr>
          <p:nvPr/>
        </p:nvCxnSpPr>
        <p:spPr>
          <a:xfrm rot="16200000" flipH="1">
            <a:off x="258648" y="2555024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29"/>
          <p:cNvSpPr/>
          <p:nvPr/>
        </p:nvSpPr>
        <p:spPr>
          <a:xfrm>
            <a:off x="132329" y="783574"/>
            <a:ext cx="8893397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48" name="Lekerekített téglalap feliratnak 47"/>
          <p:cNvSpPr/>
          <p:nvPr/>
        </p:nvSpPr>
        <p:spPr>
          <a:xfrm>
            <a:off x="1479986" y="4989085"/>
            <a:ext cx="1640882" cy="480106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4store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53" name="Lekerekített téglalap feliratnak 52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-47775"/>
              <a:gd name="adj2" fmla="val 73759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54" name="Lekerekített téglalap feliratnak 53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10229"/>
              <a:gd name="adj2" fmla="val 105560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44" name="Lekerekített téglalap feliratnak 43"/>
          <p:cNvSpPr/>
          <p:nvPr/>
        </p:nvSpPr>
        <p:spPr>
          <a:xfrm>
            <a:off x="5899579" y="4863386"/>
            <a:ext cx="1845389" cy="868392"/>
          </a:xfrm>
          <a:prstGeom prst="wedgeRoundRectCallout">
            <a:avLst>
              <a:gd name="adj1" fmla="val -64058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Initialization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from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RDF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45" name="Lekerekített téglalap feliratnak 44"/>
          <p:cNvSpPr/>
          <p:nvPr/>
        </p:nvSpPr>
        <p:spPr>
          <a:xfrm>
            <a:off x="2010429" y="3994994"/>
            <a:ext cx="1345420" cy="868392"/>
          </a:xfrm>
          <a:prstGeom prst="wedgeRoundRectCallout">
            <a:avLst>
              <a:gd name="adj1" fmla="val -73573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SPAQRL </a:t>
            </a:r>
            <a:r>
              <a:rPr lang="hu-HU" sz="2400" dirty="0" err="1" smtClean="0">
                <a:solidFill>
                  <a:schemeClr val="bg1"/>
                </a:solidFill>
              </a:rPr>
              <a:t>queries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4store Remarks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RDF data model</a:t>
            </a:r>
          </a:p>
          <a:p>
            <a:r>
              <a:rPr lang="en-US" dirty="0" smtClean="0"/>
              <a:t>Initialization and querying with the command line API (instead of 4store’s HTTP server)</a:t>
            </a:r>
          </a:p>
          <a:p>
            <a:r>
              <a:rPr lang="en-US" dirty="0" smtClean="0"/>
              <a:t>Single-node initialization</a:t>
            </a:r>
          </a:p>
          <a:p>
            <a:r>
              <a:rPr lang="en-US" dirty="0" smtClean="0"/>
              <a:t>Automatic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Generating unique identifiers is a future task</a:t>
            </a:r>
          </a:p>
          <a:p>
            <a:r>
              <a:rPr lang="en-US" dirty="0"/>
              <a:t>Single-node querying</a:t>
            </a:r>
            <a:endParaRPr lang="hu-H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4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Elbow Connector 109"/>
          <p:cNvCxnSpPr>
            <a:stCxn id="89" idx="4"/>
            <a:endCxn id="14" idx="2"/>
          </p:cNvCxnSpPr>
          <p:nvPr/>
        </p:nvCxnSpPr>
        <p:spPr>
          <a:xfrm flipV="1">
            <a:off x="1430025" y="3809816"/>
            <a:ext cx="232915" cy="1000511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09"/>
          <p:cNvCxnSpPr>
            <a:stCxn id="51" idx="4"/>
          </p:cNvCxnSpPr>
          <p:nvPr/>
        </p:nvCxnSpPr>
        <p:spPr>
          <a:xfrm flipV="1">
            <a:off x="3692368" y="3821231"/>
            <a:ext cx="232915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09"/>
          <p:cNvCxnSpPr>
            <a:stCxn id="59" idx="4"/>
          </p:cNvCxnSpPr>
          <p:nvPr/>
        </p:nvCxnSpPr>
        <p:spPr>
          <a:xfrm flipV="1">
            <a:off x="5954713" y="3821231"/>
            <a:ext cx="256570" cy="978654"/>
          </a:xfrm>
          <a:prstGeom prst="bentConnector2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09"/>
          <p:cNvCxnSpPr/>
          <p:nvPr/>
        </p:nvCxnSpPr>
        <p:spPr>
          <a:xfrm rot="5400000" flipH="1" flipV="1">
            <a:off x="7812435" y="4225851"/>
            <a:ext cx="1042154" cy="232915"/>
          </a:xfrm>
          <a:prstGeom prst="bentConnector3">
            <a:avLst>
              <a:gd name="adj1" fmla="val 645"/>
            </a:avLst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églalap 42"/>
          <p:cNvSpPr/>
          <p:nvPr/>
        </p:nvSpPr>
        <p:spPr>
          <a:xfrm>
            <a:off x="117903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GB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hu-HU" dirty="0" err="1" smtClean="0"/>
              <a:t>Implementation</a:t>
            </a:r>
            <a:r>
              <a:rPr lang="hu-HU" dirty="0" smtClean="0"/>
              <a:t> – </a:t>
            </a:r>
            <a:r>
              <a:rPr lang="hu-HU" dirty="0" err="1" smtClean="0"/>
              <a:t>Titan</a:t>
            </a:r>
            <a:endParaRPr lang="en-GB" dirty="0"/>
          </a:p>
        </p:txBody>
      </p:sp>
      <p:pic>
        <p:nvPicPr>
          <p:cNvPr id="9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398" y="5219369"/>
            <a:ext cx="530905" cy="525173"/>
          </a:xfrm>
          <a:prstGeom prst="rect">
            <a:avLst/>
          </a:prstGeom>
          <a:ln>
            <a:noFill/>
          </a:ln>
        </p:spPr>
      </p:pic>
      <p:cxnSp>
        <p:nvCxnSpPr>
          <p:cNvPr id="26" name="Straight Arrow Connector 35"/>
          <p:cNvCxnSpPr>
            <a:stCxn id="21" idx="2"/>
          </p:cNvCxnSpPr>
          <p:nvPr/>
        </p:nvCxnSpPr>
        <p:spPr>
          <a:xfrm>
            <a:off x="858525" y="1955148"/>
            <a:ext cx="0" cy="2362201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109"/>
          <p:cNvCxnSpPr>
            <a:stCxn id="34" idx="0"/>
            <a:endCxn id="21" idx="3"/>
          </p:cNvCxnSpPr>
          <p:nvPr/>
        </p:nvCxnSpPr>
        <p:spPr>
          <a:xfrm rot="16200000" flipV="1">
            <a:off x="1199053" y="1919421"/>
            <a:ext cx="694859" cy="23291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4"/>
          <p:cNvCxnSpPr>
            <a:stCxn id="14" idx="0"/>
            <a:endCxn id="34" idx="2"/>
          </p:cNvCxnSpPr>
          <p:nvPr/>
        </p:nvCxnSpPr>
        <p:spPr>
          <a:xfrm flipH="1" flipV="1">
            <a:off x="1662939" y="2954286"/>
            <a:ext cx="1" cy="321195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09"/>
          <p:cNvCxnSpPr>
            <a:endCxn id="14" idx="2"/>
          </p:cNvCxnSpPr>
          <p:nvPr/>
        </p:nvCxnSpPr>
        <p:spPr>
          <a:xfrm flipV="1">
            <a:off x="1430025" y="3809816"/>
            <a:ext cx="232915" cy="1002833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églalap 48"/>
          <p:cNvSpPr/>
          <p:nvPr/>
        </p:nvSpPr>
        <p:spPr>
          <a:xfrm>
            <a:off x="2380246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1</a:t>
            </a:r>
          </a:p>
        </p:txBody>
      </p:sp>
      <p:pic>
        <p:nvPicPr>
          <p:cNvPr id="50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741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1" name="Can 30"/>
          <p:cNvSpPr/>
          <p:nvPr/>
        </p:nvSpPr>
        <p:spPr>
          <a:xfrm>
            <a:off x="2549368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1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4642591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2</a:t>
            </a:r>
          </a:p>
        </p:txBody>
      </p:sp>
      <p:pic>
        <p:nvPicPr>
          <p:cNvPr id="58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9086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59" name="Can 30"/>
          <p:cNvSpPr/>
          <p:nvPr/>
        </p:nvSpPr>
        <p:spPr>
          <a:xfrm>
            <a:off x="4811713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2</a:t>
            </a:r>
            <a:endParaRPr lang="en-US" sz="1600" dirty="0">
              <a:latin typeface="+mj-lt"/>
              <a:cs typeface="Gill Sans"/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6904934" y="1231036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3</a:t>
            </a:r>
          </a:p>
        </p:txBody>
      </p:sp>
      <p:pic>
        <p:nvPicPr>
          <p:cNvPr id="62" name="Picture 9" descr="dist_comp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429" y="5206605"/>
            <a:ext cx="530905" cy="525173"/>
          </a:xfrm>
          <a:prstGeom prst="rect">
            <a:avLst/>
          </a:prstGeom>
          <a:ln>
            <a:noFill/>
          </a:ln>
        </p:spPr>
      </p:pic>
      <p:sp>
        <p:nvSpPr>
          <p:cNvPr id="63" name="Can 30"/>
          <p:cNvSpPr/>
          <p:nvPr/>
        </p:nvSpPr>
        <p:spPr>
          <a:xfrm>
            <a:off x="7074056" y="4304585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3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73" name="Egyenes összekötő 72"/>
          <p:cNvCxnSpPr/>
          <p:nvPr/>
        </p:nvCxnSpPr>
        <p:spPr>
          <a:xfrm>
            <a:off x="-5042" y="6279916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/>
          <p:cNvCxnSpPr/>
          <p:nvPr/>
        </p:nvCxnSpPr>
        <p:spPr>
          <a:xfrm>
            <a:off x="1180542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gyenes összekötő 79"/>
          <p:cNvCxnSpPr>
            <a:stCxn id="49" idx="2"/>
          </p:cNvCxnSpPr>
          <p:nvPr/>
        </p:nvCxnSpPr>
        <p:spPr>
          <a:xfrm>
            <a:off x="3440643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gyenes összekötő 80"/>
          <p:cNvCxnSpPr>
            <a:stCxn id="57" idx="2"/>
          </p:cNvCxnSpPr>
          <p:nvPr/>
        </p:nvCxnSpPr>
        <p:spPr>
          <a:xfrm flipH="1">
            <a:off x="5702987" y="5854255"/>
            <a:ext cx="1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/>
          <p:cNvCxnSpPr>
            <a:stCxn id="61" idx="2"/>
          </p:cNvCxnSpPr>
          <p:nvPr/>
        </p:nvCxnSpPr>
        <p:spPr>
          <a:xfrm>
            <a:off x="7965331" y="5854255"/>
            <a:ext cx="0" cy="425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9"/>
          <p:cNvSpPr/>
          <p:nvPr/>
        </p:nvSpPr>
        <p:spPr>
          <a:xfrm>
            <a:off x="287025" y="1421748"/>
            <a:ext cx="1143000" cy="5334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Transaction</a:t>
            </a:r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89" name="Can 30"/>
          <p:cNvSpPr/>
          <p:nvPr/>
        </p:nvSpPr>
        <p:spPr>
          <a:xfrm>
            <a:off x="287025" y="4315027"/>
            <a:ext cx="1143000" cy="990600"/>
          </a:xfrm>
          <a:prstGeom prst="can">
            <a:avLst/>
          </a:prstGeom>
          <a:noFill/>
          <a:ln w="381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Gill Sans"/>
              </a:rPr>
              <a:t>DB shard 0</a:t>
            </a:r>
            <a:endParaRPr lang="en-US" sz="1600" dirty="0">
              <a:latin typeface="+mj-lt"/>
              <a:cs typeface="Gill Sans"/>
            </a:endParaRPr>
          </a:p>
        </p:txBody>
      </p:sp>
      <p:cxnSp>
        <p:nvCxnSpPr>
          <p:cNvPr id="102" name="Straight Arrow Connector 64"/>
          <p:cNvCxnSpPr/>
          <p:nvPr/>
        </p:nvCxnSpPr>
        <p:spPr>
          <a:xfrm flipV="1">
            <a:off x="3925283" y="2964968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4"/>
          <p:cNvCxnSpPr/>
          <p:nvPr/>
        </p:nvCxnSpPr>
        <p:spPr>
          <a:xfrm flipV="1">
            <a:off x="8449968" y="2952430"/>
            <a:ext cx="2" cy="310514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4"/>
          <p:cNvCxnSpPr/>
          <p:nvPr/>
        </p:nvCxnSpPr>
        <p:spPr>
          <a:xfrm flipV="1">
            <a:off x="6211283" y="2954287"/>
            <a:ext cx="0" cy="337218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églalap 110"/>
          <p:cNvSpPr/>
          <p:nvPr/>
        </p:nvSpPr>
        <p:spPr>
          <a:xfrm>
            <a:off x="118515" y="1231038"/>
            <a:ext cx="2120793" cy="46232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Server 0</a:t>
            </a:r>
          </a:p>
        </p:txBody>
      </p:sp>
      <p:sp>
        <p:nvSpPr>
          <p:cNvPr id="34" name="Rectangle 62"/>
          <p:cNvSpPr/>
          <p:nvPr/>
        </p:nvSpPr>
        <p:spPr>
          <a:xfrm>
            <a:off x="1246271" y="2383307"/>
            <a:ext cx="833335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Rete net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14" name="Rectangle 61"/>
          <p:cNvSpPr/>
          <p:nvPr/>
        </p:nvSpPr>
        <p:spPr>
          <a:xfrm>
            <a:off x="1246272" y="3275481"/>
            <a:ext cx="833335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Gill Sans"/>
              </a:rPr>
              <a:t>Indexer layer</a:t>
            </a:r>
            <a:endParaRPr lang="en-US" sz="1600" dirty="0">
              <a:solidFill>
                <a:schemeClr val="tx1"/>
              </a:solidFill>
              <a:latin typeface="+mj-lt"/>
              <a:cs typeface="Gill Sans"/>
            </a:endParaRPr>
          </a:p>
        </p:txBody>
      </p:sp>
      <p:sp>
        <p:nvSpPr>
          <p:cNvPr id="90" name="Rectangle 61"/>
          <p:cNvSpPr/>
          <p:nvPr/>
        </p:nvSpPr>
        <p:spPr>
          <a:xfrm>
            <a:off x="1246269" y="3276265"/>
            <a:ext cx="7408761" cy="53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  <a:latin typeface="+mj-lt"/>
                <a:cs typeface="Gill Sans"/>
              </a:rPr>
              <a:t>IncQuery</a:t>
            </a:r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-D middleware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1246269" y="2383308"/>
            <a:ext cx="7410611" cy="570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+mj-lt"/>
                <a:cs typeface="Gill Sans"/>
              </a:rPr>
              <a:t>Rete net</a:t>
            </a:r>
            <a:endParaRPr lang="en-US" dirty="0">
              <a:solidFill>
                <a:schemeClr val="accent3"/>
              </a:solidFill>
              <a:latin typeface="+mj-lt"/>
              <a:cs typeface="Gill Sans"/>
            </a:endParaRPr>
          </a:p>
        </p:txBody>
      </p:sp>
      <p:cxnSp>
        <p:nvCxnSpPr>
          <p:cNvPr id="115" name="Straight Arrow Connector 35"/>
          <p:cNvCxnSpPr>
            <a:stCxn id="21" idx="2"/>
            <a:endCxn id="14" idx="1"/>
          </p:cNvCxnSpPr>
          <p:nvPr/>
        </p:nvCxnSpPr>
        <p:spPr>
          <a:xfrm rot="16200000" flipH="1">
            <a:off x="258648" y="2555024"/>
            <a:ext cx="1587501" cy="387747"/>
          </a:xfrm>
          <a:prstGeom prst="bentConnector2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29"/>
          <p:cNvSpPr/>
          <p:nvPr/>
        </p:nvSpPr>
        <p:spPr>
          <a:xfrm>
            <a:off x="132329" y="783574"/>
            <a:ext cx="8893397" cy="5334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aseline="-25000" dirty="0">
              <a:latin typeface="+mj-lt"/>
              <a:cs typeface="Gill Sans"/>
            </a:endParaRPr>
          </a:p>
        </p:txBody>
      </p:sp>
      <p:sp>
        <p:nvSpPr>
          <p:cNvPr id="48" name="Lekerekített téglalap feliratnak 47"/>
          <p:cNvSpPr/>
          <p:nvPr/>
        </p:nvSpPr>
        <p:spPr>
          <a:xfrm>
            <a:off x="1479986" y="4989085"/>
            <a:ext cx="1640882" cy="480106"/>
          </a:xfrm>
          <a:prstGeom prst="wedgeRoundRectCallout">
            <a:avLst>
              <a:gd name="adj1" fmla="val -63610"/>
              <a:gd name="adj2" fmla="val -47293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Cassandra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53" name="Lekerekített téglalap feliratnak 52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-47775"/>
              <a:gd name="adj2" fmla="val 73759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54" name="Lekerekített téglalap feliratnak 53"/>
          <p:cNvSpPr/>
          <p:nvPr/>
        </p:nvSpPr>
        <p:spPr>
          <a:xfrm>
            <a:off x="2550005" y="1324831"/>
            <a:ext cx="2502323" cy="1186643"/>
          </a:xfrm>
          <a:prstGeom prst="wedgeRoundRectCallout">
            <a:avLst>
              <a:gd name="adj1" fmla="val 10229"/>
              <a:gd name="adj2" fmla="val 105560"/>
              <a:gd name="adj3" fmla="val 16667"/>
            </a:avLst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Akka</a:t>
            </a:r>
            <a:r>
              <a:rPr lang="en-GB" sz="2400" dirty="0" smtClean="0">
                <a:solidFill>
                  <a:schemeClr val="bg1"/>
                </a:solidFill>
              </a:rPr>
              <a:t> (asynchronous communication)</a:t>
            </a:r>
          </a:p>
        </p:txBody>
      </p:sp>
      <p:sp>
        <p:nvSpPr>
          <p:cNvPr id="44" name="Lekerekített téglalap feliratnak 43"/>
          <p:cNvSpPr/>
          <p:nvPr/>
        </p:nvSpPr>
        <p:spPr>
          <a:xfrm>
            <a:off x="5927011" y="4863386"/>
            <a:ext cx="2317475" cy="868392"/>
          </a:xfrm>
          <a:prstGeom prst="wedgeRoundRectCallout">
            <a:avLst>
              <a:gd name="adj1" fmla="val -64058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Initialization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from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GraphSON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45" name="Lekerekített téglalap feliratnak 44"/>
          <p:cNvSpPr/>
          <p:nvPr/>
        </p:nvSpPr>
        <p:spPr>
          <a:xfrm>
            <a:off x="2010429" y="3994994"/>
            <a:ext cx="1345420" cy="868392"/>
          </a:xfrm>
          <a:prstGeom prst="wedgeRoundRectCallout">
            <a:avLst>
              <a:gd name="adj1" fmla="val -73573"/>
              <a:gd name="adj2" fmla="val -28491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bg1"/>
                </a:solidFill>
              </a:rPr>
              <a:t>Gremlinqueries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2" name="Lekerekített téglalap feliratnak 51"/>
          <p:cNvSpPr/>
          <p:nvPr/>
        </p:nvSpPr>
        <p:spPr>
          <a:xfrm>
            <a:off x="4326908" y="5831697"/>
            <a:ext cx="3512180" cy="868392"/>
          </a:xfrm>
          <a:prstGeom prst="wedgeRoundRectCallout">
            <a:avLst>
              <a:gd name="adj1" fmla="val -21766"/>
              <a:gd name="adj2" fmla="val -128524"/>
              <a:gd name="adj3" fmla="val 16667"/>
            </a:avLst>
          </a:prstGeom>
          <a:solidFill>
            <a:schemeClr val="accent4">
              <a:shade val="51000"/>
              <a:satMod val="130000"/>
            </a:schemeClr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bg1"/>
                </a:solidFill>
              </a:rPr>
              <a:t>Parallel </a:t>
            </a:r>
            <a:r>
              <a:rPr lang="hu-HU" sz="2400" dirty="0" err="1" smtClean="0">
                <a:solidFill>
                  <a:schemeClr val="bg1"/>
                </a:solidFill>
              </a:rPr>
              <a:t>load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with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Faunus</a:t>
            </a:r>
            <a:r>
              <a:rPr lang="hu-HU" sz="2400" dirty="0" smtClean="0">
                <a:solidFill>
                  <a:schemeClr val="bg1"/>
                </a:solidFill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</a:rPr>
              <a:t>on</a:t>
            </a:r>
            <a:r>
              <a:rPr lang="hu-HU" sz="2400" dirty="0" smtClean="0">
                <a:solidFill>
                  <a:schemeClr val="bg1"/>
                </a:solidFill>
              </a:rPr>
              <a:t> top of </a:t>
            </a:r>
            <a:r>
              <a:rPr lang="hu-HU" sz="2400" dirty="0" err="1" smtClean="0">
                <a:solidFill>
                  <a:schemeClr val="bg1"/>
                </a:solidFill>
              </a:rPr>
              <a:t>Hadoop</a:t>
            </a:r>
            <a:r>
              <a:rPr lang="hu-HU" sz="2400" dirty="0" smtClean="0">
                <a:solidFill>
                  <a:schemeClr val="bg1"/>
                </a:solidFill>
              </a:rPr>
              <a:t>/HDFS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  <p:bldP spid="44" grpId="0" animBg="1"/>
      <p:bldP spid="45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 Remarks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graph data model</a:t>
            </a:r>
          </a:p>
          <a:p>
            <a:r>
              <a:rPr lang="en-US" dirty="0" smtClean="0"/>
              <a:t>Parallel load</a:t>
            </a:r>
          </a:p>
          <a:p>
            <a:r>
              <a:rPr lang="en-US" dirty="0" smtClean="0"/>
              <a:t>Input loaded from a distributed file system (HDFS)</a:t>
            </a:r>
          </a:p>
          <a:p>
            <a:r>
              <a:rPr lang="en-US" dirty="0" smtClean="0"/>
              <a:t>Automatic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Unique identifier generation is supported</a:t>
            </a:r>
          </a:p>
          <a:p>
            <a:r>
              <a:rPr lang="en-US" dirty="0" smtClean="0"/>
              <a:t>Single-node transactions</a:t>
            </a:r>
          </a:p>
          <a:p>
            <a:r>
              <a:rPr lang="en-US" dirty="0" smtClean="0"/>
              <a:t>In theory, Faunus is capable of running distributed Gremlin queries (but does not use indices)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9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Overview</a:t>
            </a:r>
            <a:endParaRPr lang="hu-HU" dirty="0"/>
          </a:p>
        </p:txBody>
      </p:sp>
      <p:graphicFrame>
        <p:nvGraphicFramePr>
          <p:cNvPr id="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082973"/>
              </p:ext>
            </p:extLst>
          </p:nvPr>
        </p:nvGraphicFramePr>
        <p:xfrm>
          <a:off x="142876" y="857250"/>
          <a:ext cx="8812437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5088"/>
                <a:gridCol w="1599659"/>
                <a:gridCol w="1176418"/>
                <a:gridCol w="1482369"/>
                <a:gridCol w="1382826"/>
                <a:gridCol w="18960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Technology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model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Sharding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Distribution operation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DML </a:t>
                      </a:r>
                      <a:r>
                        <a:rPr lang="en-US" baseline="0" dirty="0" smtClean="0"/>
                        <a:t>facility used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Identifier</a:t>
                      </a:r>
                      <a:r>
                        <a:rPr lang="en-US" baseline="0" dirty="0" smtClean="0"/>
                        <a:t> generation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Neo4j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r>
                        <a:rPr lang="en-US" baseline="0" dirty="0" smtClean="0"/>
                        <a:t> graph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Cypher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4store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SPARQL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Titan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graph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(?)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Gremlin*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42875" y="2757715"/>
            <a:ext cx="8858250" cy="36287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 Currently not used in the benchmark.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65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FTSRG.potx</Template>
  <TotalTime>6719</TotalTime>
  <Words>647</Words>
  <Application>Microsoft Office PowerPoint</Application>
  <PresentationFormat>Diavetítés a képernyőre (4:3 oldalarány)</PresentationFormat>
  <Paragraphs>213</Paragraphs>
  <Slides>14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FTSRG</vt:lpstr>
      <vt:lpstr>The Future of IncQuery-D</vt:lpstr>
      <vt:lpstr>Current Architecture</vt:lpstr>
      <vt:lpstr>Current Implementation – Neo4j</vt:lpstr>
      <vt:lpstr>Neo4j Remarks</vt:lpstr>
      <vt:lpstr>Current Implementation – 4store</vt:lpstr>
      <vt:lpstr>4store Remarks</vt:lpstr>
      <vt:lpstr>Current Implementation – Titan</vt:lpstr>
      <vt:lpstr>Titan Remarks</vt:lpstr>
      <vt:lpstr>Technology Overview</vt:lpstr>
      <vt:lpstr>Extended Architecture</vt:lpstr>
      <vt:lpstr>Roles of components</vt:lpstr>
      <vt:lpstr>Roles of components 2.</vt:lpstr>
      <vt:lpstr>Post-TDK TODOs</vt:lpstr>
      <vt:lpstr>Future ideas</vt:lpstr>
    </vt:vector>
  </TitlesOfParts>
  <Company>ITK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EMF-INCQuery Incremental evaluation of model queries over EMF models </dc:title>
  <dc:creator>Istvan Rath</dc:creator>
  <cp:lastModifiedBy>Windows-felhasználó</cp:lastModifiedBy>
  <cp:revision>672</cp:revision>
  <dcterms:created xsi:type="dcterms:W3CDTF">2010-10-04T21:40:13Z</dcterms:created>
  <dcterms:modified xsi:type="dcterms:W3CDTF">2013-10-03T19:55:44Z</dcterms:modified>
</cp:coreProperties>
</file>