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95AC-4298-4C0F-B40C-A327F38AB185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B043-9C0D-4E79-891A-C879AA28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95AC-4298-4C0F-B40C-A327F38AB185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B043-9C0D-4E79-891A-C879AA28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95AC-4298-4C0F-B40C-A327F38AB185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B043-9C0D-4E79-891A-C879AA28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4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95AC-4298-4C0F-B40C-A327F38AB185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B043-9C0D-4E79-891A-C879AA28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95AC-4298-4C0F-B40C-A327F38AB185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B043-9C0D-4E79-891A-C879AA28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8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95AC-4298-4C0F-B40C-A327F38AB185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B043-9C0D-4E79-891A-C879AA28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7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95AC-4298-4C0F-B40C-A327F38AB185}" type="datetimeFigureOut">
              <a:rPr lang="en-US" smtClean="0"/>
              <a:t>4/29/13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B043-9C0D-4E79-891A-C879AA28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95AC-4298-4C0F-B40C-A327F38AB185}" type="datetimeFigureOut">
              <a:rPr lang="en-US" smtClean="0"/>
              <a:t>4/29/13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B043-9C0D-4E79-891A-C879AA28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7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95AC-4298-4C0F-B40C-A327F38AB185}" type="datetimeFigureOut">
              <a:rPr lang="en-US" smtClean="0"/>
              <a:t>4/29/13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B043-9C0D-4E79-891A-C879AA28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9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95AC-4298-4C0F-B40C-A327F38AB185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B043-9C0D-4E79-891A-C879AA28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95AC-4298-4C0F-B40C-A327F38AB185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B043-9C0D-4E79-891A-C879AA28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95AC-4298-4C0F-B40C-A327F38AB185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3B043-9C0D-4E79-891A-C879AA28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4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495425"/>
            <a:ext cx="78009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18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600200"/>
            <a:ext cx="12954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ill Sans"/>
                <a:cs typeface="Gill Sans"/>
              </a:rPr>
              <a:t>Edge type 1 indexer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1600200"/>
            <a:ext cx="12954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ill Sans"/>
                <a:cs typeface="Gill Sans"/>
              </a:rPr>
              <a:t>Edge type 2 indexer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1578748"/>
            <a:ext cx="12954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ill Sans"/>
                <a:cs typeface="Gill Sans"/>
              </a:rPr>
              <a:t>Edge type 3 indexer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0" y="1578748"/>
            <a:ext cx="12954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ill Sans"/>
                <a:cs typeface="Gill Sans"/>
              </a:rPr>
              <a:t>Edge type 4  indexer</a:t>
            </a:r>
            <a:endParaRPr lang="en-US" sz="1600" dirty="0">
              <a:latin typeface="Gill Sans"/>
              <a:cs typeface="Gill San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4000" y="2309813"/>
            <a:ext cx="1524000" cy="966787"/>
            <a:chOff x="2438400" y="2286001"/>
            <a:chExt cx="1524000" cy="966787"/>
          </a:xfrm>
          <a:solidFill>
            <a:schemeClr val="accent3">
              <a:lumMod val="75000"/>
            </a:schemeClr>
          </a:solidFill>
        </p:grpSpPr>
        <p:sp>
          <p:nvSpPr>
            <p:cNvPr id="6" name="Trapezoid 5"/>
            <p:cNvSpPr/>
            <p:nvPr/>
          </p:nvSpPr>
          <p:spPr>
            <a:xfrm rot="10800000">
              <a:off x="2438400" y="2643188"/>
              <a:ext cx="1524000" cy="609600"/>
            </a:xfrm>
            <a:prstGeom prst="trapezoid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2514600" y="2286001"/>
              <a:ext cx="381000" cy="357187"/>
            </a:xfrm>
            <a:prstGeom prst="diamond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8" name="Diamond 7"/>
            <p:cNvSpPr/>
            <p:nvPr/>
          </p:nvSpPr>
          <p:spPr>
            <a:xfrm>
              <a:off x="3505200" y="2286001"/>
              <a:ext cx="381000" cy="357187"/>
            </a:xfrm>
            <a:prstGeom prst="diamond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cxnSp>
        <p:nvCxnSpPr>
          <p:cNvPr id="11" name="Elbow Connector 10"/>
          <p:cNvCxnSpPr>
            <a:stCxn id="2" idx="2"/>
            <a:endCxn id="7" idx="1"/>
          </p:cNvCxnSpPr>
          <p:nvPr/>
        </p:nvCxnSpPr>
        <p:spPr>
          <a:xfrm rot="16200000" flipH="1">
            <a:off x="1137047" y="2025253"/>
            <a:ext cx="354807" cy="571500"/>
          </a:xfrm>
          <a:prstGeom prst="bentConnector2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8" idx="0"/>
          </p:cNvCxnSpPr>
          <p:nvPr/>
        </p:nvCxnSpPr>
        <p:spPr>
          <a:xfrm>
            <a:off x="2781300" y="2133600"/>
            <a:ext cx="0" cy="176213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352800" y="3276600"/>
            <a:ext cx="1524000" cy="966787"/>
            <a:chOff x="2438400" y="2286001"/>
            <a:chExt cx="1524000" cy="966787"/>
          </a:xfrm>
          <a:solidFill>
            <a:schemeClr val="accent3">
              <a:lumMod val="75000"/>
            </a:schemeClr>
          </a:solidFill>
        </p:grpSpPr>
        <p:sp>
          <p:nvSpPr>
            <p:cNvPr id="15" name="Trapezoid 14"/>
            <p:cNvSpPr/>
            <p:nvPr/>
          </p:nvSpPr>
          <p:spPr>
            <a:xfrm rot="10800000">
              <a:off x="2438400" y="2643188"/>
              <a:ext cx="1524000" cy="609600"/>
            </a:xfrm>
            <a:prstGeom prst="trapezoid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2514600" y="2286001"/>
              <a:ext cx="381000" cy="357187"/>
            </a:xfrm>
            <a:prstGeom prst="diamond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17" name="Diamond 16"/>
            <p:cNvSpPr/>
            <p:nvPr/>
          </p:nvSpPr>
          <p:spPr>
            <a:xfrm>
              <a:off x="3505200" y="2286001"/>
              <a:ext cx="381000" cy="357187"/>
            </a:xfrm>
            <a:prstGeom prst="diamond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cxnSp>
        <p:nvCxnSpPr>
          <p:cNvPr id="19" name="Elbow Connector 18"/>
          <p:cNvCxnSpPr>
            <a:stCxn id="6" idx="0"/>
            <a:endCxn id="16" idx="1"/>
          </p:cNvCxnSpPr>
          <p:nvPr/>
        </p:nvCxnSpPr>
        <p:spPr>
          <a:xfrm rot="16200000" flipH="1">
            <a:off x="2768203" y="2794397"/>
            <a:ext cx="178594" cy="1143000"/>
          </a:xfrm>
          <a:prstGeom prst="bentConnector2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7" idx="0"/>
          </p:cNvCxnSpPr>
          <p:nvPr/>
        </p:nvCxnSpPr>
        <p:spPr>
          <a:xfrm>
            <a:off x="4610100" y="2112148"/>
            <a:ext cx="0" cy="1164452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181600" y="4191000"/>
            <a:ext cx="1524000" cy="966787"/>
            <a:chOff x="2438400" y="2286001"/>
            <a:chExt cx="1524000" cy="966787"/>
          </a:xfrm>
          <a:solidFill>
            <a:schemeClr val="accent3">
              <a:lumMod val="75000"/>
            </a:schemeClr>
          </a:solidFill>
        </p:grpSpPr>
        <p:sp>
          <p:nvSpPr>
            <p:cNvPr id="23" name="Trapezoid 22"/>
            <p:cNvSpPr/>
            <p:nvPr/>
          </p:nvSpPr>
          <p:spPr>
            <a:xfrm rot="10800000">
              <a:off x="2438400" y="2643188"/>
              <a:ext cx="1524000" cy="609600"/>
            </a:xfrm>
            <a:prstGeom prst="trapezoid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4" name="Diamond 23"/>
            <p:cNvSpPr/>
            <p:nvPr/>
          </p:nvSpPr>
          <p:spPr>
            <a:xfrm>
              <a:off x="2514600" y="2286001"/>
              <a:ext cx="381000" cy="357187"/>
            </a:xfrm>
            <a:prstGeom prst="diamond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3505200" y="2286001"/>
              <a:ext cx="381000" cy="357187"/>
            </a:xfrm>
            <a:prstGeom prst="diamond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</p:grpSp>
      <p:cxnSp>
        <p:nvCxnSpPr>
          <p:cNvPr id="27" name="Straight Arrow Connector 26"/>
          <p:cNvCxnSpPr>
            <a:stCxn id="5" idx="2"/>
            <a:endCxn id="25" idx="0"/>
          </p:cNvCxnSpPr>
          <p:nvPr/>
        </p:nvCxnSpPr>
        <p:spPr>
          <a:xfrm>
            <a:off x="6438900" y="2112148"/>
            <a:ext cx="0" cy="2078852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0"/>
            <a:endCxn id="24" idx="1"/>
          </p:cNvCxnSpPr>
          <p:nvPr/>
        </p:nvCxnSpPr>
        <p:spPr>
          <a:xfrm rot="16200000" flipH="1">
            <a:off x="4623197" y="3734990"/>
            <a:ext cx="126207" cy="1143000"/>
          </a:xfrm>
          <a:prstGeom prst="bentConnector2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>
            <a:off x="4953000" y="5486400"/>
            <a:ext cx="1981200" cy="304800"/>
          </a:xfrm>
          <a:prstGeom prst="trapezoid">
            <a:avLst/>
          </a:prstGeom>
          <a:solidFill>
            <a:srgbClr val="77933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Production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36" name="Straight Arrow Connector 35"/>
          <p:cNvCxnSpPr>
            <a:stCxn id="23" idx="0"/>
            <a:endCxn id="32" idx="0"/>
          </p:cNvCxnSpPr>
          <p:nvPr/>
        </p:nvCxnSpPr>
        <p:spPr>
          <a:xfrm>
            <a:off x="5943600" y="5157787"/>
            <a:ext cx="0" cy="328613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7400" y="2743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Gill Sans"/>
                <a:cs typeface="Gill Sans"/>
              </a:rPr>
              <a:t>Join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3745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Gill Sans"/>
                <a:cs typeface="Gill Sans"/>
              </a:rPr>
              <a:t>Join</a:t>
            </a:r>
            <a:endParaRPr lang="en-US" dirty="0">
              <a:solidFill>
                <a:srgbClr val="F2F2F2"/>
              </a:solidFill>
              <a:latin typeface="Gill Sans"/>
              <a:cs typeface="Gill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38800" y="4511456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Gill Sans"/>
                <a:cs typeface="Gill Sans"/>
              </a:rPr>
              <a:t>Anti-join</a:t>
            </a:r>
            <a:endParaRPr lang="en-US" dirty="0">
              <a:solidFill>
                <a:srgbClr val="F2F2F2"/>
              </a:solidFill>
              <a:latin typeface="Gill Sans"/>
              <a:cs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29200" y="6248400"/>
            <a:ext cx="374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Query results + </a:t>
            </a:r>
            <a:r>
              <a:rPr lang="en-US" dirty="0" smtClean="0">
                <a:solidFill>
                  <a:srgbClr val="558ED5"/>
                </a:solidFill>
                <a:latin typeface="Gill Sans"/>
                <a:cs typeface="Gill Sans"/>
              </a:rPr>
              <a:t>Query result changes</a:t>
            </a:r>
            <a:endParaRPr lang="en-US" dirty="0">
              <a:solidFill>
                <a:srgbClr val="558ED5"/>
              </a:solidFill>
              <a:latin typeface="Gill Sans"/>
              <a:cs typeface="Gill Sans"/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5715000" y="5867400"/>
            <a:ext cx="4572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1000" y="381000"/>
            <a:ext cx="67056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Distributed graph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9" name="Up-Down Arrow 48"/>
          <p:cNvSpPr/>
          <p:nvPr/>
        </p:nvSpPr>
        <p:spPr>
          <a:xfrm>
            <a:off x="445831" y="935852"/>
            <a:ext cx="457200" cy="664348"/>
          </a:xfrm>
          <a:prstGeom prst="upDownArrow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56" name="Striped Right Arrow 55"/>
          <p:cNvSpPr/>
          <p:nvPr/>
        </p:nvSpPr>
        <p:spPr>
          <a:xfrm rot="5400000">
            <a:off x="6845440" y="1129904"/>
            <a:ext cx="838200" cy="407193"/>
          </a:xfrm>
          <a:prstGeom prst="stripedRightArrow">
            <a:avLst>
              <a:gd name="adj1" fmla="val 50000"/>
              <a:gd name="adj2" fmla="val 889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57" name="Striped Right Arrow 56"/>
          <p:cNvSpPr/>
          <p:nvPr/>
        </p:nvSpPr>
        <p:spPr>
          <a:xfrm rot="5400000">
            <a:off x="5550039" y="3415904"/>
            <a:ext cx="3428998" cy="407193"/>
          </a:xfrm>
          <a:prstGeom prst="stripedRightArrow">
            <a:avLst>
              <a:gd name="adj1" fmla="val 50000"/>
              <a:gd name="adj2" fmla="val 889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15200" y="990600"/>
            <a:ext cx="1519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Model change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notification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68137" y="3112532"/>
            <a:ext cx="1330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Update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propagation</a:t>
            </a:r>
          </a:p>
        </p:txBody>
      </p:sp>
      <p:sp>
        <p:nvSpPr>
          <p:cNvPr id="60" name="Striped Right Arrow 59"/>
          <p:cNvSpPr/>
          <p:nvPr/>
        </p:nvSpPr>
        <p:spPr>
          <a:xfrm rot="5400000">
            <a:off x="6845438" y="5703133"/>
            <a:ext cx="838200" cy="407193"/>
          </a:xfrm>
          <a:prstGeom prst="stripedRightArrow">
            <a:avLst>
              <a:gd name="adj1" fmla="val 50000"/>
              <a:gd name="adj2" fmla="val 889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1" name="Up-Down Arrow 60"/>
          <p:cNvSpPr/>
          <p:nvPr/>
        </p:nvSpPr>
        <p:spPr>
          <a:xfrm>
            <a:off x="1114841" y="935852"/>
            <a:ext cx="457200" cy="664348"/>
          </a:xfrm>
          <a:prstGeom prst="upDownArrow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2" name="Up-Down Arrow 61"/>
          <p:cNvSpPr/>
          <p:nvPr/>
        </p:nvSpPr>
        <p:spPr>
          <a:xfrm>
            <a:off x="2226589" y="935852"/>
            <a:ext cx="457200" cy="664348"/>
          </a:xfrm>
          <a:prstGeom prst="upDownArrow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3" name="Up-Down Arrow 62"/>
          <p:cNvSpPr/>
          <p:nvPr/>
        </p:nvSpPr>
        <p:spPr>
          <a:xfrm>
            <a:off x="2895599" y="935852"/>
            <a:ext cx="457200" cy="664348"/>
          </a:xfrm>
          <a:prstGeom prst="upDownArrow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4" name="Up-Down Arrow 63"/>
          <p:cNvSpPr/>
          <p:nvPr/>
        </p:nvSpPr>
        <p:spPr>
          <a:xfrm>
            <a:off x="4055389" y="901264"/>
            <a:ext cx="457200" cy="664348"/>
          </a:xfrm>
          <a:prstGeom prst="upDownArrow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5" name="Up-Down Arrow 64"/>
          <p:cNvSpPr/>
          <p:nvPr/>
        </p:nvSpPr>
        <p:spPr>
          <a:xfrm>
            <a:off x="4724399" y="901264"/>
            <a:ext cx="457200" cy="664348"/>
          </a:xfrm>
          <a:prstGeom prst="upDownArrow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6" name="Up-Down Arrow 65"/>
          <p:cNvSpPr/>
          <p:nvPr/>
        </p:nvSpPr>
        <p:spPr>
          <a:xfrm>
            <a:off x="5867400" y="909423"/>
            <a:ext cx="457200" cy="664348"/>
          </a:xfrm>
          <a:prstGeom prst="upDownArrow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7" name="Up-Down Arrow 66"/>
          <p:cNvSpPr/>
          <p:nvPr/>
        </p:nvSpPr>
        <p:spPr>
          <a:xfrm>
            <a:off x="6536410" y="909423"/>
            <a:ext cx="457200" cy="664348"/>
          </a:xfrm>
          <a:prstGeom prst="upDownArrow">
            <a:avLst/>
          </a:prstGeom>
          <a:ln w="28575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2077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505200" y="5181600"/>
            <a:ext cx="0" cy="2368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715000" y="5181600"/>
            <a:ext cx="0" cy="2368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24800" y="5181600"/>
            <a:ext cx="0" cy="2368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28600" y="685800"/>
            <a:ext cx="2057400" cy="4495800"/>
            <a:chOff x="762000" y="685800"/>
            <a:chExt cx="2057400" cy="4495800"/>
          </a:xfrm>
        </p:grpSpPr>
        <p:sp>
          <p:nvSpPr>
            <p:cNvPr id="2" name="Round Single Corner Rectangle 1"/>
            <p:cNvSpPr/>
            <p:nvPr/>
          </p:nvSpPr>
          <p:spPr>
            <a:xfrm>
              <a:off x="762000" y="685800"/>
              <a:ext cx="2057400" cy="4495800"/>
            </a:xfrm>
            <a:prstGeom prst="round1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rgbClr val="A6A6A6"/>
                  </a:solidFill>
                  <a:latin typeface="Gill Sans"/>
                  <a:cs typeface="Gill Sans"/>
                </a:rPr>
                <a:t>v</a:t>
              </a:r>
              <a:r>
                <a:rPr lang="en-US" dirty="0" smtClean="0">
                  <a:solidFill>
                    <a:srgbClr val="A6A6A6"/>
                  </a:solidFill>
                  <a:latin typeface="Gill Sans"/>
                  <a:cs typeface="Gill Sans"/>
                </a:rPr>
                <a:t>m0</a:t>
              </a:r>
              <a:endParaRPr lang="en-US" dirty="0">
                <a:solidFill>
                  <a:srgbClr val="A6A6A6"/>
                </a:solidFill>
                <a:latin typeface="Gill Sans"/>
                <a:cs typeface="Gill Sans"/>
              </a:endParaRPr>
            </a:p>
          </p:txBody>
        </p:sp>
        <p:pic>
          <p:nvPicPr>
            <p:cNvPr id="10" name="Picture 9" descr="dist_com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4572000"/>
              <a:ext cx="530905" cy="52517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1" name="Straight Connector 10"/>
          <p:cNvCxnSpPr/>
          <p:nvPr/>
        </p:nvCxnSpPr>
        <p:spPr>
          <a:xfrm>
            <a:off x="304800" y="5410200"/>
            <a:ext cx="8534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43000" y="5181600"/>
            <a:ext cx="0" cy="2368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438400" y="685800"/>
            <a:ext cx="2057400" cy="4495800"/>
            <a:chOff x="762000" y="685800"/>
            <a:chExt cx="2057400" cy="4495800"/>
          </a:xfrm>
        </p:grpSpPr>
        <p:sp>
          <p:nvSpPr>
            <p:cNvPr id="20" name="Round Single Corner Rectangle 19"/>
            <p:cNvSpPr/>
            <p:nvPr/>
          </p:nvSpPr>
          <p:spPr>
            <a:xfrm>
              <a:off x="762000" y="685800"/>
              <a:ext cx="2057400" cy="4495800"/>
            </a:xfrm>
            <a:prstGeom prst="round1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solidFill>
                    <a:srgbClr val="A6A6A6"/>
                  </a:solidFill>
                  <a:latin typeface="Gill Sans"/>
                  <a:cs typeface="Gill Sans"/>
                </a:rPr>
                <a:t>vm1</a:t>
              </a:r>
              <a:endParaRPr lang="en-US" dirty="0">
                <a:solidFill>
                  <a:srgbClr val="A6A6A6"/>
                </a:solidFill>
                <a:latin typeface="Gill Sans"/>
                <a:cs typeface="Gill Sans"/>
              </a:endParaRPr>
            </a:p>
          </p:txBody>
        </p:sp>
        <p:pic>
          <p:nvPicPr>
            <p:cNvPr id="21" name="Picture 20" descr="dist_com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4572000"/>
              <a:ext cx="530905" cy="52517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2" name="Group 21"/>
          <p:cNvGrpSpPr/>
          <p:nvPr/>
        </p:nvGrpSpPr>
        <p:grpSpPr>
          <a:xfrm>
            <a:off x="4648200" y="685800"/>
            <a:ext cx="2057400" cy="4495800"/>
            <a:chOff x="762000" y="685800"/>
            <a:chExt cx="2057400" cy="4495800"/>
          </a:xfrm>
        </p:grpSpPr>
        <p:sp>
          <p:nvSpPr>
            <p:cNvPr id="23" name="Round Single Corner Rectangle 22"/>
            <p:cNvSpPr/>
            <p:nvPr/>
          </p:nvSpPr>
          <p:spPr>
            <a:xfrm>
              <a:off x="762000" y="685800"/>
              <a:ext cx="2057400" cy="4495800"/>
            </a:xfrm>
            <a:prstGeom prst="round1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solidFill>
                    <a:srgbClr val="A6A6A6"/>
                  </a:solidFill>
                  <a:latin typeface="Gill Sans"/>
                  <a:cs typeface="Gill Sans"/>
                </a:rPr>
                <a:t>vm2</a:t>
              </a:r>
              <a:endParaRPr lang="en-US" dirty="0">
                <a:solidFill>
                  <a:srgbClr val="A6A6A6"/>
                </a:solidFill>
                <a:latin typeface="Gill Sans"/>
                <a:cs typeface="Gill Sans"/>
              </a:endParaRPr>
            </a:p>
          </p:txBody>
        </p:sp>
        <p:pic>
          <p:nvPicPr>
            <p:cNvPr id="24" name="Picture 23" descr="dist_com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4572000"/>
              <a:ext cx="530905" cy="52517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6858000" y="685800"/>
            <a:ext cx="2057400" cy="4495800"/>
            <a:chOff x="762000" y="685800"/>
            <a:chExt cx="2057400" cy="4495800"/>
          </a:xfrm>
        </p:grpSpPr>
        <p:sp>
          <p:nvSpPr>
            <p:cNvPr id="26" name="Round Single Corner Rectangle 25"/>
            <p:cNvSpPr/>
            <p:nvPr/>
          </p:nvSpPr>
          <p:spPr>
            <a:xfrm>
              <a:off x="762000" y="685800"/>
              <a:ext cx="2057400" cy="4495800"/>
            </a:xfrm>
            <a:prstGeom prst="round1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solidFill>
                    <a:srgbClr val="A6A6A6"/>
                  </a:solidFill>
                  <a:latin typeface="Gill Sans"/>
                  <a:cs typeface="Gill Sans"/>
                </a:rPr>
                <a:t>vm3</a:t>
              </a:r>
              <a:endParaRPr lang="en-US" dirty="0">
                <a:solidFill>
                  <a:srgbClr val="A6A6A6"/>
                </a:solidFill>
                <a:latin typeface="Gill Sans"/>
                <a:cs typeface="Gill Sans"/>
              </a:endParaRPr>
            </a:p>
          </p:txBody>
        </p:sp>
        <p:pic>
          <p:nvPicPr>
            <p:cNvPr id="27" name="Picture 26" descr="dist_com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4572000"/>
              <a:ext cx="530905" cy="52517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" name="Rectangle 29"/>
          <p:cNvSpPr/>
          <p:nvPr/>
        </p:nvSpPr>
        <p:spPr>
          <a:xfrm>
            <a:off x="647700" y="762000"/>
            <a:ext cx="1143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T</a:t>
            </a:r>
            <a:r>
              <a:rPr lang="en-US" baseline="-25000" dirty="0" smtClean="0">
                <a:latin typeface="Gill Sans"/>
                <a:cs typeface="Gill Sans"/>
              </a:rPr>
              <a:t>BM</a:t>
            </a:r>
            <a:endParaRPr lang="en-US" baseline="-25000" dirty="0">
              <a:latin typeface="Gill Sans"/>
              <a:cs typeface="Gill Sans"/>
            </a:endParaRPr>
          </a:p>
        </p:txBody>
      </p:sp>
      <p:sp>
        <p:nvSpPr>
          <p:cNvPr id="31" name="Can 30"/>
          <p:cNvSpPr/>
          <p:nvPr/>
        </p:nvSpPr>
        <p:spPr>
          <a:xfrm>
            <a:off x="762000" y="3657600"/>
            <a:ext cx="914400" cy="9906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DB</a:t>
            </a:r>
          </a:p>
          <a:p>
            <a:pPr algn="ctr"/>
            <a:r>
              <a:rPr lang="en-US" dirty="0" smtClean="0">
                <a:latin typeface="Gill Sans"/>
                <a:cs typeface="Gill Sans"/>
              </a:rPr>
              <a:t>Shard 0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2" name="Can 31"/>
          <p:cNvSpPr/>
          <p:nvPr/>
        </p:nvSpPr>
        <p:spPr>
          <a:xfrm>
            <a:off x="2971800" y="3657600"/>
            <a:ext cx="914400" cy="9906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DB</a:t>
            </a:r>
          </a:p>
          <a:p>
            <a:pPr algn="ctr"/>
            <a:r>
              <a:rPr lang="en-US" dirty="0" smtClean="0">
                <a:latin typeface="Gill Sans"/>
                <a:cs typeface="Gill Sans"/>
              </a:rPr>
              <a:t>Shard 1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3" name="Can 32"/>
          <p:cNvSpPr/>
          <p:nvPr/>
        </p:nvSpPr>
        <p:spPr>
          <a:xfrm>
            <a:off x="5257800" y="3657600"/>
            <a:ext cx="914400" cy="9906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DB</a:t>
            </a:r>
          </a:p>
          <a:p>
            <a:pPr algn="ctr"/>
            <a:r>
              <a:rPr lang="en-US" dirty="0" smtClean="0">
                <a:latin typeface="Gill Sans"/>
                <a:cs typeface="Gill Sans"/>
              </a:rPr>
              <a:t>Shard 2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4" name="Can 33"/>
          <p:cNvSpPr/>
          <p:nvPr/>
        </p:nvSpPr>
        <p:spPr>
          <a:xfrm>
            <a:off x="7391400" y="3657600"/>
            <a:ext cx="914400" cy="9906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DB</a:t>
            </a:r>
          </a:p>
          <a:p>
            <a:pPr algn="ctr"/>
            <a:r>
              <a:rPr lang="en-US" dirty="0" smtClean="0">
                <a:latin typeface="Gill Sans"/>
                <a:cs typeface="Gill Sans"/>
              </a:rPr>
              <a:t>Shard 3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36" name="Straight Arrow Connector 35"/>
          <p:cNvCxnSpPr>
            <a:stCxn id="30" idx="2"/>
            <a:endCxn id="31" idx="1"/>
          </p:cNvCxnSpPr>
          <p:nvPr/>
        </p:nvCxnSpPr>
        <p:spPr>
          <a:xfrm>
            <a:off x="1219200" y="1295400"/>
            <a:ext cx="0" cy="236220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0" idx="2"/>
            <a:endCxn id="32" idx="1"/>
          </p:cNvCxnSpPr>
          <p:nvPr/>
        </p:nvCxnSpPr>
        <p:spPr>
          <a:xfrm rot="16200000" flipH="1">
            <a:off x="1143000" y="1371600"/>
            <a:ext cx="2362200" cy="2209800"/>
          </a:xfrm>
          <a:prstGeom prst="bentConnector3">
            <a:avLst>
              <a:gd name="adj1" fmla="val 85415"/>
            </a:avLst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0" idx="2"/>
            <a:endCxn id="33" idx="1"/>
          </p:cNvCxnSpPr>
          <p:nvPr/>
        </p:nvCxnSpPr>
        <p:spPr>
          <a:xfrm rot="16200000" flipH="1">
            <a:off x="2286000" y="228600"/>
            <a:ext cx="2362200" cy="4495800"/>
          </a:xfrm>
          <a:prstGeom prst="bentConnector3">
            <a:avLst>
              <a:gd name="adj1" fmla="val 85415"/>
            </a:avLst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0" idx="2"/>
            <a:endCxn id="34" idx="1"/>
          </p:cNvCxnSpPr>
          <p:nvPr/>
        </p:nvCxnSpPr>
        <p:spPr>
          <a:xfrm rot="16200000" flipH="1">
            <a:off x="3352800" y="-838200"/>
            <a:ext cx="2362200" cy="6629400"/>
          </a:xfrm>
          <a:prstGeom prst="bentConnector3">
            <a:avLst>
              <a:gd name="adj1" fmla="val 85415"/>
            </a:avLst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rapezoid 58"/>
          <p:cNvSpPr/>
          <p:nvPr/>
        </p:nvSpPr>
        <p:spPr>
          <a:xfrm>
            <a:off x="1672551" y="1657350"/>
            <a:ext cx="530905" cy="266700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ill Sans"/>
                <a:cs typeface="Gill Sans"/>
              </a:rPr>
              <a:t>P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60" name="Trapezoid 59"/>
          <p:cNvSpPr/>
          <p:nvPr/>
        </p:nvSpPr>
        <p:spPr>
          <a:xfrm>
            <a:off x="3392148" y="1943100"/>
            <a:ext cx="530905" cy="266700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ill Sans"/>
                <a:cs typeface="Gill Sans"/>
              </a:rPr>
              <a:t>⋈</a:t>
            </a:r>
          </a:p>
        </p:txBody>
      </p:sp>
      <p:sp>
        <p:nvSpPr>
          <p:cNvPr id="61" name="Trapezoid 60"/>
          <p:cNvSpPr/>
          <p:nvPr/>
        </p:nvSpPr>
        <p:spPr>
          <a:xfrm>
            <a:off x="5638800" y="2209800"/>
            <a:ext cx="530905" cy="266700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"/>
                <a:cs typeface="Gill Sans"/>
              </a:rPr>
              <a:t>⋈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00200" y="2743200"/>
            <a:ext cx="67056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cap="small" dirty="0" err="1" smtClean="0">
                <a:latin typeface="Gill Sans"/>
                <a:cs typeface="Gill Sans"/>
              </a:rPr>
              <a:t>IncQuery</a:t>
            </a:r>
            <a:r>
              <a:rPr lang="en-US" sz="1600" cap="small" dirty="0" smtClean="0">
                <a:latin typeface="Gill Sans"/>
                <a:cs typeface="Gill Sans"/>
              </a:rPr>
              <a:t>-D</a:t>
            </a:r>
            <a:r>
              <a:rPr lang="en-US" sz="1600" dirty="0" smtClean="0">
                <a:latin typeface="Gill Sans"/>
                <a:cs typeface="Gill Sans"/>
              </a:rPr>
              <a:t> Middleware (model / query management, indexing, notification)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00200" y="1524000"/>
            <a:ext cx="6705600" cy="10887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rgbClr val="4F6228"/>
                </a:solidFill>
                <a:latin typeface="Gill Sans"/>
                <a:cs typeface="Gill Sans"/>
              </a:rPr>
              <a:t>Rete</a:t>
            </a:r>
            <a:endParaRPr lang="en-US" dirty="0">
              <a:solidFill>
                <a:srgbClr val="4F6228"/>
              </a:solidFill>
              <a:latin typeface="Gill Sans"/>
              <a:cs typeface="Gill Sans"/>
            </a:endParaRPr>
          </a:p>
        </p:txBody>
      </p:sp>
      <p:cxnSp>
        <p:nvCxnSpPr>
          <p:cNvPr id="65" name="Straight Arrow Connector 64"/>
          <p:cNvCxnSpPr>
            <a:endCxn id="60" idx="2"/>
          </p:cNvCxnSpPr>
          <p:nvPr/>
        </p:nvCxnSpPr>
        <p:spPr>
          <a:xfrm flipV="1">
            <a:off x="3657601" y="2209800"/>
            <a:ext cx="0" cy="533400"/>
          </a:xfrm>
          <a:prstGeom prst="straightConnector1">
            <a:avLst/>
          </a:prstGeom>
          <a:ln w="571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9" idx="2"/>
          </p:cNvCxnSpPr>
          <p:nvPr/>
        </p:nvCxnSpPr>
        <p:spPr>
          <a:xfrm flipV="1">
            <a:off x="1938004" y="1924050"/>
            <a:ext cx="0" cy="819150"/>
          </a:xfrm>
          <a:prstGeom prst="straightConnector1">
            <a:avLst/>
          </a:prstGeom>
          <a:ln w="571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1" idx="2"/>
          </p:cNvCxnSpPr>
          <p:nvPr/>
        </p:nvCxnSpPr>
        <p:spPr>
          <a:xfrm flipH="1" flipV="1">
            <a:off x="5904253" y="2476500"/>
            <a:ext cx="1" cy="266700"/>
          </a:xfrm>
          <a:prstGeom prst="straightConnector1">
            <a:avLst/>
          </a:prstGeom>
          <a:ln w="571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0"/>
            <a:endCxn id="60" idx="3"/>
          </p:cNvCxnSpPr>
          <p:nvPr/>
        </p:nvCxnSpPr>
        <p:spPr>
          <a:xfrm rot="16200000" flipV="1">
            <a:off x="4830310" y="1135856"/>
            <a:ext cx="133350" cy="2014537"/>
          </a:xfrm>
          <a:prstGeom prst="bentConnector2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0" idx="0"/>
            <a:endCxn id="59" idx="3"/>
          </p:cNvCxnSpPr>
          <p:nvPr/>
        </p:nvCxnSpPr>
        <p:spPr>
          <a:xfrm rot="16200000" flipV="1">
            <a:off x="2837660" y="1123159"/>
            <a:ext cx="152400" cy="1487482"/>
          </a:xfrm>
          <a:prstGeom prst="bentConnector2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62" idx="1"/>
          </p:cNvCxnSpPr>
          <p:nvPr/>
        </p:nvCxnSpPr>
        <p:spPr>
          <a:xfrm rot="16200000" flipH="1">
            <a:off x="666750" y="2000250"/>
            <a:ext cx="1638300" cy="228600"/>
          </a:xfrm>
          <a:prstGeom prst="bentConnector2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85800" y="312420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1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2514600" y="996370"/>
            <a:ext cx="457200" cy="457200"/>
          </a:xfrm>
          <a:prstGeom prst="ellipse">
            <a:avLst/>
          </a:prstGeom>
          <a:ln>
            <a:solidFill>
              <a:srgbClr val="77933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F6228"/>
                </a:solidFill>
                <a:latin typeface="Gill Sans"/>
                <a:cs typeface="Gill Sans"/>
              </a:rPr>
              <a:t>2</a:t>
            </a:r>
          </a:p>
        </p:txBody>
      </p:sp>
      <p:cxnSp>
        <p:nvCxnSpPr>
          <p:cNvPr id="86" name="Elbow Connector 85"/>
          <p:cNvCxnSpPr>
            <a:endCxn id="33" idx="4"/>
          </p:cNvCxnSpPr>
          <p:nvPr/>
        </p:nvCxnSpPr>
        <p:spPr>
          <a:xfrm rot="5400000">
            <a:off x="5810252" y="3486151"/>
            <a:ext cx="1028698" cy="304801"/>
          </a:xfrm>
          <a:prstGeom prst="bentConnector2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2" idx="3"/>
            <a:endCxn id="34" idx="4"/>
          </p:cNvCxnSpPr>
          <p:nvPr/>
        </p:nvCxnSpPr>
        <p:spPr>
          <a:xfrm>
            <a:off x="8305800" y="2933700"/>
            <a:ext cx="12700" cy="1219200"/>
          </a:xfrm>
          <a:prstGeom prst="bentConnector3">
            <a:avLst>
              <a:gd name="adj1" fmla="val 1800000"/>
            </a:avLst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32" idx="4"/>
          </p:cNvCxnSpPr>
          <p:nvPr/>
        </p:nvCxnSpPr>
        <p:spPr>
          <a:xfrm rot="5400000">
            <a:off x="3504579" y="3505825"/>
            <a:ext cx="1028696" cy="265454"/>
          </a:xfrm>
          <a:prstGeom prst="bentConnector2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endCxn id="31" idx="4"/>
          </p:cNvCxnSpPr>
          <p:nvPr/>
        </p:nvCxnSpPr>
        <p:spPr>
          <a:xfrm rot="5400000">
            <a:off x="1292852" y="3507748"/>
            <a:ext cx="1028700" cy="261604"/>
          </a:xfrm>
          <a:prstGeom prst="bentConnector2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815208" y="5454134"/>
            <a:ext cx="21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Cloud infrastructure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110" name="Elbow Connector 109"/>
          <p:cNvCxnSpPr>
            <a:endCxn id="30" idx="3"/>
          </p:cNvCxnSpPr>
          <p:nvPr/>
        </p:nvCxnSpPr>
        <p:spPr>
          <a:xfrm rot="16200000" flipV="1">
            <a:off x="1550027" y="1269373"/>
            <a:ext cx="628650" cy="147304"/>
          </a:xfrm>
          <a:prstGeom prst="bentConnector2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5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71600" y="990600"/>
            <a:ext cx="12954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V1 : Type1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990600"/>
            <a:ext cx="12954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V2 : Type2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29000" y="2286000"/>
            <a:ext cx="12954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V3 : Type3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1600" y="2286000"/>
            <a:ext cx="12954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V4 : Type4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>
            <a:off x="2667000" y="1295400"/>
            <a:ext cx="762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>
            <a:off x="4076700" y="1600200"/>
            <a:ext cx="0" cy="6858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2" idx="2"/>
          </p:cNvCxnSpPr>
          <p:nvPr/>
        </p:nvCxnSpPr>
        <p:spPr>
          <a:xfrm flipV="1">
            <a:off x="2019300" y="1600200"/>
            <a:ext cx="0" cy="6858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  <a:endCxn id="5" idx="3"/>
          </p:cNvCxnSpPr>
          <p:nvPr/>
        </p:nvCxnSpPr>
        <p:spPr>
          <a:xfrm flipH="1">
            <a:off x="2667000" y="2590800"/>
            <a:ext cx="762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95400" y="1524000"/>
            <a:ext cx="1961962" cy="838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NEG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1934" y="609600"/>
            <a:ext cx="122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:edgeType1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8600" y="1752600"/>
            <a:ext cx="122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:edgeType2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2200" y="2819400"/>
            <a:ext cx="122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:edgeType3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1200" y="1778061"/>
            <a:ext cx="122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:edgeType4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8463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96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Istvan Rath</cp:lastModifiedBy>
  <cp:revision>30</cp:revision>
  <dcterms:created xsi:type="dcterms:W3CDTF">2013-04-26T07:36:09Z</dcterms:created>
  <dcterms:modified xsi:type="dcterms:W3CDTF">2013-04-29T09:05:48Z</dcterms:modified>
</cp:coreProperties>
</file>