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C57C-6A1D-4846-97C1-56087AF79822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F46F-997D-4D69-B4D7-1FB72C6F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/>
          <p:cNvCxnSpPr/>
          <p:nvPr/>
        </p:nvCxnSpPr>
        <p:spPr>
          <a:xfrm>
            <a:off x="4038600" y="1752600"/>
            <a:ext cx="0" cy="35814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638800" y="1752600"/>
            <a:ext cx="0" cy="35814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2209800"/>
            <a:ext cx="4953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514600" y="3276600"/>
            <a:ext cx="4953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286000" y="1219200"/>
            <a:ext cx="6629400" cy="4648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286000" y="3733800"/>
            <a:ext cx="6629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732627"/>
            <a:ext cx="762000" cy="753773"/>
          </a:xfrm>
          <a:prstGeom prst="rect">
            <a:avLst/>
          </a:prstGeom>
        </p:spPr>
      </p:pic>
      <p:pic>
        <p:nvPicPr>
          <p:cNvPr id="3" name="Picture 2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732627"/>
            <a:ext cx="762000" cy="753773"/>
          </a:xfrm>
          <a:prstGeom prst="rect">
            <a:avLst/>
          </a:prstGeom>
        </p:spPr>
      </p:pic>
      <p:pic>
        <p:nvPicPr>
          <p:cNvPr id="4" name="Picture 3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4732627"/>
            <a:ext cx="762000" cy="75377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3528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2971800" y="4038600"/>
            <a:ext cx="609600" cy="457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572000" y="4038600"/>
            <a:ext cx="609600" cy="457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6172200" y="4038600"/>
            <a:ext cx="609600" cy="457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2514600" y="34290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30" name="Up Arrow 29"/>
          <p:cNvSpPr/>
          <p:nvPr/>
        </p:nvSpPr>
        <p:spPr>
          <a:xfrm flipH="1">
            <a:off x="3124200" y="3657601"/>
            <a:ext cx="304800" cy="4572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flipH="1">
            <a:off x="4724400" y="3657601"/>
            <a:ext cx="304800" cy="4572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flipH="1">
            <a:off x="6324600" y="3657600"/>
            <a:ext cx="304800" cy="4572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flipH="1">
            <a:off x="3200400" y="3124201"/>
            <a:ext cx="152400" cy="3048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4114800" y="34290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29" name="Parallelogram 28"/>
          <p:cNvSpPr/>
          <p:nvPr/>
        </p:nvSpPr>
        <p:spPr>
          <a:xfrm>
            <a:off x="5715000" y="34290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267200" y="2816423"/>
            <a:ext cx="1143000" cy="307777"/>
            <a:chOff x="4267200" y="2509772"/>
            <a:chExt cx="1219200" cy="388479"/>
          </a:xfrm>
        </p:grpSpPr>
        <p:sp>
          <p:nvSpPr>
            <p:cNvPr id="47" name="Rectangle 46"/>
            <p:cNvSpPr/>
            <p:nvPr/>
          </p:nvSpPr>
          <p:spPr>
            <a:xfrm>
              <a:off x="4267200" y="2509809"/>
              <a:ext cx="1219200" cy="3884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67200" y="2509772"/>
              <a:ext cx="1066800" cy="38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Worker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743200" y="2819401"/>
            <a:ext cx="1143000" cy="307777"/>
            <a:chOff x="1676400" y="2514600"/>
            <a:chExt cx="1143000" cy="384721"/>
          </a:xfrm>
        </p:grpSpPr>
        <p:sp>
          <p:nvSpPr>
            <p:cNvPr id="42" name="Rectangle 41"/>
            <p:cNvSpPr/>
            <p:nvPr/>
          </p:nvSpPr>
          <p:spPr>
            <a:xfrm>
              <a:off x="1676400" y="2514600"/>
              <a:ext cx="11430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pic>
          <p:nvPicPr>
            <p:cNvPr id="44" name="Picture 43" descr="fil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626" y="2514600"/>
              <a:ext cx="413774" cy="381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676400" y="2514600"/>
              <a:ext cx="990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Worker</a:t>
              </a:r>
              <a:endParaRPr lang="en-US" sz="1400" dirty="0"/>
            </a:p>
          </p:txBody>
        </p:sp>
      </p:grpSp>
      <p:sp>
        <p:nvSpPr>
          <p:cNvPr id="70" name="Up Arrow 69"/>
          <p:cNvSpPr/>
          <p:nvPr/>
        </p:nvSpPr>
        <p:spPr>
          <a:xfrm flipH="1">
            <a:off x="3200400" y="2057400"/>
            <a:ext cx="152400" cy="7620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 flipH="1">
            <a:off x="6400800" y="2057400"/>
            <a:ext cx="152400" cy="3048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543800" y="4800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ea typeface="Batang" pitchFamily="18" charset="-127"/>
              </a:rPr>
              <a:t>Physical </a:t>
            </a:r>
            <a:r>
              <a:rPr lang="hu-HU" b="1" dirty="0" smtClean="0">
                <a:latin typeface="+mj-lt"/>
                <a:ea typeface="Batang" pitchFamily="18" charset="-127"/>
              </a:rPr>
              <a:t>g</a:t>
            </a:r>
            <a:r>
              <a:rPr lang="en-US" b="1" dirty="0" smtClean="0">
                <a:latin typeface="+mj-lt"/>
                <a:ea typeface="Batang" pitchFamily="18" charset="-127"/>
              </a:rPr>
              <a:t>rid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43800" y="3810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ea typeface="Batang" pitchFamily="18" charset="-127"/>
              </a:rPr>
              <a:t>Data</a:t>
            </a:r>
          </a:p>
          <a:p>
            <a:r>
              <a:rPr lang="en-US" b="1" dirty="0" smtClean="0">
                <a:latin typeface="+mj-lt"/>
                <a:ea typeface="Batang" pitchFamily="18" charset="-127"/>
              </a:rPr>
              <a:t>shards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43800" y="2362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ea typeface="Batang" pitchFamily="18" charset="-127"/>
              </a:rPr>
              <a:t>Distributed </a:t>
            </a:r>
            <a:r>
              <a:rPr lang="en-US" b="1" dirty="0" err="1" smtClean="0">
                <a:latin typeface="+mj-lt"/>
                <a:ea typeface="Batang" pitchFamily="18" charset="-127"/>
              </a:rPr>
              <a:t>Rete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85800" y="1219200"/>
            <a:ext cx="12954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1371600" y="2514600"/>
            <a:ext cx="11430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Batang" pitchFamily="18" charset="-127"/>
              </a:rPr>
              <a:t>Application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sp>
        <p:nvSpPr>
          <p:cNvPr id="129" name="Left Arrow 128"/>
          <p:cNvSpPr/>
          <p:nvPr/>
        </p:nvSpPr>
        <p:spPr>
          <a:xfrm>
            <a:off x="1219200" y="1676400"/>
            <a:ext cx="12192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Subgraph</a:t>
            </a:r>
            <a:endParaRPr lang="en-US" sz="1600" dirty="0"/>
          </a:p>
        </p:txBody>
      </p:sp>
      <p:sp>
        <p:nvSpPr>
          <p:cNvPr id="130" name="Left Arrow 129"/>
          <p:cNvSpPr/>
          <p:nvPr/>
        </p:nvSpPr>
        <p:spPr>
          <a:xfrm>
            <a:off x="1295400" y="3733800"/>
            <a:ext cx="1219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Retri</a:t>
            </a:r>
            <a:r>
              <a:rPr lang="hu-HU" sz="1600" dirty="0" smtClean="0"/>
              <a:t>e</a:t>
            </a:r>
            <a:r>
              <a:rPr lang="en-US" sz="1600" dirty="0" err="1" smtClean="0"/>
              <a:t>ve</a:t>
            </a:r>
            <a:endParaRPr lang="en-US" sz="1600" dirty="0"/>
          </a:p>
        </p:txBody>
      </p:sp>
      <p:sp>
        <p:nvSpPr>
          <p:cNvPr id="131" name="Right Arrow 130"/>
          <p:cNvSpPr/>
          <p:nvPr/>
        </p:nvSpPr>
        <p:spPr>
          <a:xfrm>
            <a:off x="1447800" y="4114800"/>
            <a:ext cx="1219200" cy="457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49530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5532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Up Arrow 178"/>
          <p:cNvSpPr/>
          <p:nvPr/>
        </p:nvSpPr>
        <p:spPr>
          <a:xfrm flipH="1">
            <a:off x="4800600" y="3124200"/>
            <a:ext cx="152400" cy="3048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Bent Arrow 179"/>
          <p:cNvSpPr/>
          <p:nvPr/>
        </p:nvSpPr>
        <p:spPr>
          <a:xfrm>
            <a:off x="3657600" y="2362200"/>
            <a:ext cx="2209800" cy="457200"/>
          </a:xfrm>
          <a:prstGeom prst="bentArrow">
            <a:avLst>
              <a:gd name="adj1" fmla="val 13679"/>
              <a:gd name="adj2" fmla="val 25000"/>
              <a:gd name="adj3" fmla="val 25000"/>
              <a:gd name="adj4" fmla="val 5021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Bent Arrow 182"/>
          <p:cNvSpPr/>
          <p:nvPr/>
        </p:nvSpPr>
        <p:spPr>
          <a:xfrm flipH="1">
            <a:off x="5410200" y="2971800"/>
            <a:ext cx="1143000" cy="457200"/>
          </a:xfrm>
          <a:prstGeom prst="bentArrow">
            <a:avLst>
              <a:gd name="adj1" fmla="val 13679"/>
              <a:gd name="adj2" fmla="val 25000"/>
              <a:gd name="adj3" fmla="val 25000"/>
              <a:gd name="adj4" fmla="val 5021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5400000" flipH="1">
            <a:off x="5829300" y="2247900"/>
            <a:ext cx="304800" cy="1143000"/>
          </a:xfrm>
          <a:prstGeom prst="ben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53000" y="2707957"/>
            <a:ext cx="45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⋈</a:t>
            </a:r>
            <a:endParaRPr lang="en-US" sz="2600" dirty="0"/>
          </a:p>
        </p:txBody>
      </p:sp>
      <p:sp>
        <p:nvSpPr>
          <p:cNvPr id="192" name="Parallelogram 191"/>
          <p:cNvSpPr/>
          <p:nvPr/>
        </p:nvSpPr>
        <p:spPr>
          <a:xfrm>
            <a:off x="2514600" y="18288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</a:t>
            </a:r>
            <a:endParaRPr lang="en-US" sz="1400" dirty="0"/>
          </a:p>
        </p:txBody>
      </p:sp>
      <p:sp>
        <p:nvSpPr>
          <p:cNvPr id="193" name="Parallelogram 192"/>
          <p:cNvSpPr/>
          <p:nvPr/>
        </p:nvSpPr>
        <p:spPr>
          <a:xfrm>
            <a:off x="5715000" y="18288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</a:t>
            </a:r>
            <a:endParaRPr lang="en-US" sz="1400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5867400" y="2357735"/>
            <a:ext cx="1143000" cy="307777"/>
            <a:chOff x="4267200" y="2509772"/>
            <a:chExt cx="1219200" cy="388479"/>
          </a:xfrm>
        </p:grpSpPr>
        <p:sp>
          <p:nvSpPr>
            <p:cNvPr id="201" name="Rectangle 200"/>
            <p:cNvSpPr/>
            <p:nvPr/>
          </p:nvSpPr>
          <p:spPr>
            <a:xfrm>
              <a:off x="4267200" y="2509809"/>
              <a:ext cx="1219200" cy="3884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67200" y="2509772"/>
              <a:ext cx="1066800" cy="38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Worker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553200" y="2281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⋈</a:t>
            </a:r>
            <a:endParaRPr lang="en-US" sz="240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2286000" y="4648200"/>
            <a:ext cx="6629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0" y="3776246"/>
            <a:ext cx="1295400" cy="338554"/>
          </a:xfrm>
          <a:prstGeom prst="rect">
            <a:avLst/>
          </a:prstGeom>
          <a:gradFill>
            <a:gsLst>
              <a:gs pos="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Notification</a:t>
            </a:r>
            <a:endParaRPr lang="en-US" sz="1600" i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267200" y="3776246"/>
            <a:ext cx="1295400" cy="338554"/>
          </a:xfrm>
          <a:prstGeom prst="rect">
            <a:avLst/>
          </a:prstGeom>
          <a:gradFill>
            <a:gsLst>
              <a:gs pos="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Notification</a:t>
            </a:r>
            <a:endParaRPr lang="en-US" sz="1600" i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5867400" y="3776246"/>
            <a:ext cx="1295400" cy="338554"/>
          </a:xfrm>
          <a:prstGeom prst="rect">
            <a:avLst/>
          </a:prstGeom>
          <a:gradFill>
            <a:gsLst>
              <a:gs pos="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Notification</a:t>
            </a:r>
            <a:endParaRPr lang="en-US" sz="1600" i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22860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Batang" pitchFamily="18" charset="-127"/>
              </a:rPr>
              <a:t>Database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pic>
        <p:nvPicPr>
          <p:cNvPr id="62" name="Picture 61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724400"/>
            <a:ext cx="762000" cy="75377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14400" y="5638800"/>
            <a:ext cx="6019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4478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>
            <a:off x="2590800" y="3276600"/>
            <a:ext cx="52578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14600" y="2209800"/>
            <a:ext cx="5334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038600" y="1752600"/>
            <a:ext cx="0" cy="35814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638800" y="1752600"/>
            <a:ext cx="0" cy="35814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286000" y="1219200"/>
            <a:ext cx="6781800" cy="4648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286000" y="3733800"/>
            <a:ext cx="6781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724400"/>
            <a:ext cx="762000" cy="753773"/>
          </a:xfrm>
          <a:prstGeom prst="rect">
            <a:avLst/>
          </a:prstGeom>
        </p:spPr>
      </p:pic>
      <p:pic>
        <p:nvPicPr>
          <p:cNvPr id="3" name="Picture 2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4732627"/>
            <a:ext cx="762000" cy="753773"/>
          </a:xfrm>
          <a:prstGeom prst="rect">
            <a:avLst/>
          </a:prstGeom>
        </p:spPr>
      </p:pic>
      <p:pic>
        <p:nvPicPr>
          <p:cNvPr id="4" name="Picture 3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732627"/>
            <a:ext cx="762000" cy="75377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3528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2971800" y="4038600"/>
            <a:ext cx="609600" cy="457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572000" y="4038600"/>
            <a:ext cx="609600" cy="457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6172200" y="4038600"/>
            <a:ext cx="609600" cy="457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2514600" y="34290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30" name="Up Arrow 29"/>
          <p:cNvSpPr/>
          <p:nvPr/>
        </p:nvSpPr>
        <p:spPr>
          <a:xfrm flipH="1">
            <a:off x="3124200" y="3657601"/>
            <a:ext cx="304800" cy="4572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flipH="1">
            <a:off x="4724400" y="3657601"/>
            <a:ext cx="304800" cy="4572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flipH="1">
            <a:off x="6324600" y="3657600"/>
            <a:ext cx="304800" cy="4572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flipH="1">
            <a:off x="3200400" y="3124201"/>
            <a:ext cx="152400" cy="3048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4114800" y="34290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29" name="Parallelogram 28"/>
          <p:cNvSpPr/>
          <p:nvPr/>
        </p:nvSpPr>
        <p:spPr>
          <a:xfrm>
            <a:off x="5715000" y="34290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grpSp>
        <p:nvGrpSpPr>
          <p:cNvPr id="5" name="Group 52"/>
          <p:cNvGrpSpPr/>
          <p:nvPr/>
        </p:nvGrpSpPr>
        <p:grpSpPr>
          <a:xfrm>
            <a:off x="4267200" y="2816423"/>
            <a:ext cx="1143000" cy="307777"/>
            <a:chOff x="4267200" y="2509772"/>
            <a:chExt cx="1219200" cy="388479"/>
          </a:xfrm>
        </p:grpSpPr>
        <p:sp>
          <p:nvSpPr>
            <p:cNvPr id="47" name="Rectangle 46"/>
            <p:cNvSpPr/>
            <p:nvPr/>
          </p:nvSpPr>
          <p:spPr>
            <a:xfrm>
              <a:off x="4267200" y="2509809"/>
              <a:ext cx="1219200" cy="3884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67200" y="2509772"/>
              <a:ext cx="1066800" cy="38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Worker</a:t>
              </a:r>
            </a:p>
          </p:txBody>
        </p:sp>
      </p:grpSp>
      <p:grpSp>
        <p:nvGrpSpPr>
          <p:cNvPr id="6" name="Group 53"/>
          <p:cNvGrpSpPr/>
          <p:nvPr/>
        </p:nvGrpSpPr>
        <p:grpSpPr>
          <a:xfrm>
            <a:off x="2743200" y="2819401"/>
            <a:ext cx="1143000" cy="307777"/>
            <a:chOff x="1676400" y="2514600"/>
            <a:chExt cx="1143000" cy="384721"/>
          </a:xfrm>
        </p:grpSpPr>
        <p:sp>
          <p:nvSpPr>
            <p:cNvPr id="42" name="Rectangle 41"/>
            <p:cNvSpPr/>
            <p:nvPr/>
          </p:nvSpPr>
          <p:spPr>
            <a:xfrm>
              <a:off x="1676400" y="2514600"/>
              <a:ext cx="11430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pic>
          <p:nvPicPr>
            <p:cNvPr id="44" name="Picture 43" descr="fil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626" y="2514600"/>
              <a:ext cx="413774" cy="381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676400" y="2514600"/>
              <a:ext cx="990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Worker</a:t>
              </a:r>
              <a:endParaRPr lang="en-US" sz="1400" dirty="0"/>
            </a:p>
          </p:txBody>
        </p:sp>
      </p:grpSp>
      <p:sp>
        <p:nvSpPr>
          <p:cNvPr id="70" name="Up Arrow 69"/>
          <p:cNvSpPr/>
          <p:nvPr/>
        </p:nvSpPr>
        <p:spPr>
          <a:xfrm flipH="1">
            <a:off x="3200400" y="2057400"/>
            <a:ext cx="152400" cy="7620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 flipH="1">
            <a:off x="6400800" y="2057400"/>
            <a:ext cx="152400" cy="3048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20000" y="4800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tang" pitchFamily="18" charset="-127"/>
                <a:ea typeface="Batang" pitchFamily="18" charset="-127"/>
              </a:rPr>
              <a:t>Physical Grid</a:t>
            </a:r>
            <a:endParaRPr lang="en-US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20000" y="4050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tang" pitchFamily="18" charset="-127"/>
                <a:ea typeface="Batang" pitchFamily="18" charset="-127"/>
              </a:rPr>
              <a:t>Data shards</a:t>
            </a:r>
            <a:endParaRPr lang="en-US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00" y="2362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tang" pitchFamily="18" charset="-127"/>
                <a:ea typeface="Batang" pitchFamily="18" charset="-127"/>
              </a:rPr>
              <a:t>Distributed </a:t>
            </a:r>
            <a:r>
              <a:rPr lang="en-US" b="1" dirty="0" err="1" smtClean="0">
                <a:latin typeface="Batang" pitchFamily="18" charset="-127"/>
                <a:ea typeface="Batang" pitchFamily="18" charset="-127"/>
              </a:rPr>
              <a:t>Rete</a:t>
            </a:r>
            <a:endParaRPr lang="en-US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85800" y="1219200"/>
            <a:ext cx="12954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1371600" y="2514600"/>
            <a:ext cx="11430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Batang" pitchFamily="18" charset="-127"/>
              </a:rPr>
              <a:t>Application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sp>
        <p:nvSpPr>
          <p:cNvPr id="129" name="Left Arrow 128"/>
          <p:cNvSpPr/>
          <p:nvPr/>
        </p:nvSpPr>
        <p:spPr>
          <a:xfrm>
            <a:off x="1219200" y="1676400"/>
            <a:ext cx="12192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Subgraph</a:t>
            </a:r>
            <a:endParaRPr lang="en-US" sz="1600" dirty="0"/>
          </a:p>
        </p:txBody>
      </p:sp>
      <p:sp>
        <p:nvSpPr>
          <p:cNvPr id="130" name="Left Arrow 129"/>
          <p:cNvSpPr/>
          <p:nvPr/>
        </p:nvSpPr>
        <p:spPr>
          <a:xfrm>
            <a:off x="1295400" y="3733800"/>
            <a:ext cx="1219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Retrive</a:t>
            </a:r>
            <a:endParaRPr lang="en-US" sz="1600" dirty="0"/>
          </a:p>
        </p:txBody>
      </p:sp>
      <p:sp>
        <p:nvSpPr>
          <p:cNvPr id="131" name="Right Arrow 130"/>
          <p:cNvSpPr/>
          <p:nvPr/>
        </p:nvSpPr>
        <p:spPr>
          <a:xfrm>
            <a:off x="1447800" y="4114800"/>
            <a:ext cx="1219200" cy="457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162800" y="16865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∏</a:t>
            </a:r>
          </a:p>
          <a:p>
            <a:pPr algn="ctr"/>
            <a:r>
              <a:rPr lang="en-US" sz="1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nodes</a:t>
            </a:r>
            <a:endParaRPr lang="en-US" sz="1400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858000" y="24485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β</a:t>
            </a:r>
          </a:p>
          <a:p>
            <a:pPr algn="ctr"/>
            <a:r>
              <a:rPr lang="en-US" sz="1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nodes</a:t>
            </a:r>
            <a:endParaRPr lang="en-US" sz="1400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162800" y="32105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α</a:t>
            </a:r>
          </a:p>
          <a:p>
            <a:pPr algn="ctr"/>
            <a:r>
              <a:rPr lang="en-US" sz="1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nodes</a:t>
            </a:r>
            <a:endParaRPr lang="en-US" sz="1400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48768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4008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Up Arrow 178"/>
          <p:cNvSpPr/>
          <p:nvPr/>
        </p:nvSpPr>
        <p:spPr>
          <a:xfrm flipH="1">
            <a:off x="4800600" y="3124200"/>
            <a:ext cx="152400" cy="3048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Bent Arrow 179"/>
          <p:cNvSpPr/>
          <p:nvPr/>
        </p:nvSpPr>
        <p:spPr>
          <a:xfrm>
            <a:off x="3657600" y="2362200"/>
            <a:ext cx="2209800" cy="457200"/>
          </a:xfrm>
          <a:prstGeom prst="bentArrow">
            <a:avLst>
              <a:gd name="adj1" fmla="val 13679"/>
              <a:gd name="adj2" fmla="val 25000"/>
              <a:gd name="adj3" fmla="val 25000"/>
              <a:gd name="adj4" fmla="val 5021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Bent Arrow 182"/>
          <p:cNvSpPr/>
          <p:nvPr/>
        </p:nvSpPr>
        <p:spPr>
          <a:xfrm flipH="1">
            <a:off x="5410200" y="2971800"/>
            <a:ext cx="1143000" cy="457200"/>
          </a:xfrm>
          <a:prstGeom prst="bentArrow">
            <a:avLst>
              <a:gd name="adj1" fmla="val 13679"/>
              <a:gd name="adj2" fmla="val 25000"/>
              <a:gd name="adj3" fmla="val 25000"/>
              <a:gd name="adj4" fmla="val 5021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5400000" flipH="1">
            <a:off x="5829300" y="2247900"/>
            <a:ext cx="304800" cy="1143000"/>
          </a:xfrm>
          <a:prstGeom prst="ben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53000" y="2707957"/>
            <a:ext cx="45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⋈</a:t>
            </a:r>
            <a:endParaRPr lang="en-US" sz="2600" dirty="0"/>
          </a:p>
        </p:txBody>
      </p:sp>
      <p:sp>
        <p:nvSpPr>
          <p:cNvPr id="192" name="Parallelogram 191"/>
          <p:cNvSpPr/>
          <p:nvPr/>
        </p:nvSpPr>
        <p:spPr>
          <a:xfrm>
            <a:off x="2514600" y="18288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</a:t>
            </a:r>
            <a:endParaRPr lang="en-US" sz="1400" dirty="0"/>
          </a:p>
        </p:txBody>
      </p:sp>
      <p:sp>
        <p:nvSpPr>
          <p:cNvPr id="193" name="Parallelogram 192"/>
          <p:cNvSpPr/>
          <p:nvPr/>
        </p:nvSpPr>
        <p:spPr>
          <a:xfrm>
            <a:off x="5715000" y="18288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</a:t>
            </a:r>
            <a:endParaRPr lang="en-US" sz="1400" dirty="0"/>
          </a:p>
        </p:txBody>
      </p:sp>
      <p:grpSp>
        <p:nvGrpSpPr>
          <p:cNvPr id="7" name="Group 199"/>
          <p:cNvGrpSpPr/>
          <p:nvPr/>
        </p:nvGrpSpPr>
        <p:grpSpPr>
          <a:xfrm>
            <a:off x="5867400" y="2357735"/>
            <a:ext cx="1143000" cy="307777"/>
            <a:chOff x="4267200" y="2509772"/>
            <a:chExt cx="1219200" cy="388479"/>
          </a:xfrm>
        </p:grpSpPr>
        <p:sp>
          <p:nvSpPr>
            <p:cNvPr id="201" name="Rectangle 200"/>
            <p:cNvSpPr/>
            <p:nvPr/>
          </p:nvSpPr>
          <p:spPr>
            <a:xfrm>
              <a:off x="4267200" y="2509809"/>
              <a:ext cx="1219200" cy="3884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67200" y="2509772"/>
              <a:ext cx="1066800" cy="38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Worker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553200" y="2281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⋈</a:t>
            </a:r>
            <a:endParaRPr lang="en-US" sz="240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2286000" y="4648200"/>
            <a:ext cx="6781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0" y="3776246"/>
            <a:ext cx="1295400" cy="338554"/>
          </a:xfrm>
          <a:prstGeom prst="rect">
            <a:avLst/>
          </a:prstGeom>
          <a:gradFill>
            <a:gsLst>
              <a:gs pos="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Notification</a:t>
            </a:r>
            <a:endParaRPr lang="en-US" sz="1600" i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267200" y="3776246"/>
            <a:ext cx="1295400" cy="338554"/>
          </a:xfrm>
          <a:prstGeom prst="rect">
            <a:avLst/>
          </a:prstGeom>
          <a:gradFill>
            <a:gsLst>
              <a:gs pos="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Notification</a:t>
            </a:r>
            <a:endParaRPr lang="en-US" sz="1600" i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5867400" y="3776246"/>
            <a:ext cx="1295400" cy="338554"/>
          </a:xfrm>
          <a:prstGeom prst="rect">
            <a:avLst/>
          </a:prstGeom>
          <a:gradFill>
            <a:gsLst>
              <a:gs pos="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Notification</a:t>
            </a:r>
            <a:endParaRPr lang="en-US" sz="1600" i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22860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Batang" pitchFamily="18" charset="-127"/>
              </a:rPr>
              <a:t>Database</a:t>
            </a:r>
            <a:endParaRPr lang="en-US" b="1" dirty="0">
              <a:latin typeface="+mj-lt"/>
              <a:ea typeface="Batang" pitchFamily="18" charset="-127"/>
            </a:endParaRPr>
          </a:p>
        </p:txBody>
      </p:sp>
      <p:pic>
        <p:nvPicPr>
          <p:cNvPr id="62" name="Picture 61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14400" y="4724400"/>
            <a:ext cx="762000" cy="753773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219200" y="5410200"/>
            <a:ext cx="0" cy="23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Picture 77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5642810"/>
            <a:ext cx="533400" cy="148390"/>
          </a:xfrm>
          <a:prstGeom prst="rect">
            <a:avLst/>
          </a:prstGeom>
        </p:spPr>
      </p:pic>
      <p:pic>
        <p:nvPicPr>
          <p:cNvPr id="79" name="Picture 78" descr="bnc_te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3093982" y="5496720"/>
            <a:ext cx="487418" cy="285854"/>
          </a:xfrm>
          <a:prstGeom prst="rect">
            <a:avLst/>
          </a:prstGeom>
        </p:spPr>
      </p:pic>
      <p:pic>
        <p:nvPicPr>
          <p:cNvPr id="80" name="Picture 79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5638800"/>
            <a:ext cx="533400" cy="148390"/>
          </a:xfrm>
          <a:prstGeom prst="rect">
            <a:avLst/>
          </a:prstGeom>
        </p:spPr>
      </p:pic>
      <p:pic>
        <p:nvPicPr>
          <p:cNvPr id="81" name="Picture 80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5638800"/>
            <a:ext cx="533400" cy="148390"/>
          </a:xfrm>
          <a:prstGeom prst="rect">
            <a:avLst/>
          </a:prstGeom>
        </p:spPr>
      </p:pic>
      <p:pic>
        <p:nvPicPr>
          <p:cNvPr id="82" name="Picture 81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5642810"/>
            <a:ext cx="533400" cy="148390"/>
          </a:xfrm>
          <a:prstGeom prst="rect">
            <a:avLst/>
          </a:prstGeom>
        </p:spPr>
      </p:pic>
      <p:pic>
        <p:nvPicPr>
          <p:cNvPr id="83" name="Picture 82" descr="bnc_te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960382" y="5496720"/>
            <a:ext cx="487418" cy="285854"/>
          </a:xfrm>
          <a:prstGeom prst="rect">
            <a:avLst/>
          </a:prstGeom>
        </p:spPr>
      </p:pic>
      <p:pic>
        <p:nvPicPr>
          <p:cNvPr id="84" name="Picture 83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5638800"/>
            <a:ext cx="533400" cy="148390"/>
          </a:xfrm>
          <a:prstGeom prst="rect">
            <a:avLst/>
          </a:prstGeom>
        </p:spPr>
      </p:pic>
      <p:pic>
        <p:nvPicPr>
          <p:cNvPr id="85" name="Picture 84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5638800"/>
            <a:ext cx="533400" cy="148390"/>
          </a:xfrm>
          <a:prstGeom prst="rect">
            <a:avLst/>
          </a:prstGeom>
        </p:spPr>
      </p:pic>
      <p:pic>
        <p:nvPicPr>
          <p:cNvPr id="87" name="Picture 86" descr="bnc_te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4648200" y="5496720"/>
            <a:ext cx="487418" cy="285854"/>
          </a:xfrm>
          <a:prstGeom prst="rect">
            <a:avLst/>
          </a:prstGeom>
        </p:spPr>
      </p:pic>
      <p:pic>
        <p:nvPicPr>
          <p:cNvPr id="88" name="Picture 87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5638800"/>
            <a:ext cx="533400" cy="148390"/>
          </a:xfrm>
          <a:prstGeom prst="rect">
            <a:avLst/>
          </a:prstGeom>
        </p:spPr>
      </p:pic>
      <p:pic>
        <p:nvPicPr>
          <p:cNvPr id="89" name="Picture 88" descr="bnc_barr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5638800"/>
            <a:ext cx="533400" cy="148390"/>
          </a:xfrm>
          <a:prstGeom prst="rect">
            <a:avLst/>
          </a:prstGeom>
        </p:spPr>
      </p:pic>
      <p:pic>
        <p:nvPicPr>
          <p:cNvPr id="90" name="Picture 89" descr="bnc_te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6172200" y="5496720"/>
            <a:ext cx="487418" cy="285854"/>
          </a:xfrm>
          <a:prstGeom prst="rect">
            <a:avLst/>
          </a:prstGeom>
        </p:spPr>
      </p:pic>
      <p:pic>
        <p:nvPicPr>
          <p:cNvPr id="91" name="Picture 90" descr="bnc_terminat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9361" y="5597106"/>
            <a:ext cx="191386" cy="228600"/>
          </a:xfrm>
          <a:prstGeom prst="rect">
            <a:avLst/>
          </a:prstGeom>
        </p:spPr>
      </p:pic>
      <p:pic>
        <p:nvPicPr>
          <p:cNvPr id="92" name="Picture 91" descr="bnc_terminat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806405" y="5594250"/>
            <a:ext cx="191386" cy="22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57200" y="1295400"/>
            <a:ext cx="1828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3276600"/>
            <a:ext cx="41148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295400"/>
            <a:ext cx="41148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276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In-memory Database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engine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2514600" y="5181600"/>
            <a:ext cx="4114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14600" y="533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Permanent Storage</a:t>
            </a:r>
            <a:endParaRPr lang="en-US" b="1" dirty="0"/>
          </a:p>
        </p:txBody>
      </p:sp>
      <p:sp>
        <p:nvSpPr>
          <p:cNvPr id="27" name="Up Arrow 26"/>
          <p:cNvSpPr/>
          <p:nvPr/>
        </p:nvSpPr>
        <p:spPr>
          <a:xfrm>
            <a:off x="5257800" y="48768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733800" y="4876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524000" y="24384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487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Serialization</a:t>
            </a:r>
            <a:endParaRPr lang="en-US" i="1" dirty="0"/>
          </a:p>
        </p:txBody>
      </p:sp>
      <p:pic>
        <p:nvPicPr>
          <p:cNvPr id="234" name="Picture 233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589627"/>
            <a:ext cx="1066800" cy="1210973"/>
          </a:xfrm>
          <a:prstGeom prst="rect">
            <a:avLst/>
          </a:prstGeom>
        </p:spPr>
      </p:pic>
      <p:pic>
        <p:nvPicPr>
          <p:cNvPr id="235" name="Picture 234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343400" y="3581401"/>
            <a:ext cx="1676400" cy="1219200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11" idx="1"/>
            <a:endCxn id="17" idx="3"/>
          </p:cNvCxnSpPr>
          <p:nvPr/>
        </p:nvCxnSpPr>
        <p:spPr>
          <a:xfrm flipH="1" flipV="1">
            <a:off x="4953000" y="4267200"/>
            <a:ext cx="228600" cy="192623"/>
          </a:xfrm>
          <a:prstGeom prst="straightConnector1">
            <a:avLst/>
          </a:prstGeom>
          <a:ln cmpd="dbl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7" idx="1"/>
          </p:cNvCxnSpPr>
          <p:nvPr/>
        </p:nvCxnSpPr>
        <p:spPr>
          <a:xfrm>
            <a:off x="3827988" y="4038599"/>
            <a:ext cx="820212" cy="228601"/>
          </a:xfrm>
          <a:prstGeom prst="straightConnector1">
            <a:avLst/>
          </a:prstGeom>
          <a:ln cmpd="dbl">
            <a:prstDash val="sysDash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  <a:endCxn id="17" idx="2"/>
          </p:cNvCxnSpPr>
          <p:nvPr/>
        </p:nvCxnSpPr>
        <p:spPr>
          <a:xfrm flipV="1">
            <a:off x="3933825" y="4419600"/>
            <a:ext cx="86677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1" idx="2"/>
          </p:cNvCxnSpPr>
          <p:nvPr/>
        </p:nvCxnSpPr>
        <p:spPr>
          <a:xfrm>
            <a:off x="3962400" y="4572000"/>
            <a:ext cx="1277412" cy="76199"/>
          </a:xfrm>
          <a:prstGeom prst="straightConnector1">
            <a:avLst/>
          </a:prstGeom>
          <a:ln cmpd="thickThin"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10" idx="5"/>
          </p:cNvCxnSpPr>
          <p:nvPr/>
        </p:nvCxnSpPr>
        <p:spPr>
          <a:xfrm flipH="1" flipV="1">
            <a:off x="3886200" y="3850223"/>
            <a:ext cx="1400175" cy="74077"/>
          </a:xfrm>
          <a:prstGeom prst="straightConnector1">
            <a:avLst/>
          </a:prstGeom>
          <a:ln cmpd="thickThin"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" y="1307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Application1</a:t>
            </a:r>
            <a:endParaRPr lang="en-US" b="1" dirty="0"/>
          </a:p>
        </p:txBody>
      </p:sp>
      <p:cxnSp>
        <p:nvCxnSpPr>
          <p:cNvPr id="99" name="Straight Arrow Connector 98"/>
          <p:cNvCxnSpPr>
            <a:stCxn id="10" idx="3"/>
            <a:endCxn id="46" idx="0"/>
          </p:cNvCxnSpPr>
          <p:nvPr/>
        </p:nvCxnSpPr>
        <p:spPr>
          <a:xfrm>
            <a:off x="3733800" y="40386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7" idx="0"/>
          </p:cNvCxnSpPr>
          <p:nvPr/>
        </p:nvCxnSpPr>
        <p:spPr>
          <a:xfrm flipH="1">
            <a:off x="4800600" y="40386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31"/>
          <p:cNvGrpSpPr/>
          <p:nvPr/>
        </p:nvGrpSpPr>
        <p:grpSpPr>
          <a:xfrm>
            <a:off x="685800" y="2514600"/>
            <a:ext cx="762000" cy="609600"/>
            <a:chOff x="1219200" y="2438400"/>
            <a:chExt cx="762000" cy="609600"/>
          </a:xfrm>
        </p:grpSpPr>
        <p:sp>
          <p:nvSpPr>
            <p:cNvPr id="106" name="Regular Pentagon 105"/>
            <p:cNvSpPr/>
            <p:nvPr/>
          </p:nvSpPr>
          <p:spPr>
            <a:xfrm>
              <a:off x="1219200" y="2667000"/>
              <a:ext cx="228600" cy="22860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Diamond 106"/>
            <p:cNvSpPr/>
            <p:nvPr/>
          </p:nvSpPr>
          <p:spPr>
            <a:xfrm>
              <a:off x="1600200" y="2438400"/>
              <a:ext cx="228600" cy="228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8" name="Straight Arrow Connector 107"/>
            <p:cNvCxnSpPr>
              <a:stCxn id="106" idx="0"/>
              <a:endCxn id="107" idx="1"/>
            </p:cNvCxnSpPr>
            <p:nvPr/>
          </p:nvCxnSpPr>
          <p:spPr>
            <a:xfrm flipV="1">
              <a:off x="1333500" y="2552700"/>
              <a:ext cx="266700" cy="114300"/>
            </a:xfrm>
            <a:prstGeom prst="straightConnector1">
              <a:avLst/>
            </a:prstGeom>
            <a:ln cmpd="dbl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rapezoid 108"/>
            <p:cNvSpPr/>
            <p:nvPr/>
          </p:nvSpPr>
          <p:spPr>
            <a:xfrm>
              <a:off x="1752600" y="2895600"/>
              <a:ext cx="228600" cy="1524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10" name="Straight Arrow Connector 109"/>
            <p:cNvCxnSpPr>
              <a:stCxn id="109" idx="1"/>
              <a:endCxn id="106" idx="4"/>
            </p:cNvCxnSpPr>
            <p:nvPr/>
          </p:nvCxnSpPr>
          <p:spPr>
            <a:xfrm flipH="1" flipV="1">
              <a:off x="1404141" y="2895599"/>
              <a:ext cx="367509" cy="76201"/>
            </a:xfrm>
            <a:prstGeom prst="straightConnector1">
              <a:avLst/>
            </a:prstGeom>
            <a:ln cmpd="thickThin"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9" idx="0"/>
              <a:endCxn id="107" idx="3"/>
            </p:cNvCxnSpPr>
            <p:nvPr/>
          </p:nvCxnSpPr>
          <p:spPr>
            <a:xfrm flipH="1" flipV="1">
              <a:off x="1828800" y="2552700"/>
              <a:ext cx="381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Parallelogram 163"/>
          <p:cNvSpPr/>
          <p:nvPr/>
        </p:nvSpPr>
        <p:spPr>
          <a:xfrm>
            <a:off x="685800" y="1752600"/>
            <a:ext cx="990600" cy="609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62000" y="1752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{1,2,3},</a:t>
            </a:r>
          </a:p>
          <a:p>
            <a:r>
              <a:rPr lang="en-US" dirty="0" smtClean="0"/>
              <a:t>{5,2,4}</a:t>
            </a:r>
            <a:endParaRPr lang="en-US" dirty="0"/>
          </a:p>
        </p:txBody>
      </p:sp>
      <p:sp>
        <p:nvSpPr>
          <p:cNvPr id="10" name="Regular Pentagon 9"/>
          <p:cNvSpPr/>
          <p:nvPr/>
        </p:nvSpPr>
        <p:spPr>
          <a:xfrm>
            <a:off x="3581400" y="3733800"/>
            <a:ext cx="304800" cy="304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gular Pentagon 10"/>
          <p:cNvSpPr/>
          <p:nvPr/>
        </p:nvSpPr>
        <p:spPr>
          <a:xfrm>
            <a:off x="5181600" y="4343400"/>
            <a:ext cx="304800" cy="304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pic>
        <p:nvPicPr>
          <p:cNvPr id="228" name="Picture 227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676400"/>
            <a:ext cx="2209800" cy="1363373"/>
          </a:xfrm>
          <a:prstGeom prst="rect">
            <a:avLst/>
          </a:prstGeom>
        </p:spPr>
      </p:pic>
      <p:pic>
        <p:nvPicPr>
          <p:cNvPr id="229" name="Picture 228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524000"/>
            <a:ext cx="1676400" cy="1439573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4648200" y="4114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6" name="Trapezoid 45"/>
          <p:cNvSpPr/>
          <p:nvPr/>
        </p:nvSpPr>
        <p:spPr>
          <a:xfrm>
            <a:off x="3657600" y="4343400"/>
            <a:ext cx="304800" cy="228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7" name="Trapezoid 46"/>
          <p:cNvSpPr/>
          <p:nvPr/>
        </p:nvSpPr>
        <p:spPr>
          <a:xfrm>
            <a:off x="5257800" y="3810000"/>
            <a:ext cx="304800" cy="228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2" name="Left Arrow 31"/>
          <p:cNvSpPr/>
          <p:nvPr/>
        </p:nvSpPr>
        <p:spPr>
          <a:xfrm>
            <a:off x="1600200" y="1828800"/>
            <a:ext cx="11430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Subgraph</a:t>
            </a:r>
            <a:endParaRPr lang="en-US" sz="1600" dirty="0"/>
          </a:p>
        </p:txBody>
      </p:sp>
      <p:sp>
        <p:nvSpPr>
          <p:cNvPr id="167" name="Parallelogram 166"/>
          <p:cNvSpPr/>
          <p:nvPr/>
        </p:nvSpPr>
        <p:spPr>
          <a:xfrm>
            <a:off x="4953000" y="24384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Notification</a:t>
            </a:r>
            <a:endParaRPr lang="en-US" i="1" dirty="0"/>
          </a:p>
        </p:txBody>
      </p:sp>
      <p:sp>
        <p:nvSpPr>
          <p:cNvPr id="168" name="Rectangle 167"/>
          <p:cNvSpPr/>
          <p:nvPr/>
        </p:nvSpPr>
        <p:spPr>
          <a:xfrm>
            <a:off x="2743200" y="1981200"/>
            <a:ext cx="762000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70" name="Up Arrow 69"/>
          <p:cNvSpPr/>
          <p:nvPr/>
        </p:nvSpPr>
        <p:spPr>
          <a:xfrm rot="17974341" flipH="1">
            <a:off x="3673138" y="2073812"/>
            <a:ext cx="121323" cy="456835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886200" y="2209800"/>
            <a:ext cx="762000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189" name="Rectangle 188"/>
          <p:cNvSpPr/>
          <p:nvPr/>
        </p:nvSpPr>
        <p:spPr>
          <a:xfrm>
            <a:off x="6858000" y="1295400"/>
            <a:ext cx="1447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858000" y="1307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Application2</a:t>
            </a:r>
            <a:endParaRPr lang="en-US" b="1" dirty="0"/>
          </a:p>
        </p:txBody>
      </p:sp>
      <p:sp>
        <p:nvSpPr>
          <p:cNvPr id="195" name="Regular Pentagon 194"/>
          <p:cNvSpPr/>
          <p:nvPr/>
        </p:nvSpPr>
        <p:spPr>
          <a:xfrm>
            <a:off x="7772400" y="2590800"/>
            <a:ext cx="228600" cy="2286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1" name="Parallelogram 200"/>
          <p:cNvSpPr/>
          <p:nvPr/>
        </p:nvSpPr>
        <p:spPr>
          <a:xfrm>
            <a:off x="7162800" y="1676400"/>
            <a:ext cx="609600" cy="609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>
            <a:off x="6019800" y="1676400"/>
            <a:ext cx="1219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Subgraph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239000" y="16764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{1},</a:t>
            </a:r>
          </a:p>
          <a:p>
            <a:r>
              <a:rPr lang="en-US" dirty="0" smtClean="0"/>
              <a:t>{5}</a:t>
            </a:r>
            <a:endParaRPr lang="en-US" dirty="0"/>
          </a:p>
        </p:txBody>
      </p:sp>
      <p:sp>
        <p:nvSpPr>
          <p:cNvPr id="203" name="Right Arrow 202"/>
          <p:cNvSpPr/>
          <p:nvPr/>
        </p:nvSpPr>
        <p:spPr>
          <a:xfrm>
            <a:off x="6324600" y="37338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Retrieve</a:t>
            </a:r>
            <a:endParaRPr lang="en-US" sz="1600" dirty="0"/>
          </a:p>
        </p:txBody>
      </p:sp>
      <p:sp>
        <p:nvSpPr>
          <p:cNvPr id="204" name="Left Arrow 203"/>
          <p:cNvSpPr/>
          <p:nvPr/>
        </p:nvSpPr>
        <p:spPr>
          <a:xfrm>
            <a:off x="6096000" y="4343400"/>
            <a:ext cx="1143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206" name="Left Arrow 205"/>
          <p:cNvSpPr/>
          <p:nvPr/>
        </p:nvSpPr>
        <p:spPr>
          <a:xfrm>
            <a:off x="6629400" y="2438400"/>
            <a:ext cx="990600" cy="533400"/>
          </a:xfrm>
          <a:prstGeom prst="leftArrow">
            <a:avLst>
              <a:gd name="adj1" fmla="val 50000"/>
              <a:gd name="adj2" fmla="val 60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71" name="Up Arrow 70"/>
          <p:cNvSpPr/>
          <p:nvPr/>
        </p:nvSpPr>
        <p:spPr>
          <a:xfrm rot="15883180" flipH="1">
            <a:off x="4360717" y="1058422"/>
            <a:ext cx="115789" cy="1823906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257800" y="1828800"/>
            <a:ext cx="762000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230" name="Left Arrow 229"/>
          <p:cNvSpPr/>
          <p:nvPr/>
        </p:nvSpPr>
        <p:spPr>
          <a:xfrm>
            <a:off x="1676400" y="3810000"/>
            <a:ext cx="1143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Retrive</a:t>
            </a:r>
            <a:endParaRPr lang="en-US" sz="1600" dirty="0"/>
          </a:p>
        </p:txBody>
      </p:sp>
      <p:sp>
        <p:nvSpPr>
          <p:cNvPr id="231" name="Right Arrow 230"/>
          <p:cNvSpPr/>
          <p:nvPr/>
        </p:nvSpPr>
        <p:spPr>
          <a:xfrm>
            <a:off x="1905000" y="43434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34" name="Up Arrow 33"/>
          <p:cNvSpPr/>
          <p:nvPr/>
        </p:nvSpPr>
        <p:spPr>
          <a:xfrm>
            <a:off x="5410200" y="2667000"/>
            <a:ext cx="228600" cy="6858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rot="2959149" flipH="1">
            <a:off x="3680385" y="2397101"/>
            <a:ext cx="107455" cy="376155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/>
          <p:cNvSpPr/>
          <p:nvPr/>
        </p:nvSpPr>
        <p:spPr>
          <a:xfrm flipH="1">
            <a:off x="5715000" y="2057399"/>
            <a:ext cx="150169" cy="376155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/>
          <p:cNvSpPr/>
          <p:nvPr/>
        </p:nvSpPr>
        <p:spPr>
          <a:xfrm>
            <a:off x="2743200" y="25908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64" name="Regular Pentagon 63"/>
          <p:cNvSpPr/>
          <p:nvPr/>
        </p:nvSpPr>
        <p:spPr>
          <a:xfrm>
            <a:off x="1295400" y="3886200"/>
            <a:ext cx="304800" cy="304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2" name="Trapezoid 71"/>
          <p:cNvSpPr/>
          <p:nvPr/>
        </p:nvSpPr>
        <p:spPr>
          <a:xfrm>
            <a:off x="1524000" y="4495800"/>
            <a:ext cx="304800" cy="228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3" name="Up Arrow 72"/>
          <p:cNvSpPr/>
          <p:nvPr/>
        </p:nvSpPr>
        <p:spPr>
          <a:xfrm>
            <a:off x="3581400" y="2819400"/>
            <a:ext cx="228600" cy="5334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57200" y="1295400"/>
            <a:ext cx="1828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3276600"/>
            <a:ext cx="41148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295400"/>
            <a:ext cx="41148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276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In-memory Database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engine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2514600" y="5181600"/>
            <a:ext cx="4114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14600" y="533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Permanent Storage</a:t>
            </a:r>
            <a:endParaRPr lang="en-US" b="1" dirty="0"/>
          </a:p>
        </p:txBody>
      </p:sp>
      <p:sp>
        <p:nvSpPr>
          <p:cNvPr id="27" name="Up Arrow 26"/>
          <p:cNvSpPr/>
          <p:nvPr/>
        </p:nvSpPr>
        <p:spPr>
          <a:xfrm>
            <a:off x="5181600" y="4876800"/>
            <a:ext cx="2286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810000" y="4800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524000" y="24384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487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Serialization</a:t>
            </a:r>
            <a:endParaRPr lang="en-US" i="1" dirty="0"/>
          </a:p>
        </p:txBody>
      </p:sp>
      <p:pic>
        <p:nvPicPr>
          <p:cNvPr id="234" name="Picture 233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589627"/>
            <a:ext cx="1066800" cy="1287173"/>
          </a:xfrm>
          <a:prstGeom prst="rect">
            <a:avLst/>
          </a:prstGeom>
        </p:spPr>
      </p:pic>
      <p:pic>
        <p:nvPicPr>
          <p:cNvPr id="235" name="Picture 234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343400" y="3581400"/>
            <a:ext cx="1676400" cy="1287173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11" idx="1"/>
            <a:endCxn id="17" idx="3"/>
          </p:cNvCxnSpPr>
          <p:nvPr/>
        </p:nvCxnSpPr>
        <p:spPr>
          <a:xfrm flipH="1" flipV="1">
            <a:off x="4953000" y="4267200"/>
            <a:ext cx="228600" cy="192623"/>
          </a:xfrm>
          <a:prstGeom prst="straightConnector1">
            <a:avLst/>
          </a:prstGeom>
          <a:ln cmpd="dbl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7" idx="1"/>
          </p:cNvCxnSpPr>
          <p:nvPr/>
        </p:nvCxnSpPr>
        <p:spPr>
          <a:xfrm>
            <a:off x="3827988" y="4038599"/>
            <a:ext cx="820212" cy="228601"/>
          </a:xfrm>
          <a:prstGeom prst="straightConnector1">
            <a:avLst/>
          </a:prstGeom>
          <a:ln cmpd="dbl">
            <a:prstDash val="sysDash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  <a:endCxn id="17" idx="2"/>
          </p:cNvCxnSpPr>
          <p:nvPr/>
        </p:nvCxnSpPr>
        <p:spPr>
          <a:xfrm flipV="1">
            <a:off x="3933825" y="4419600"/>
            <a:ext cx="86677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1" idx="2"/>
          </p:cNvCxnSpPr>
          <p:nvPr/>
        </p:nvCxnSpPr>
        <p:spPr>
          <a:xfrm>
            <a:off x="3962400" y="4572000"/>
            <a:ext cx="1277412" cy="76199"/>
          </a:xfrm>
          <a:prstGeom prst="straightConnector1">
            <a:avLst/>
          </a:prstGeom>
          <a:ln cmpd="thickThin"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10" idx="5"/>
          </p:cNvCxnSpPr>
          <p:nvPr/>
        </p:nvCxnSpPr>
        <p:spPr>
          <a:xfrm flipH="1" flipV="1">
            <a:off x="3886200" y="3850223"/>
            <a:ext cx="1400175" cy="74077"/>
          </a:xfrm>
          <a:prstGeom prst="straightConnector1">
            <a:avLst/>
          </a:prstGeom>
          <a:ln cmpd="thickThin"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" y="1307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Application1</a:t>
            </a:r>
            <a:endParaRPr lang="en-US" b="1" dirty="0"/>
          </a:p>
        </p:txBody>
      </p:sp>
      <p:cxnSp>
        <p:nvCxnSpPr>
          <p:cNvPr id="99" name="Straight Arrow Connector 98"/>
          <p:cNvCxnSpPr>
            <a:stCxn id="10" idx="3"/>
            <a:endCxn id="46" idx="0"/>
          </p:cNvCxnSpPr>
          <p:nvPr/>
        </p:nvCxnSpPr>
        <p:spPr>
          <a:xfrm>
            <a:off x="3733800" y="40386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7" idx="0"/>
          </p:cNvCxnSpPr>
          <p:nvPr/>
        </p:nvCxnSpPr>
        <p:spPr>
          <a:xfrm flipH="1">
            <a:off x="4800600" y="40386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685800" y="2514600"/>
            <a:ext cx="762000" cy="609600"/>
            <a:chOff x="1219200" y="2438400"/>
            <a:chExt cx="762000" cy="609600"/>
          </a:xfrm>
        </p:grpSpPr>
        <p:sp>
          <p:nvSpPr>
            <p:cNvPr id="106" name="Regular Pentagon 105"/>
            <p:cNvSpPr/>
            <p:nvPr/>
          </p:nvSpPr>
          <p:spPr>
            <a:xfrm>
              <a:off x="1219200" y="2667000"/>
              <a:ext cx="228600" cy="22860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Diamond 106"/>
            <p:cNvSpPr/>
            <p:nvPr/>
          </p:nvSpPr>
          <p:spPr>
            <a:xfrm>
              <a:off x="1600200" y="2438400"/>
              <a:ext cx="228600" cy="228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8" name="Straight Arrow Connector 107"/>
            <p:cNvCxnSpPr>
              <a:stCxn id="106" idx="0"/>
              <a:endCxn id="107" idx="1"/>
            </p:cNvCxnSpPr>
            <p:nvPr/>
          </p:nvCxnSpPr>
          <p:spPr>
            <a:xfrm flipV="1">
              <a:off x="1333500" y="2552700"/>
              <a:ext cx="266700" cy="114300"/>
            </a:xfrm>
            <a:prstGeom prst="straightConnector1">
              <a:avLst/>
            </a:prstGeom>
            <a:ln cmpd="dbl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rapezoid 108"/>
            <p:cNvSpPr/>
            <p:nvPr/>
          </p:nvSpPr>
          <p:spPr>
            <a:xfrm>
              <a:off x="1752600" y="2895600"/>
              <a:ext cx="228600" cy="1524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10" name="Straight Arrow Connector 109"/>
            <p:cNvCxnSpPr>
              <a:stCxn id="109" idx="1"/>
              <a:endCxn id="106" idx="4"/>
            </p:cNvCxnSpPr>
            <p:nvPr/>
          </p:nvCxnSpPr>
          <p:spPr>
            <a:xfrm flipH="1" flipV="1">
              <a:off x="1404141" y="2895599"/>
              <a:ext cx="367509" cy="76201"/>
            </a:xfrm>
            <a:prstGeom prst="straightConnector1">
              <a:avLst/>
            </a:prstGeom>
            <a:ln cmpd="thickThin"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9" idx="0"/>
              <a:endCxn id="107" idx="3"/>
            </p:cNvCxnSpPr>
            <p:nvPr/>
          </p:nvCxnSpPr>
          <p:spPr>
            <a:xfrm flipH="1" flipV="1">
              <a:off x="1828800" y="2552700"/>
              <a:ext cx="381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Parallelogram 163"/>
          <p:cNvSpPr/>
          <p:nvPr/>
        </p:nvSpPr>
        <p:spPr>
          <a:xfrm>
            <a:off x="609600" y="1752600"/>
            <a:ext cx="914400" cy="609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85800" y="1752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{1,2,3},</a:t>
            </a:r>
          </a:p>
          <a:p>
            <a:r>
              <a:rPr lang="en-US" dirty="0" smtClean="0"/>
              <a:t>{5,2,4}</a:t>
            </a:r>
            <a:endParaRPr lang="en-US" dirty="0"/>
          </a:p>
        </p:txBody>
      </p:sp>
      <p:sp>
        <p:nvSpPr>
          <p:cNvPr id="10" name="Regular Pentagon 9"/>
          <p:cNvSpPr/>
          <p:nvPr/>
        </p:nvSpPr>
        <p:spPr>
          <a:xfrm>
            <a:off x="3581400" y="3733800"/>
            <a:ext cx="304800" cy="304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gular Pentagon 10"/>
          <p:cNvSpPr/>
          <p:nvPr/>
        </p:nvSpPr>
        <p:spPr>
          <a:xfrm>
            <a:off x="5181600" y="4343400"/>
            <a:ext cx="304800" cy="304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pic>
        <p:nvPicPr>
          <p:cNvPr id="228" name="Picture 227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676400"/>
            <a:ext cx="2209800" cy="1363373"/>
          </a:xfrm>
          <a:prstGeom prst="rect">
            <a:avLst/>
          </a:prstGeom>
        </p:spPr>
      </p:pic>
      <p:pic>
        <p:nvPicPr>
          <p:cNvPr id="229" name="Picture 228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524000"/>
            <a:ext cx="1676400" cy="1439573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4648200" y="4114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6" name="Trapezoid 45"/>
          <p:cNvSpPr/>
          <p:nvPr/>
        </p:nvSpPr>
        <p:spPr>
          <a:xfrm>
            <a:off x="3657600" y="4343400"/>
            <a:ext cx="304800" cy="228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7" name="Trapezoid 46"/>
          <p:cNvSpPr/>
          <p:nvPr/>
        </p:nvSpPr>
        <p:spPr>
          <a:xfrm>
            <a:off x="5257800" y="3810000"/>
            <a:ext cx="304800" cy="228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2" name="Left Arrow 31"/>
          <p:cNvSpPr/>
          <p:nvPr/>
        </p:nvSpPr>
        <p:spPr>
          <a:xfrm>
            <a:off x="1524000" y="1828800"/>
            <a:ext cx="12192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Subgraph</a:t>
            </a:r>
            <a:endParaRPr lang="en-US" sz="1600" dirty="0"/>
          </a:p>
        </p:txBody>
      </p:sp>
      <p:sp>
        <p:nvSpPr>
          <p:cNvPr id="167" name="Parallelogram 166"/>
          <p:cNvSpPr/>
          <p:nvPr/>
        </p:nvSpPr>
        <p:spPr>
          <a:xfrm>
            <a:off x="4953000" y="24384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Notification</a:t>
            </a:r>
            <a:endParaRPr lang="en-US" i="1" dirty="0"/>
          </a:p>
        </p:txBody>
      </p:sp>
      <p:sp>
        <p:nvSpPr>
          <p:cNvPr id="34" name="Up Arrow 33"/>
          <p:cNvSpPr/>
          <p:nvPr/>
        </p:nvSpPr>
        <p:spPr>
          <a:xfrm>
            <a:off x="5181600" y="3048000"/>
            <a:ext cx="228600" cy="4572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1981200"/>
            <a:ext cx="762000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166" name="Parallelogram 165"/>
          <p:cNvSpPr/>
          <p:nvPr/>
        </p:nvSpPr>
        <p:spPr>
          <a:xfrm>
            <a:off x="2743200" y="2590800"/>
            <a:ext cx="1447800" cy="228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indexer</a:t>
            </a:r>
            <a:endParaRPr lang="en-US" sz="1400" dirty="0"/>
          </a:p>
        </p:txBody>
      </p:sp>
      <p:cxnSp>
        <p:nvCxnSpPr>
          <p:cNvPr id="172" name="Straight Arrow Connector 171"/>
          <p:cNvCxnSpPr>
            <a:stCxn id="166" idx="1"/>
          </p:cNvCxnSpPr>
          <p:nvPr/>
        </p:nvCxnSpPr>
        <p:spPr>
          <a:xfrm flipV="1">
            <a:off x="3495675" y="2438400"/>
            <a:ext cx="390525" cy="1524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886200" y="2209800"/>
            <a:ext cx="762000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cxnSp>
        <p:nvCxnSpPr>
          <p:cNvPr id="173" name="Straight Arrow Connector 172"/>
          <p:cNvCxnSpPr>
            <a:stCxn id="170" idx="1"/>
          </p:cNvCxnSpPr>
          <p:nvPr/>
        </p:nvCxnSpPr>
        <p:spPr>
          <a:xfrm flipH="1" flipV="1">
            <a:off x="3505200" y="2209800"/>
            <a:ext cx="381000" cy="1143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7" idx="1"/>
            <a:endCxn id="169" idx="2"/>
          </p:cNvCxnSpPr>
          <p:nvPr/>
        </p:nvCxnSpPr>
        <p:spPr>
          <a:xfrm flipH="1" flipV="1">
            <a:off x="5638800" y="2057400"/>
            <a:ext cx="66675" cy="381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9" idx="1"/>
            <a:endCxn id="168" idx="3"/>
          </p:cNvCxnSpPr>
          <p:nvPr/>
        </p:nvCxnSpPr>
        <p:spPr>
          <a:xfrm flipH="1">
            <a:off x="3505200" y="1943100"/>
            <a:ext cx="1752600" cy="1524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58000" y="1295400"/>
            <a:ext cx="1447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858000" y="1307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Application2</a:t>
            </a:r>
            <a:endParaRPr lang="en-US" b="1" dirty="0"/>
          </a:p>
        </p:txBody>
      </p:sp>
      <p:sp>
        <p:nvSpPr>
          <p:cNvPr id="195" name="Regular Pentagon 194"/>
          <p:cNvSpPr/>
          <p:nvPr/>
        </p:nvSpPr>
        <p:spPr>
          <a:xfrm>
            <a:off x="7772400" y="2590800"/>
            <a:ext cx="228600" cy="2286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1" name="Parallelogram 200"/>
          <p:cNvSpPr/>
          <p:nvPr/>
        </p:nvSpPr>
        <p:spPr>
          <a:xfrm>
            <a:off x="7162800" y="1676400"/>
            <a:ext cx="609600" cy="60960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>
            <a:off x="6019800" y="1676400"/>
            <a:ext cx="1219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Subgraph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239000" y="16764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{1},</a:t>
            </a:r>
          </a:p>
          <a:p>
            <a:r>
              <a:rPr lang="en-US" dirty="0" smtClean="0"/>
              <a:t>{5}</a:t>
            </a:r>
            <a:endParaRPr lang="en-US" dirty="0"/>
          </a:p>
        </p:txBody>
      </p:sp>
      <p:sp>
        <p:nvSpPr>
          <p:cNvPr id="203" name="Right Arrow 202"/>
          <p:cNvSpPr/>
          <p:nvPr/>
        </p:nvSpPr>
        <p:spPr>
          <a:xfrm>
            <a:off x="6172200" y="37338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</a:t>
            </a:r>
            <a:endParaRPr lang="en-US" sz="1600" dirty="0"/>
          </a:p>
        </p:txBody>
      </p:sp>
      <p:sp>
        <p:nvSpPr>
          <p:cNvPr id="204" name="Left Arrow 203"/>
          <p:cNvSpPr/>
          <p:nvPr/>
        </p:nvSpPr>
        <p:spPr>
          <a:xfrm>
            <a:off x="5943600" y="4343400"/>
            <a:ext cx="1143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  <p:sp>
        <p:nvSpPr>
          <p:cNvPr id="206" name="Left Arrow 205"/>
          <p:cNvSpPr/>
          <p:nvPr/>
        </p:nvSpPr>
        <p:spPr>
          <a:xfrm>
            <a:off x="6629400" y="2438400"/>
            <a:ext cx="990600" cy="533400"/>
          </a:xfrm>
          <a:prstGeom prst="leftArrow">
            <a:avLst>
              <a:gd name="adj1" fmla="val 50000"/>
              <a:gd name="adj2" fmla="val 60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cxnSp>
        <p:nvCxnSpPr>
          <p:cNvPr id="221" name="Straight Arrow Connector 220"/>
          <p:cNvCxnSpPr>
            <a:stCxn id="34" idx="0"/>
          </p:cNvCxnSpPr>
          <p:nvPr/>
        </p:nvCxnSpPr>
        <p:spPr>
          <a:xfrm flipH="1" flipV="1">
            <a:off x="4114800" y="2819400"/>
            <a:ext cx="1181100" cy="2286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34" idx="0"/>
            <a:endCxn id="167" idx="4"/>
          </p:cNvCxnSpPr>
          <p:nvPr/>
        </p:nvCxnSpPr>
        <p:spPr>
          <a:xfrm flipV="1">
            <a:off x="5295900" y="2667000"/>
            <a:ext cx="381000" cy="381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257800" y="1828800"/>
            <a:ext cx="762000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230" name="Left Arrow 229"/>
          <p:cNvSpPr/>
          <p:nvPr/>
        </p:nvSpPr>
        <p:spPr>
          <a:xfrm>
            <a:off x="1524000" y="3810000"/>
            <a:ext cx="1143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</a:t>
            </a:r>
            <a:endParaRPr lang="en-US" sz="1600" dirty="0"/>
          </a:p>
        </p:txBody>
      </p:sp>
      <p:sp>
        <p:nvSpPr>
          <p:cNvPr id="231" name="Right Arrow 230"/>
          <p:cNvSpPr/>
          <p:nvPr/>
        </p:nvSpPr>
        <p:spPr>
          <a:xfrm>
            <a:off x="1752600" y="43434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151</Words>
  <Application>Microsoft Office PowerPoint</Application>
  <PresentationFormat>Diavetítés a képernyőre (4:3 oldalarány)</PresentationFormat>
  <Paragraphs>111</Paragraphs>
  <Slides>4</Slides>
  <Notes>0</Notes>
  <HiddenSlides>3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 Theme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benedek</dc:creator>
  <cp:lastModifiedBy>Gábor Szárnyas</cp:lastModifiedBy>
  <cp:revision>59</cp:revision>
  <dcterms:created xsi:type="dcterms:W3CDTF">2013-01-04T08:09:46Z</dcterms:created>
  <dcterms:modified xsi:type="dcterms:W3CDTF">2013-04-24T22:29:32Z</dcterms:modified>
</cp:coreProperties>
</file>