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media/image23.png" ContentType="image/png"/>
  <Override PartName="/ppt/media/image22.png" ContentType="image/png"/>
  <Override PartName="/ppt/media/image21.png" ContentType="image/png"/>
  <Override PartName="/ppt/media/image19.png" ContentType="image/png"/>
  <Override PartName="/ppt/media/image17.png" ContentType="image/png"/>
  <Override PartName="/ppt/media/image13.png" ContentType="image/png"/>
  <Override PartName="/ppt/media/image6.jpeg" ContentType="image/jpeg"/>
  <Override PartName="/ppt/media/image10.png" ContentType="image/png"/>
  <Override PartName="/ppt/media/image12.png" ContentType="image/png"/>
  <Override PartName="/ppt/media/image9.jpeg" ContentType="image/jpeg"/>
  <Override PartName="/ppt/media/image8.png" ContentType="image/png"/>
  <Override PartName="/ppt/media/image20.png" ContentType="image/png"/>
  <Override PartName="/ppt/media/image18.png" ContentType="image/png"/>
  <Override PartName="/ppt/media/image7.jpeg" ContentType="image/jpeg"/>
  <Override PartName="/ppt/media/image5.png" ContentType="image/png"/>
  <Override PartName="/ppt/media/image14.png" ContentType="image/png"/>
  <Override PartName="/ppt/media/image2.png" ContentType="image/png"/>
  <Override PartName="/ppt/media/image4.jpeg" ContentType="image/jpeg"/>
  <Override PartName="/ppt/media/image11.png" ContentType="image/png"/>
  <Override PartName="/ppt/media/image15.png" ContentType="image/png"/>
  <Override PartName="/ppt/media/image3.jpeg" ContentType="image/jpeg"/>
  <Override PartName="/ppt/media/image16.png" ContentType="image/png"/>
  <Override PartName="/ppt/media/image24.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0880"/>
          </a:xfrm>
          <a:prstGeom prst="rect">
            <a:avLst/>
          </a:prstGeom>
        </p:spPr>
        <p:txBody>
          <a:bodyPr lIns="0" rIns="0" tIns="0" bIns="0"/>
          <a:p>
            <a:endParaRPr/>
          </a:p>
        </p:txBody>
      </p:sp>
      <p:sp>
        <p:nvSpPr>
          <p:cNvPr id="28" name="PlaceHolder 3"/>
          <p:cNvSpPr>
            <a:spLocks noGrp="1"/>
          </p:cNvSpPr>
          <p:nvPr>
            <p:ph type="body"/>
          </p:nvPr>
        </p:nvSpPr>
        <p:spPr>
          <a:xfrm>
            <a:off x="504000" y="4059000"/>
            <a:ext cx="907164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088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0880"/>
          </a:xfrm>
          <a:prstGeom prst="rect">
            <a:avLst/>
          </a:prstGeom>
        </p:spPr>
        <p:txBody>
          <a:bodyPr lIns="0" rIns="0" tIns="0" bIns="0"/>
          <a:p>
            <a:endParaRPr/>
          </a:p>
        </p:txBody>
      </p:sp>
      <p:sp>
        <p:nvSpPr>
          <p:cNvPr id="32" name="PlaceHolder 4"/>
          <p:cNvSpPr>
            <a:spLocks noGrp="1"/>
          </p:cNvSpPr>
          <p:nvPr>
            <p:ph type="body"/>
          </p:nvPr>
        </p:nvSpPr>
        <p:spPr>
          <a:xfrm>
            <a:off x="5152680" y="4059000"/>
            <a:ext cx="4426920" cy="2090880"/>
          </a:xfrm>
          <a:prstGeom prst="rect">
            <a:avLst/>
          </a:prstGeom>
        </p:spPr>
        <p:txBody>
          <a:bodyPr lIns="0" rIns="0" tIns="0" bIns="0"/>
          <a:p>
            <a:endParaRPr/>
          </a:p>
        </p:txBody>
      </p:sp>
      <p:sp>
        <p:nvSpPr>
          <p:cNvPr id="33" name="PlaceHolder 5"/>
          <p:cNvSpPr>
            <a:spLocks noGrp="1"/>
          </p:cNvSpPr>
          <p:nvPr>
            <p:ph type="body"/>
          </p:nvPr>
        </p:nvSpPr>
        <p:spPr>
          <a:xfrm>
            <a:off x="504000" y="405900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08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080"/>
          </a:xfrm>
          <a:prstGeom prst="rect">
            <a:avLst/>
          </a:prstGeom>
        </p:spPr>
        <p:txBody>
          <a:bodyPr lIns="0" rIns="0" tIns="0" bIns="0"/>
          <a:p>
            <a:endParaRPr/>
          </a:p>
        </p:txBody>
      </p:sp>
      <p:pic>
        <p:nvPicPr>
          <p:cNvPr id="37" name="" descr=""/>
          <p:cNvPicPr/>
          <p:nvPr/>
        </p:nvPicPr>
        <p:blipFill>
          <a:blip r:embed="rId2"/>
          <a:stretch/>
        </p:blipFill>
        <p:spPr>
          <a:xfrm>
            <a:off x="2292120" y="1769040"/>
            <a:ext cx="5494680" cy="4384080"/>
          </a:xfrm>
          <a:prstGeom prst="rect">
            <a:avLst/>
          </a:prstGeom>
          <a:ln>
            <a:noFill/>
          </a:ln>
        </p:spPr>
      </p:pic>
      <p:pic>
        <p:nvPicPr>
          <p:cNvPr id="38" name="" descr=""/>
          <p:cNvPicPr/>
          <p:nvPr/>
        </p:nvPicPr>
        <p:blipFill>
          <a:blip r:embed="rId3"/>
          <a:stretch/>
        </p:blipFill>
        <p:spPr>
          <a:xfrm>
            <a:off x="2292120" y="176904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0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08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0880"/>
          </a:xfrm>
          <a:prstGeom prst="rect">
            <a:avLst/>
          </a:prstGeom>
        </p:spPr>
        <p:txBody>
          <a:bodyPr lIns="0" rIns="0" tIns="0" bIns="0"/>
          <a:p>
            <a:endParaRPr/>
          </a:p>
        </p:txBody>
      </p:sp>
      <p:sp>
        <p:nvSpPr>
          <p:cNvPr id="16" name="PlaceHolder 3"/>
          <p:cNvSpPr>
            <a:spLocks noGrp="1"/>
          </p:cNvSpPr>
          <p:nvPr>
            <p:ph type="body"/>
          </p:nvPr>
        </p:nvSpPr>
        <p:spPr>
          <a:xfrm>
            <a:off x="504000" y="4059000"/>
            <a:ext cx="4426920" cy="209088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08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0880"/>
          </a:xfrm>
          <a:prstGeom prst="rect">
            <a:avLst/>
          </a:prstGeom>
        </p:spPr>
        <p:txBody>
          <a:bodyPr lIns="0" rIns="0" tIns="0" bIns="0"/>
          <a:p>
            <a:endParaRPr/>
          </a:p>
        </p:txBody>
      </p:sp>
      <p:sp>
        <p:nvSpPr>
          <p:cNvPr id="21" name="PlaceHolder 4"/>
          <p:cNvSpPr>
            <a:spLocks noGrp="1"/>
          </p:cNvSpPr>
          <p:nvPr>
            <p:ph type="body"/>
          </p:nvPr>
        </p:nvSpPr>
        <p:spPr>
          <a:xfrm>
            <a:off x="5152680" y="405900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088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0880"/>
          </a:xfrm>
          <a:prstGeom prst="rect">
            <a:avLst/>
          </a:prstGeom>
        </p:spPr>
        <p:txBody>
          <a:bodyPr lIns="0" rIns="0" tIns="0" bIns="0"/>
          <a:p>
            <a:endParaRPr/>
          </a:p>
        </p:txBody>
      </p:sp>
      <p:sp>
        <p:nvSpPr>
          <p:cNvPr id="25" name="PlaceHolder 4"/>
          <p:cNvSpPr>
            <a:spLocks noGrp="1"/>
          </p:cNvSpPr>
          <p:nvPr>
            <p:ph type="body"/>
          </p:nvPr>
        </p:nvSpPr>
        <p:spPr>
          <a:xfrm>
            <a:off x="504000" y="4059000"/>
            <a:ext cx="907164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000" y="6887160"/>
            <a:ext cx="2348280" cy="521280"/>
          </a:xfrm>
          <a:prstGeom prst="rect">
            <a:avLst/>
          </a:prstGeom>
        </p:spPr>
        <p:txBody>
          <a:bodyPr lIns="0" rIns="0" tIns="0" bIns="0"/>
          <a:p>
            <a:pPr algn="r"/>
            <a:fld id="{B145B934-AEAB-4639-8C3B-D29BA3E9FB25}"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457200" y="2651760"/>
            <a:ext cx="9071640" cy="1262160"/>
          </a:xfrm>
          <a:prstGeom prst="rect">
            <a:avLst/>
          </a:prstGeom>
          <a:noFill/>
          <a:ln>
            <a:noFill/>
          </a:ln>
        </p:spPr>
        <p:txBody>
          <a:bodyPr lIns="0" rIns="0" tIns="0" bIns="0" anchor="ctr"/>
          <a:p>
            <a:pPr algn="ctr"/>
            <a:r>
              <a:rPr lang="en-US" sz="4400">
                <a:latin typeface="Arial"/>
              </a:rPr>
              <a:t>MONDO online demonstration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3" name="" descr=""/>
          <p:cNvPicPr/>
          <p:nvPr/>
        </p:nvPicPr>
        <p:blipFill>
          <a:blip r:embed="rId1"/>
          <a:stretch/>
        </p:blipFill>
        <p:spPr>
          <a:xfrm>
            <a:off x="1188720" y="457200"/>
            <a:ext cx="7863840" cy="69256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48640" y="553680"/>
            <a:ext cx="9071640" cy="4384080"/>
          </a:xfrm>
          <a:prstGeom prst="rect">
            <a:avLst/>
          </a:prstGeom>
          <a:noFill/>
          <a:ln>
            <a:noFill/>
          </a:ln>
        </p:spPr>
        <p:txBody>
          <a:bodyPr lIns="0" rIns="0" tIns="0" bIns="0"/>
          <a:p>
            <a:pPr>
              <a:buSzPct val="45000"/>
              <a:buFont typeface="StarSymbol"/>
              <a:buChar char=""/>
            </a:pPr>
            <a:r>
              <a:rPr lang="en-US" sz="3200">
                <a:latin typeface="Arial"/>
              </a:rPr>
              <a:t>Organize the model by dragging the nodes. The model flickers after each move because the positions are stored centrally.</a:t>
            </a:r>
            <a:endParaRPr/>
          </a:p>
        </p:txBody>
      </p:sp>
      <p:pic>
        <p:nvPicPr>
          <p:cNvPr id="55" name="" descr=""/>
          <p:cNvPicPr/>
          <p:nvPr/>
        </p:nvPicPr>
        <p:blipFill>
          <a:blip r:embed="rId1"/>
          <a:stretch/>
        </p:blipFill>
        <p:spPr>
          <a:xfrm>
            <a:off x="2089080" y="2198160"/>
            <a:ext cx="5866200" cy="51170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57" name="TextShape 2"/>
          <p:cNvSpPr txBox="1"/>
          <p:nvPr/>
        </p:nvSpPr>
        <p:spPr>
          <a:xfrm>
            <a:off x="504000" y="1769040"/>
            <a:ext cx="9071640" cy="4384080"/>
          </a:xfrm>
          <a:prstGeom prst="rect">
            <a:avLst/>
          </a:prstGeom>
          <a:noFill/>
          <a:ln>
            <a:noFill/>
          </a:ln>
        </p:spPr>
        <p:txBody>
          <a:bodyPr lIns="0" rIns="0" tIns="0" bIns="0"/>
          <a:p>
            <a:pPr>
              <a:buSzPct val="45000"/>
              <a:buFont typeface="StarSymbol"/>
              <a:buChar char=""/>
            </a:pPr>
            <a:r>
              <a:rPr lang="en-US" sz="3200">
                <a:latin typeface="Arial"/>
              </a:rPr>
              <a:t>Open a new tab in the browser. Login with another user (in this case this user does not have to have acces to the repository.) Join the same session by selecting it and pressing the "Join session" button. This new tab is another instance of the Client application and could be a remote from connection as well (with a proper IP address in the URL field).</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457200" y="640080"/>
            <a:ext cx="9071640" cy="4384080"/>
          </a:xfrm>
          <a:prstGeom prst="rect">
            <a:avLst/>
          </a:prstGeom>
          <a:noFill/>
          <a:ln>
            <a:noFill/>
          </a:ln>
        </p:spPr>
        <p:txBody>
          <a:bodyPr lIns="0" rIns="0" tIns="0" bIns="0"/>
          <a:p>
            <a:pPr>
              <a:buSzPct val="45000"/>
              <a:buFont typeface="StarSymbol"/>
              <a:buChar char=""/>
            </a:pPr>
            <a:r>
              <a:rPr lang="en-US" sz="3200">
                <a:latin typeface="Arial"/>
              </a:rPr>
              <a:t>Detach/organize the browser tabs so that both can be seen at the same time.</a:t>
            </a:r>
            <a:endParaRPr/>
          </a:p>
          <a:p>
            <a:pPr>
              <a:buSzPct val="45000"/>
              <a:buFont typeface="StarSymbol"/>
              <a:buChar char=""/>
            </a:pPr>
            <a:r>
              <a:rPr lang="en-US" sz="3200">
                <a:latin typeface="Arial"/>
              </a:rPr>
              <a:t> </a:t>
            </a:r>
            <a:endParaRPr/>
          </a:p>
        </p:txBody>
      </p:sp>
      <p:pic>
        <p:nvPicPr>
          <p:cNvPr id="59" name="" descr=""/>
          <p:cNvPicPr/>
          <p:nvPr/>
        </p:nvPicPr>
        <p:blipFill>
          <a:blip r:embed="rId1"/>
          <a:stretch/>
        </p:blipFill>
        <p:spPr>
          <a:xfrm>
            <a:off x="360" y="2468880"/>
            <a:ext cx="10079640" cy="44413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438120" y="462240"/>
            <a:ext cx="9071640" cy="4384080"/>
          </a:xfrm>
          <a:prstGeom prst="rect">
            <a:avLst/>
          </a:prstGeom>
          <a:noFill/>
          <a:ln>
            <a:noFill/>
          </a:ln>
        </p:spPr>
        <p:txBody>
          <a:bodyPr lIns="0" rIns="0" tIns="0" bIns="0"/>
          <a:p>
            <a:pPr>
              <a:buSzPct val="45000"/>
              <a:buFont typeface="StarSymbol"/>
              <a:buChar char=""/>
            </a:pPr>
            <a:r>
              <a:rPr lang="en-US" sz="3200">
                <a:latin typeface="Arial"/>
              </a:rPr>
              <a:t>(At this point node draggings and modifications should be propagated in real time to the other user.)</a:t>
            </a:r>
            <a:endParaRPr/>
          </a:p>
          <a:p>
            <a:pPr>
              <a:buSzPct val="45000"/>
              <a:buFont typeface="StarSymbol"/>
              <a:buChar char=""/>
            </a:pPr>
            <a:r>
              <a:rPr lang="en-US" sz="3200">
                <a:latin typeface="Arial"/>
              </a:rPr>
              <a:t>Delete the "System Output" called "GeneratorFan1Activator" (the brown node attached to the "CoolingFan1" control unit): click on the node then click on the appearing "Delete selected" button on the top.</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62" name="TextShape 2"/>
          <p:cNvSpPr txBox="1"/>
          <p:nvPr/>
        </p:nvSpPr>
        <p:spPr>
          <a:xfrm>
            <a:off x="504000" y="1769040"/>
            <a:ext cx="9071640" cy="4384080"/>
          </a:xfrm>
          <a:prstGeom prst="rect">
            <a:avLst/>
          </a:prstGeom>
          <a:noFill/>
          <a:ln>
            <a:noFill/>
          </a:ln>
        </p:spPr>
        <p:txBody>
          <a:bodyPr lIns="0" rIns="0" tIns="0" bIns="0"/>
          <a:p>
            <a:endParaRPr/>
          </a:p>
        </p:txBody>
      </p:sp>
      <p:pic>
        <p:nvPicPr>
          <p:cNvPr id="63" name="" descr=""/>
          <p:cNvPicPr/>
          <p:nvPr/>
        </p:nvPicPr>
        <p:blipFill>
          <a:blip r:embed="rId1"/>
          <a:stretch/>
        </p:blipFill>
        <p:spPr>
          <a:xfrm>
            <a:off x="360" y="1614600"/>
            <a:ext cx="10079640" cy="44204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65" name="TextShape 2"/>
          <p:cNvSpPr txBox="1"/>
          <p:nvPr/>
        </p:nvSpPr>
        <p:spPr>
          <a:xfrm>
            <a:off x="504000" y="1769040"/>
            <a:ext cx="9071640" cy="4384080"/>
          </a:xfrm>
          <a:prstGeom prst="rect">
            <a:avLst/>
          </a:prstGeom>
          <a:noFill/>
          <a:ln>
            <a:noFill/>
          </a:ln>
        </p:spPr>
        <p:txBody>
          <a:bodyPr lIns="0" rIns="0" tIns="0" bIns="0"/>
          <a:p>
            <a:pPr>
              <a:buSzPct val="45000"/>
              <a:buFont typeface="StarSymbol"/>
              <a:buChar char=""/>
            </a:pPr>
            <a:r>
              <a:rPr lang="en-US" sz="3200">
                <a:latin typeface="Arial"/>
              </a:rPr>
              <a:t>Connect the "GeneratorFan2Activator" to the "CoolingFan1" by pressing the "Add Edge" button then dragging the cursor from "GeneratorFan2Activator" to "CoolingFan1". (this creates an output reference of "GeneratorFan2Activator" in the "CoolingFan1" control unit).</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67" name="TextShape 2"/>
          <p:cNvSpPr txBox="1"/>
          <p:nvPr/>
        </p:nvSpPr>
        <p:spPr>
          <a:xfrm>
            <a:off x="504000" y="1769040"/>
            <a:ext cx="9071640" cy="4384080"/>
          </a:xfrm>
          <a:prstGeom prst="rect">
            <a:avLst/>
          </a:prstGeom>
          <a:noFill/>
          <a:ln>
            <a:noFill/>
          </a:ln>
        </p:spPr>
        <p:txBody>
          <a:bodyPr lIns="0" rIns="0" tIns="0" bIns="0"/>
          <a:p>
            <a:endParaRPr/>
          </a:p>
        </p:txBody>
      </p:sp>
      <p:pic>
        <p:nvPicPr>
          <p:cNvPr id="68" name="" descr=""/>
          <p:cNvPicPr/>
          <p:nvPr/>
        </p:nvPicPr>
        <p:blipFill>
          <a:blip r:embed="rId1"/>
          <a:stretch/>
        </p:blipFill>
        <p:spPr>
          <a:xfrm>
            <a:off x="360" y="1645920"/>
            <a:ext cx="10079640" cy="44168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504000" y="731520"/>
            <a:ext cx="9071640" cy="4384080"/>
          </a:xfrm>
          <a:prstGeom prst="rect">
            <a:avLst/>
          </a:prstGeom>
          <a:noFill/>
          <a:ln>
            <a:noFill/>
          </a:ln>
        </p:spPr>
        <p:txBody>
          <a:bodyPr lIns="0" rIns="0" tIns="0" bIns="0"/>
          <a:p>
            <a:pPr>
              <a:buSzPct val="45000"/>
              <a:buFont typeface="StarSymbol"/>
              <a:buChar char=""/>
            </a:pPr>
            <a:r>
              <a:rPr lang="en-US" sz="3200">
                <a:latin typeface="Arial"/>
              </a:rPr>
              <a:t>Delete the "CoolingPump" node  previously.</a:t>
            </a:r>
            <a:endParaRPr/>
          </a:p>
        </p:txBody>
      </p:sp>
      <p:pic>
        <p:nvPicPr>
          <p:cNvPr id="70" name="" descr=""/>
          <p:cNvPicPr/>
          <p:nvPr/>
        </p:nvPicPr>
        <p:blipFill>
          <a:blip r:embed="rId1"/>
          <a:stretch/>
        </p:blipFill>
        <p:spPr>
          <a:xfrm>
            <a:off x="0" y="1734480"/>
            <a:ext cx="10079640" cy="43920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72" name="TextShape 2"/>
          <p:cNvSpPr txBox="1"/>
          <p:nvPr/>
        </p:nvSpPr>
        <p:spPr>
          <a:xfrm>
            <a:off x="504000" y="1769040"/>
            <a:ext cx="9071640" cy="4384080"/>
          </a:xfrm>
          <a:prstGeom prst="rect">
            <a:avLst/>
          </a:prstGeom>
          <a:noFill/>
          <a:ln>
            <a:noFill/>
          </a:ln>
        </p:spPr>
        <p:txBody>
          <a:bodyPr lIns="0" rIns="0" tIns="0" bIns="0"/>
          <a:p>
            <a:pPr>
              <a:buSzPct val="45000"/>
              <a:buFont typeface="StarSymbol"/>
              <a:buChar char=""/>
            </a:pPr>
            <a:r>
              <a:rPr lang="en-US" sz="3200">
                <a:latin typeface="Arial"/>
              </a:rPr>
              <a:t>Press the "Add Node" button then click somewhere (blank) in the modeling area. Add the name "NewCoolingPump1", change the ID to "new_cooling_pump_1" then select the "wtctrls" option from the dropdown list near "nodeType".</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TextShape 1"/>
          <p:cNvSpPr txBox="1"/>
          <p:nvPr/>
        </p:nvSpPr>
        <p:spPr>
          <a:xfrm>
            <a:off x="438120" y="1010880"/>
            <a:ext cx="9071640" cy="4384080"/>
          </a:xfrm>
          <a:prstGeom prst="rect">
            <a:avLst/>
          </a:prstGeom>
          <a:noFill/>
          <a:ln>
            <a:noFill/>
          </a:ln>
        </p:spPr>
        <p:txBody>
          <a:bodyPr lIns="0" rIns="0" tIns="0" bIns="0"/>
          <a:p>
            <a:pPr>
              <a:buSzPct val="45000"/>
              <a:buFont typeface="StarSymbol"/>
              <a:buChar char=""/>
            </a:pPr>
            <a:r>
              <a:rPr lang="en-US" sz="3200">
                <a:latin typeface="Arial"/>
              </a:rPr>
              <a:t>Prerequisites:</a:t>
            </a:r>
            <a:endParaRPr/>
          </a:p>
          <a:p>
            <a:pPr>
              <a:buSzPct val="45000"/>
              <a:buFont typeface="StarSymbol"/>
              <a:buChar char=""/>
            </a:pPr>
            <a:r>
              <a:rPr lang="en-US" sz="3200">
                <a:latin typeface="Arial"/>
              </a:rPr>
              <a:t> </a:t>
            </a:r>
            <a:r>
              <a:rPr lang="en-US" sz="3200">
                <a:latin typeface="Arial"/>
              </a:rPr>
              <a:t>- org.mondo.collaboration.online.emfhandler.rest (the OSGi framework) is running with permissions to read/write disk (the hosting eclipse application is run as root/super user)</a:t>
            </a:r>
            <a:endParaRPr/>
          </a:p>
          <a:p>
            <a:pPr>
              <a:buSzPct val="45000"/>
              <a:buFont typeface="StarSymbol"/>
              <a:buChar char=""/>
            </a:pPr>
            <a:r>
              <a:rPr lang="en-US" sz="3200">
                <a:latin typeface="Arial"/>
              </a:rPr>
              <a:t> </a:t>
            </a:r>
            <a:r>
              <a:rPr lang="en-US" sz="3200">
                <a:latin typeface="Arial"/>
              </a:rPr>
              <a:t>- glassfish server that is hosting org.mondo.collaboration.online.server and MondoOnlineCollaborationClient applications is running (with permissions to read/write disk, it shouldn't be required but just to be sure)</a:t>
            </a:r>
            <a:endParaRPr/>
          </a:p>
          <a:p>
            <a:pPr>
              <a:buSzPct val="45000"/>
              <a:buFont typeface="StarSymbol"/>
              <a:buChar char=""/>
            </a:pPr>
            <a:r>
              <a:rPr lang="en-US" sz="3200">
                <a:latin typeface="Arial"/>
              </a:rPr>
              <a:t> </a:t>
            </a:r>
            <a:r>
              <a:rPr lang="en-US" sz="3200">
                <a:latin typeface="Arial"/>
              </a:rPr>
              <a:t>- the SVN server hosting the repository at the configured path (in the config.properties) is running and reachable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74" name="TextShape 2"/>
          <p:cNvSpPr txBox="1"/>
          <p:nvPr/>
        </p:nvSpPr>
        <p:spPr>
          <a:xfrm>
            <a:off x="504000" y="1769040"/>
            <a:ext cx="9071640" cy="4384080"/>
          </a:xfrm>
          <a:prstGeom prst="rect">
            <a:avLst/>
          </a:prstGeom>
          <a:noFill/>
          <a:ln>
            <a:noFill/>
          </a:ln>
        </p:spPr>
        <p:txBody>
          <a:bodyPr lIns="0" rIns="0" tIns="0" bIns="0"/>
          <a:p>
            <a:endParaRPr/>
          </a:p>
        </p:txBody>
      </p:sp>
      <p:pic>
        <p:nvPicPr>
          <p:cNvPr id="75" name="" descr=""/>
          <p:cNvPicPr/>
          <p:nvPr/>
        </p:nvPicPr>
        <p:blipFill>
          <a:blip r:embed="rId1"/>
          <a:stretch/>
        </p:blipFill>
        <p:spPr>
          <a:xfrm>
            <a:off x="360" y="1645920"/>
            <a:ext cx="10079640" cy="43678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529560" y="457200"/>
            <a:ext cx="9071640" cy="4384080"/>
          </a:xfrm>
          <a:prstGeom prst="rect">
            <a:avLst/>
          </a:prstGeom>
          <a:noFill/>
          <a:ln>
            <a:noFill/>
          </a:ln>
        </p:spPr>
        <p:txBody>
          <a:bodyPr lIns="0" rIns="0" tIns="0" bIns="0"/>
          <a:p>
            <a:pPr>
              <a:buSzPct val="45000"/>
              <a:buFont typeface="StarSymbol"/>
              <a:buChar char=""/>
            </a:pPr>
            <a:r>
              <a:rPr lang="en-US" sz="3200">
                <a:latin typeface="Arial"/>
              </a:rPr>
              <a:t>Add a new node by repeating the previous step but this time name the node "NewCoolingPump2" and set the ID to "new_cooling_pump_2".</a:t>
            </a:r>
            <a:endParaRPr/>
          </a:p>
        </p:txBody>
      </p:sp>
      <p:pic>
        <p:nvPicPr>
          <p:cNvPr id="77" name="" descr=""/>
          <p:cNvPicPr/>
          <p:nvPr/>
        </p:nvPicPr>
        <p:blipFill>
          <a:blip r:embed="rId1"/>
          <a:stretch/>
        </p:blipFill>
        <p:spPr>
          <a:xfrm>
            <a:off x="0" y="2560320"/>
            <a:ext cx="10079640" cy="43718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504000" y="548640"/>
            <a:ext cx="9071640" cy="4384080"/>
          </a:xfrm>
          <a:prstGeom prst="rect">
            <a:avLst/>
          </a:prstGeom>
          <a:noFill/>
          <a:ln>
            <a:noFill/>
          </a:ln>
        </p:spPr>
        <p:txBody>
          <a:bodyPr lIns="0" rIns="0" tIns="0" bIns="0"/>
          <a:p>
            <a:pPr>
              <a:buSzPct val="45000"/>
              <a:buFont typeface="StarSymbol"/>
              <a:buChar char=""/>
            </a:pPr>
            <a:r>
              <a:rPr lang="en-US" sz="3200">
                <a:latin typeface="Arial"/>
              </a:rPr>
              <a:t>Connect the GeneratorPump2Activator and GeneratorCoolingTempLimit2 nodes to both "NewCoolingPump1" and "NewCoolingPump2"</a:t>
            </a:r>
            <a:endParaRPr/>
          </a:p>
        </p:txBody>
      </p:sp>
      <p:pic>
        <p:nvPicPr>
          <p:cNvPr id="79" name="" descr=""/>
          <p:cNvPicPr/>
          <p:nvPr/>
        </p:nvPicPr>
        <p:blipFill>
          <a:blip r:embed="rId1"/>
          <a:stretch/>
        </p:blipFill>
        <p:spPr>
          <a:xfrm>
            <a:off x="0" y="2584080"/>
            <a:ext cx="10079640" cy="43920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81" name="TextShape 2"/>
          <p:cNvSpPr txBox="1"/>
          <p:nvPr/>
        </p:nvSpPr>
        <p:spPr>
          <a:xfrm>
            <a:off x="504000" y="1769040"/>
            <a:ext cx="9071640" cy="4384080"/>
          </a:xfrm>
          <a:prstGeom prst="rect">
            <a:avLst/>
          </a:prstGeom>
          <a:noFill/>
          <a:ln>
            <a:noFill/>
          </a:ln>
        </p:spPr>
        <p:txBody>
          <a:bodyPr lIns="0" rIns="0" tIns="0" bIns="0"/>
          <a:p>
            <a:pPr>
              <a:buSzPct val="45000"/>
              <a:buFont typeface="StarSymbol"/>
              <a:buChar char=""/>
            </a:pPr>
            <a:r>
              <a:rPr lang="en-US" sz="3200">
                <a:latin typeface="Arial"/>
              </a:rPr>
              <a:t>Now add a new subsystem node with the "Add Node" button: this time set the name of the node to "CoolingPumpSubsystem", the ID to "cooling_pump_subsystem" and the nodeType to "subsystems" and eventually hit "save".</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83" name="TextShape 2"/>
          <p:cNvSpPr txBox="1"/>
          <p:nvPr/>
        </p:nvSpPr>
        <p:spPr>
          <a:xfrm>
            <a:off x="504000" y="1769040"/>
            <a:ext cx="9071640" cy="4384080"/>
          </a:xfrm>
          <a:prstGeom prst="rect">
            <a:avLst/>
          </a:prstGeom>
          <a:noFill/>
          <a:ln>
            <a:noFill/>
          </a:ln>
        </p:spPr>
        <p:txBody>
          <a:bodyPr lIns="0" rIns="0" tIns="0" bIns="0"/>
          <a:p>
            <a:endParaRPr/>
          </a:p>
        </p:txBody>
      </p:sp>
      <p:pic>
        <p:nvPicPr>
          <p:cNvPr id="84" name="" descr=""/>
          <p:cNvPicPr/>
          <p:nvPr/>
        </p:nvPicPr>
        <p:blipFill>
          <a:blip r:embed="rId1"/>
          <a:stretch/>
        </p:blipFill>
        <p:spPr>
          <a:xfrm>
            <a:off x="0" y="1820880"/>
            <a:ext cx="10079640" cy="43970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5" name="" descr=""/>
          <p:cNvPicPr/>
          <p:nvPr/>
        </p:nvPicPr>
        <p:blipFill>
          <a:blip r:embed="rId1"/>
          <a:stretch/>
        </p:blipFill>
        <p:spPr>
          <a:xfrm>
            <a:off x="360" y="2011680"/>
            <a:ext cx="10079640" cy="439668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87" name="TextShape 2"/>
          <p:cNvSpPr txBox="1"/>
          <p:nvPr/>
        </p:nvSpPr>
        <p:spPr>
          <a:xfrm>
            <a:off x="504000" y="1769040"/>
            <a:ext cx="9071640" cy="4384080"/>
          </a:xfrm>
          <a:prstGeom prst="rect">
            <a:avLst/>
          </a:prstGeom>
          <a:noFill/>
          <a:ln>
            <a:noFill/>
          </a:ln>
        </p:spPr>
        <p:txBody>
          <a:bodyPr lIns="0" rIns="0" tIns="0" bIns="0"/>
          <a:p>
            <a:pPr>
              <a:buSzPct val="45000"/>
              <a:buFont typeface="StarSymbol"/>
              <a:buChar char=""/>
            </a:pPr>
            <a:r>
              <a:rPr lang="en-US" sz="3200">
                <a:latin typeface="Arial"/>
              </a:rPr>
              <a:t>Add a new edge FROM "SubSystem" TO "CoolingPumpSubsystem". This is important: start dragging the edge FROM "SubSystem" INTO "CoolingPumpSubsystem" because subsystems may contain other subsystems, so the order matters.</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89" name="TextShape 2"/>
          <p:cNvSpPr txBox="1"/>
          <p:nvPr/>
        </p:nvSpPr>
        <p:spPr>
          <a:xfrm>
            <a:off x="504000" y="1769040"/>
            <a:ext cx="9071640" cy="4384080"/>
          </a:xfrm>
          <a:prstGeom prst="rect">
            <a:avLst/>
          </a:prstGeom>
          <a:noFill/>
          <a:ln>
            <a:noFill/>
          </a:ln>
        </p:spPr>
        <p:txBody>
          <a:bodyPr lIns="0" rIns="0" tIns="0" bIns="0"/>
          <a:p>
            <a:endParaRPr/>
          </a:p>
        </p:txBody>
      </p:sp>
      <p:pic>
        <p:nvPicPr>
          <p:cNvPr id="90" name="" descr=""/>
          <p:cNvPicPr/>
          <p:nvPr/>
        </p:nvPicPr>
        <p:blipFill>
          <a:blip r:embed="rId1"/>
          <a:stretch/>
        </p:blipFill>
        <p:spPr>
          <a:xfrm>
            <a:off x="360" y="1828800"/>
            <a:ext cx="10079640" cy="441360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48640" y="640080"/>
            <a:ext cx="9071640" cy="4384080"/>
          </a:xfrm>
          <a:prstGeom prst="rect">
            <a:avLst/>
          </a:prstGeom>
          <a:noFill/>
          <a:ln>
            <a:noFill/>
          </a:ln>
        </p:spPr>
        <p:txBody>
          <a:bodyPr lIns="0" rIns="0" tIns="0" bIns="0"/>
          <a:p>
            <a:pPr>
              <a:buSzPct val="45000"/>
              <a:buFont typeface="StarSymbol"/>
              <a:buChar char=""/>
            </a:pPr>
            <a:r>
              <a:rPr lang="en-US" sz="3200">
                <a:latin typeface="Arial"/>
              </a:rPr>
              <a:t>Connect the newly created control units ("NewCoolingPump1", "NewCoolingPump2") to the new "CoolingPumpSubsystem" using the "Add Edge" button.</a:t>
            </a:r>
            <a:endParaRPr/>
          </a:p>
        </p:txBody>
      </p:sp>
      <p:pic>
        <p:nvPicPr>
          <p:cNvPr id="92" name="" descr=""/>
          <p:cNvPicPr/>
          <p:nvPr/>
        </p:nvPicPr>
        <p:blipFill>
          <a:blip r:embed="rId1"/>
          <a:stretch/>
        </p:blipFill>
        <p:spPr>
          <a:xfrm>
            <a:off x="0" y="2743200"/>
            <a:ext cx="10079640" cy="438948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640080"/>
            <a:ext cx="9071640" cy="4384080"/>
          </a:xfrm>
          <a:prstGeom prst="rect">
            <a:avLst/>
          </a:prstGeom>
          <a:noFill/>
          <a:ln>
            <a:noFill/>
          </a:ln>
        </p:spPr>
        <p:txBody>
          <a:bodyPr lIns="0" rIns="0" tIns="0" bIns="0"/>
          <a:p>
            <a:pPr>
              <a:buSzPct val="45000"/>
              <a:buFont typeface="StarSymbol"/>
              <a:buChar char=""/>
            </a:pPr>
            <a:r>
              <a:rPr lang="en-US" sz="3200">
                <a:latin typeface="Arial"/>
              </a:rPr>
              <a:t>Leave the modeling session with both users by pressing the "Leave" button.</a:t>
            </a:r>
            <a:endParaRPr/>
          </a:p>
        </p:txBody>
      </p:sp>
      <p:pic>
        <p:nvPicPr>
          <p:cNvPr id="94" name="" descr=""/>
          <p:cNvPicPr/>
          <p:nvPr/>
        </p:nvPicPr>
        <p:blipFill>
          <a:blip r:embed="rId1"/>
          <a:stretch/>
        </p:blipFill>
        <p:spPr>
          <a:xfrm>
            <a:off x="274320" y="2377440"/>
            <a:ext cx="10079640" cy="336240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29560" y="736560"/>
            <a:ext cx="9071640" cy="4384080"/>
          </a:xfrm>
          <a:prstGeom prst="rect">
            <a:avLst/>
          </a:prstGeom>
          <a:noFill/>
          <a:ln>
            <a:noFill/>
          </a:ln>
        </p:spPr>
        <p:txBody>
          <a:bodyPr lIns="0" rIns="0" tIns="0" bIns="0"/>
          <a:p>
            <a:pPr>
              <a:buSzPct val="45000"/>
              <a:buFont typeface="StarSymbol"/>
              <a:buChar char=""/>
            </a:pPr>
            <a:r>
              <a:rPr lang="en-US" sz="3200">
                <a:latin typeface="Arial"/>
              </a:rPr>
              <a:t>Navigate to the application's URL: </a:t>
            </a:r>
            <a:endParaRPr/>
          </a:p>
          <a:p>
            <a:pPr>
              <a:buSzPct val="45000"/>
              <a:buFont typeface="StarSymbol"/>
              <a:buChar char=""/>
            </a:pPr>
            <a:r>
              <a:rPr lang="en-US" sz="3200">
                <a:latin typeface="Arial"/>
              </a:rPr>
              <a:t>http://localhost:8080/MondoOnlineCollaborationClient/#!Login</a:t>
            </a:r>
            <a:endParaRPr/>
          </a:p>
        </p:txBody>
      </p:sp>
      <p:pic>
        <p:nvPicPr>
          <p:cNvPr id="42" name="" descr=""/>
          <p:cNvPicPr/>
          <p:nvPr/>
        </p:nvPicPr>
        <p:blipFill>
          <a:blip r:embed="rId1"/>
          <a:stretch/>
        </p:blipFill>
        <p:spPr>
          <a:xfrm>
            <a:off x="2103120" y="3108960"/>
            <a:ext cx="5664600" cy="3384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640080"/>
            <a:ext cx="9071640" cy="4384080"/>
          </a:xfrm>
          <a:prstGeom prst="rect">
            <a:avLst/>
          </a:prstGeom>
          <a:noFill/>
          <a:ln>
            <a:noFill/>
          </a:ln>
        </p:spPr>
        <p:txBody>
          <a:bodyPr lIns="0" rIns="0" tIns="0" bIns="0"/>
          <a:p>
            <a:pPr>
              <a:buSzPct val="45000"/>
              <a:buFont typeface="StarSymbol"/>
              <a:buChar char=""/>
            </a:pPr>
            <a:r>
              <a:rPr lang="en-US" sz="3200">
                <a:latin typeface="Arial"/>
              </a:rPr>
              <a:t>Log out with the second user and close the browser tab.</a:t>
            </a:r>
            <a:endParaRPr/>
          </a:p>
        </p:txBody>
      </p:sp>
      <p:pic>
        <p:nvPicPr>
          <p:cNvPr id="96" name="" descr=""/>
          <p:cNvPicPr/>
          <p:nvPr/>
        </p:nvPicPr>
        <p:blipFill>
          <a:blip r:embed="rId1"/>
          <a:stretch/>
        </p:blipFill>
        <p:spPr>
          <a:xfrm>
            <a:off x="573840" y="2261520"/>
            <a:ext cx="8753040" cy="359064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548640"/>
            <a:ext cx="9071640" cy="4384080"/>
          </a:xfrm>
          <a:prstGeom prst="rect">
            <a:avLst/>
          </a:prstGeom>
          <a:noFill/>
          <a:ln>
            <a:noFill/>
          </a:ln>
        </p:spPr>
        <p:txBody>
          <a:bodyPr lIns="0" rIns="0" tIns="0" bIns="0"/>
          <a:p>
            <a:pPr>
              <a:buSzPct val="45000"/>
              <a:buFont typeface="StarSymbol"/>
              <a:buChar char=""/>
            </a:pPr>
            <a:r>
              <a:rPr lang="en-US" sz="3200">
                <a:latin typeface="Arial"/>
              </a:rPr>
              <a:t>With the first user click on the model and press the "Finish session" button, add a commit message then press Proceed.</a:t>
            </a:r>
            <a:endParaRPr/>
          </a:p>
        </p:txBody>
      </p:sp>
      <p:pic>
        <p:nvPicPr>
          <p:cNvPr id="98" name="" descr=""/>
          <p:cNvPicPr/>
          <p:nvPr/>
        </p:nvPicPr>
        <p:blipFill>
          <a:blip r:embed="rId1"/>
          <a:stretch/>
        </p:blipFill>
        <p:spPr>
          <a:xfrm>
            <a:off x="1974600" y="2314800"/>
            <a:ext cx="6531840" cy="445176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504000" y="731520"/>
            <a:ext cx="9071640" cy="4384080"/>
          </a:xfrm>
          <a:prstGeom prst="rect">
            <a:avLst/>
          </a:prstGeom>
          <a:noFill/>
          <a:ln>
            <a:noFill/>
          </a:ln>
        </p:spPr>
        <p:txBody>
          <a:bodyPr lIns="0" rIns="0" tIns="0" bIns="0"/>
          <a:p>
            <a:pPr>
              <a:buSzPct val="45000"/>
              <a:buFont typeface="StarSymbol"/>
              <a:buChar char=""/>
            </a:pPr>
            <a:r>
              <a:rPr lang="en-US" sz="3200">
                <a:latin typeface="Arial"/>
              </a:rPr>
              <a:t>The collaboration session is finished and the modified model is committed to the repository.</a:t>
            </a:r>
            <a:endParaRPr/>
          </a:p>
        </p:txBody>
      </p:sp>
      <p:pic>
        <p:nvPicPr>
          <p:cNvPr id="100" name="" descr=""/>
          <p:cNvPicPr/>
          <p:nvPr/>
        </p:nvPicPr>
        <p:blipFill>
          <a:blip r:embed="rId1"/>
          <a:stretch/>
        </p:blipFill>
        <p:spPr>
          <a:xfrm>
            <a:off x="2149560" y="2520720"/>
            <a:ext cx="5988600" cy="397152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102" name="TextShape 2"/>
          <p:cNvSpPr txBox="1"/>
          <p:nvPr/>
        </p:nvSpPr>
        <p:spPr>
          <a:xfrm>
            <a:off x="504000" y="1769040"/>
            <a:ext cx="9071640" cy="4384080"/>
          </a:xfrm>
          <a:prstGeom prst="rect">
            <a:avLst/>
          </a:prstGeom>
          <a:noFill/>
          <a:ln>
            <a:noFill/>
          </a:ln>
        </p:spPr>
        <p:txBody>
          <a:bodyPr lIns="0" rIns="0" tIns="0" bIns="0"/>
          <a:p>
            <a:pPr>
              <a:buSzPct val="45000"/>
              <a:buFont typeface="StarSymbol"/>
              <a:buChar char=""/>
            </a:pPr>
            <a:r>
              <a:rPr lang="en-US" sz="3200">
                <a:latin typeface="Arial"/>
              </a:rPr>
              <a:t>If we load the result model and the original in the editor the editor generated from the metamodel we can see the difference between the state of the model before and after the collaboration session.</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104" name="TextShape 2"/>
          <p:cNvSpPr txBox="1"/>
          <p:nvPr/>
        </p:nvSpPr>
        <p:spPr>
          <a:xfrm>
            <a:off x="504000" y="1769040"/>
            <a:ext cx="9071640" cy="4384080"/>
          </a:xfrm>
          <a:prstGeom prst="rect">
            <a:avLst/>
          </a:prstGeom>
          <a:noFill/>
          <a:ln>
            <a:noFill/>
          </a:ln>
        </p:spPr>
        <p:txBody>
          <a:bodyPr lIns="0" rIns="0" tIns="0" bIns="0"/>
          <a:p>
            <a:endParaRPr/>
          </a:p>
        </p:txBody>
      </p:sp>
      <p:pic>
        <p:nvPicPr>
          <p:cNvPr id="105" name="" descr=""/>
          <p:cNvPicPr/>
          <p:nvPr/>
        </p:nvPicPr>
        <p:blipFill>
          <a:blip r:embed="rId1"/>
          <a:stretch/>
        </p:blipFill>
        <p:spPr>
          <a:xfrm>
            <a:off x="0" y="822960"/>
            <a:ext cx="10079640" cy="654408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895320" y="731520"/>
            <a:ext cx="9071640" cy="4384080"/>
          </a:xfrm>
          <a:prstGeom prst="rect">
            <a:avLst/>
          </a:prstGeom>
          <a:noFill/>
          <a:ln>
            <a:noFill/>
          </a:ln>
        </p:spPr>
        <p:txBody>
          <a:bodyPr lIns="0" rIns="0" tIns="0" bIns="0"/>
          <a:p>
            <a:pPr>
              <a:buSzPct val="45000"/>
              <a:buFont typeface="StarSymbol"/>
              <a:buChar char=""/>
            </a:pPr>
            <a:r>
              <a:rPr lang="en-US" sz="3200">
                <a:latin typeface="Arial"/>
              </a:rPr>
              <a:t>Login with the Username/pass: test/test</a:t>
            </a:r>
            <a:endParaRPr/>
          </a:p>
        </p:txBody>
      </p:sp>
      <p:pic>
        <p:nvPicPr>
          <p:cNvPr id="44" name="" descr=""/>
          <p:cNvPicPr/>
          <p:nvPr/>
        </p:nvPicPr>
        <p:blipFill>
          <a:blip r:embed="rId1"/>
          <a:stretch/>
        </p:blipFill>
        <p:spPr>
          <a:xfrm>
            <a:off x="1554480" y="2113200"/>
            <a:ext cx="6543360" cy="44704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1769040"/>
            <a:ext cx="9071640" cy="4384080"/>
          </a:xfrm>
          <a:prstGeom prst="rect">
            <a:avLst/>
          </a:prstGeom>
          <a:noFill/>
          <a:ln>
            <a:noFill/>
          </a:ln>
        </p:spPr>
        <p:txBody>
          <a:bodyPr lIns="0" rIns="0" tIns="0" bIns="0"/>
          <a:p>
            <a:pPr>
              <a:buSzPct val="45000"/>
              <a:buFont typeface="StarSymbol"/>
              <a:buChar char=""/>
            </a:pPr>
            <a:r>
              <a:rPr lang="en-US" sz="3200">
                <a:latin typeface="Arial"/>
              </a:rPr>
              <a:t>Click the "Start session" button. This should navigate the browser to another page that presents the available models after loading them from the respository (using the credentials entered in #2). If the checkout fails then a warning message informs about the failure and the browser will not be navigated to the "Start session" page.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 name="" descr=""/>
          <p:cNvPicPr/>
          <p:nvPr/>
        </p:nvPicPr>
        <p:blipFill>
          <a:blip r:embed="rId1"/>
          <a:stretch/>
        </p:blipFill>
        <p:spPr>
          <a:xfrm>
            <a:off x="1828800" y="365760"/>
            <a:ext cx="6449400" cy="7118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48" name="TextShape 2"/>
          <p:cNvSpPr txBox="1"/>
          <p:nvPr/>
        </p:nvSpPr>
        <p:spPr>
          <a:xfrm>
            <a:off x="504000" y="1769040"/>
            <a:ext cx="9071640" cy="4384080"/>
          </a:xfrm>
          <a:prstGeom prst="rect">
            <a:avLst/>
          </a:prstGeom>
          <a:noFill/>
          <a:ln>
            <a:noFill/>
          </a:ln>
        </p:spPr>
        <p:txBody>
          <a:bodyPr lIns="0" rIns="0" tIns="0" bIns="0"/>
          <a:p>
            <a:pPr>
              <a:buSzPct val="45000"/>
              <a:buFont typeface="StarSymbol"/>
              <a:buChar char=""/>
            </a:pPr>
            <a:r>
              <a:rPr lang="en-US" sz="3200">
                <a:latin typeface="Arial"/>
              </a:rPr>
              <a:t>Select the "model_group_1/sub_model_1/model_1_1" model then click the "Start" button. (This step initializes the parsing of the EMF model into JSON, and creates a modeling session with the model and an empty set of users). Afterwards the browser is navigated back to the "Session selection" page and a session for the selected model should be listed.</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1769040"/>
            <a:ext cx="9071640" cy="4384080"/>
          </a:xfrm>
          <a:prstGeom prst="rect">
            <a:avLst/>
          </a:prstGeom>
          <a:noFill/>
          <a:ln>
            <a:noFill/>
          </a:ln>
        </p:spPr>
        <p:txBody>
          <a:bodyPr lIns="0" rIns="0" tIns="0" bIns="0"/>
          <a:p>
            <a:endParaRPr/>
          </a:p>
        </p:txBody>
      </p:sp>
      <p:pic>
        <p:nvPicPr>
          <p:cNvPr id="50" name="" descr=""/>
          <p:cNvPicPr/>
          <p:nvPr/>
        </p:nvPicPr>
        <p:blipFill>
          <a:blip r:embed="rId1"/>
          <a:stretch/>
        </p:blipFill>
        <p:spPr>
          <a:xfrm>
            <a:off x="504000" y="731520"/>
            <a:ext cx="9099720" cy="61264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endParaRPr/>
          </a:p>
        </p:txBody>
      </p:sp>
      <p:sp>
        <p:nvSpPr>
          <p:cNvPr id="52" name="TextShape 2"/>
          <p:cNvSpPr txBox="1"/>
          <p:nvPr/>
        </p:nvSpPr>
        <p:spPr>
          <a:xfrm>
            <a:off x="504000" y="1769040"/>
            <a:ext cx="9071640" cy="4384080"/>
          </a:xfrm>
          <a:prstGeom prst="rect">
            <a:avLst/>
          </a:prstGeom>
          <a:noFill/>
          <a:ln>
            <a:noFill/>
          </a:ln>
        </p:spPr>
        <p:txBody>
          <a:bodyPr lIns="0" rIns="0" tIns="0" bIns="0"/>
          <a:p>
            <a:pPr>
              <a:buSzPct val="45000"/>
              <a:buFont typeface="StarSymbol"/>
              <a:buChar char=""/>
            </a:pPr>
            <a:r>
              <a:rPr lang="en-US" sz="3200">
                <a:latin typeface="Arial"/>
              </a:rPr>
              <a:t>Click on the started session then press the "Join session" button. The browser is navigated to the "Collaboration page" and the model is visualised. (The JSON model is visualised as a result of this step)</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195</TotalTime>
  <Application>LibreOffice/4.4.5.2$Linux_x86 LibreOffice_project/a22f674fd25a3b6f45bdebf25400ed2adff0ff99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2015-10-10T14:02:56Z</dcterms:created>
  <dc:creator>egyforintos </dc:creator>
  <dc:language>en-US</dc:language>
  <cp:lastModifiedBy>egyforintos </cp:lastModifiedBy>
  <dcterms:modified xsi:type="dcterms:W3CDTF">2015-10-10T17:20:17Z</dcterms:modified>
  <cp:revision>7</cp:revision>
</cp:coreProperties>
</file>