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67" r:id="rId14"/>
    <p:sldId id="268" r:id="rId15"/>
    <p:sldId id="269" r:id="rId16"/>
    <p:sldId id="270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32" autoAdjust="0"/>
  </p:normalViewPr>
  <p:slideViewPr>
    <p:cSldViewPr>
      <p:cViewPr varScale="1">
        <p:scale>
          <a:sx n="80" d="100"/>
          <a:sy n="8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BD66-82A8-450F-802F-72985574C43F}" type="datetimeFigureOut">
              <a:rPr lang="hu-HU" smtClean="0"/>
              <a:t>2014.10.22.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57850-C4F6-4369-AEBF-8544C1CF43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70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Subsystem-ek</a:t>
            </a:r>
            <a:r>
              <a:rPr lang="hu-HU" baseline="0" dirty="0" smtClean="0"/>
              <a:t> egymásba ágyazhatóságára nincs korlát, elméletileg végtelen egymásba rendelés is megengedett.</a:t>
            </a:r>
          </a:p>
          <a:p>
            <a:r>
              <a:rPr lang="hu-HU" baseline="0" dirty="0" err="1" smtClean="0"/>
              <a:t>CtrlUnit</a:t>
            </a:r>
            <a:r>
              <a:rPr lang="hu-HU" baseline="0" dirty="0" smtClean="0"/>
              <a:t> csak </a:t>
            </a:r>
            <a:r>
              <a:rPr lang="hu-HU" baseline="0" dirty="0" err="1" smtClean="0"/>
              <a:t>Subsystem</a:t>
            </a:r>
            <a:r>
              <a:rPr lang="hu-HU" baseline="0" dirty="0" smtClean="0"/>
              <a:t> elemben helyezkedhet el.</a:t>
            </a:r>
          </a:p>
          <a:p>
            <a:r>
              <a:rPr lang="hu-HU" baseline="0" dirty="0" err="1" smtClean="0"/>
              <a:t>CtrlUnit-ban</a:t>
            </a:r>
            <a:r>
              <a:rPr lang="hu-HU" baseline="0" dirty="0" smtClean="0"/>
              <a:t> hivatkozás különböző rendszer elemekre.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57850-C4F6-4369-AEBF-8544C1CF43D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53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Modell elemeken értelmezett műveletek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57850-C4F6-4369-AEBF-8544C1CF43D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353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E49D6CF-93AB-49B0-BAE5-5CBAC4C15F5F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90588C7-5EB0-4F1A-9882-C572AD6B9C13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25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21654-27A3-495F-B263-D7348806C5EB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12C55-01DA-4748-AFDA-297E78D70DBA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349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6CEC1-B1AF-42CF-88AF-33ABDA07F07E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F45F3C7-63F3-49E0-B41D-B4BA741040B1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857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28693-DDAB-486C-B40C-1F47CB46FF92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6D604-CD3A-465F-BF87-36421AB21AEE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405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2660A4-10F6-4223-B100-21A22ED7D3D4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5AD666-BFAC-4B78-AA82-434C4F4018E5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46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CE81-F447-4C60-BF95-1F38B6EBAFB6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ECB2-80EA-4D74-A9C1-7CF70639B1B9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32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4A9A4-0596-42B7-94A6-1CA383DCECA4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0835A-62F9-4225-8C8B-3F297AE74E91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18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807B4-F88F-47E7-9617-3D982842B098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A6CB4-657C-4687-818C-C6FDB06E083C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02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C6C69-219C-4E14-81B6-81FFA0F6D7F6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BB486-613B-42B0-9BFB-571DBE5EF60C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70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7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7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B87D8-F3EF-4EC6-A4C5-471B9963331F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45FA5CF-3004-4ACA-BB0B-D1297BEEA08D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0865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ectangle 8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 dirty="0" smtClean="0"/>
              <a:t>Kép beszúrásához kattintson az ikonra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3EFA8-EBF7-4B3C-9829-D4AF58D7F3E9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966-A97D-4297-BF1D-33E35CC0832C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152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C6B9C1-9CC7-494E-8302-DB74AEB0B094}" type="datetimeFigureOut">
              <a:rPr lang="hu-HU"/>
              <a:pPr>
                <a:defRPr/>
              </a:pPr>
              <a:t>2014.10.22.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77B102-B895-4D8C-AC94-7F40856EAF1E}" type="slidenum">
              <a:rPr lang="hu-HU"/>
              <a:pPr>
                <a:defRPr/>
              </a:pPr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4" r:id="rId2"/>
    <p:sldLayoutId id="2147483720" r:id="rId3"/>
    <p:sldLayoutId id="2147483715" r:id="rId4"/>
    <p:sldLayoutId id="2147483716" r:id="rId5"/>
    <p:sldLayoutId id="2147483717" r:id="rId6"/>
    <p:sldLayoutId id="2147483721" r:id="rId7"/>
    <p:sldLayoutId id="2147483722" r:id="rId8"/>
    <p:sldLayoutId id="2147483723" r:id="rId9"/>
    <p:sldLayoutId id="2147483718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</a:defRPr>
      </a:lvl9pPr>
    </p:titleStyle>
    <p:bodyStyle>
      <a:lvl1pPr marL="273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"/>
        <a:defRPr sz="2000" kern="1200" spc="150">
          <a:solidFill>
            <a:schemeClr val="tx2"/>
          </a:solidFill>
          <a:latin typeface="+mn-lt"/>
          <a:ea typeface="+mn-ea"/>
          <a:cs typeface="+mn-cs"/>
        </a:defRPr>
      </a:lvl1pPr>
      <a:lvl2pPr marL="547688" indent="-182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182563" algn="l" rtl="0" fontAlgn="base">
        <a:spcBef>
          <a:spcPct val="20000"/>
        </a:spcBef>
        <a:spcAft>
          <a:spcPct val="0"/>
        </a:spcAft>
        <a:buClr>
          <a:srgbClr val="928B70"/>
        </a:buClr>
        <a:buFont typeface="Wingdings" pitchFamily="2" charset="2"/>
        <a:buChar char="§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096963" indent="-182563" algn="l" rtl="0" fontAlgn="base">
        <a:spcBef>
          <a:spcPct val="20000"/>
        </a:spcBef>
        <a:spcAft>
          <a:spcPct val="0"/>
        </a:spcAft>
        <a:buClr>
          <a:srgbClr val="87706B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79525" indent="-182563" algn="l" rtl="0" fontAlgn="base">
        <a:spcBef>
          <a:spcPct val="20000"/>
        </a:spcBef>
        <a:spcAft>
          <a:spcPct val="0"/>
        </a:spcAft>
        <a:buClr>
          <a:srgbClr val="6F777D"/>
        </a:buClr>
        <a:buFont typeface="Wingdings" pitchFamily="2" charset="2"/>
        <a:buChar char="§"/>
        <a:defRPr sz="13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6530280" cy="275669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u-HU" sz="4000" dirty="0" smtClean="0"/>
              <a:t>IKERLAN Esettanulmány</a:t>
            </a:r>
            <a:br>
              <a:rPr lang="hu-HU" sz="4000" dirty="0" smtClean="0"/>
            </a:br>
            <a:r>
              <a:rPr lang="hu-HU" sz="2400" dirty="0" smtClean="0"/>
              <a:t>Offline kollaboráció két felhasználó között</a:t>
            </a:r>
            <a:endParaRPr lang="hu-HU" sz="4000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79388" y="3905944"/>
            <a:ext cx="6553200" cy="2952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81984" y="6165304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/>
            <a:r>
              <a:rPr lang="en-US" sz="1400" dirty="0" err="1">
                <a:solidFill>
                  <a:schemeClr val="bg1"/>
                </a:solidFill>
                <a:latin typeface="+mn-lt"/>
                <a:sym typeface="Corbel" pitchFamily="34" charset="0"/>
              </a:rPr>
              <a:t>Informatikai</a:t>
            </a:r>
            <a:r>
              <a:rPr lang="en-US" sz="1400" dirty="0">
                <a:solidFill>
                  <a:schemeClr val="bg1"/>
                </a:solidFill>
                <a:latin typeface="+mn-lt"/>
                <a:sym typeface="Corbe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sym typeface="Corbel" pitchFamily="34" charset="0"/>
              </a:rPr>
              <a:t>technológiák</a:t>
            </a:r>
            <a:r>
              <a:rPr lang="en-US" sz="1400" dirty="0">
                <a:solidFill>
                  <a:schemeClr val="bg1"/>
                </a:solidFill>
                <a:latin typeface="+mn-lt"/>
                <a:sym typeface="Corbe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sym typeface="Corbel" pitchFamily="34" charset="0"/>
              </a:rPr>
              <a:t>szakirány</a:t>
            </a:r>
            <a:endParaRPr lang="en-US" sz="1400" dirty="0">
              <a:solidFill>
                <a:schemeClr val="bg1"/>
              </a:solidFill>
              <a:latin typeface="+mn-lt"/>
              <a:sym typeface="Corbel" pitchFamily="34" charset="0"/>
            </a:endParaRPr>
          </a:p>
          <a:p>
            <a:pPr marL="0" indent="0" eaLnBrk="1" hangingPunct="1"/>
            <a:r>
              <a:rPr lang="en-US" sz="1400" dirty="0" err="1">
                <a:solidFill>
                  <a:schemeClr val="bg1"/>
                </a:solidFill>
                <a:latin typeface="+mn-lt"/>
                <a:sym typeface="Corbel" pitchFamily="34" charset="0"/>
              </a:rPr>
              <a:t>Rendszermodellezés</a:t>
            </a:r>
            <a:r>
              <a:rPr lang="en-US" sz="1400" dirty="0">
                <a:solidFill>
                  <a:schemeClr val="bg1"/>
                </a:solidFill>
                <a:latin typeface="+mn-lt"/>
                <a:sym typeface="Corbe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sym typeface="Corbel" pitchFamily="34" charset="0"/>
              </a:rPr>
              <a:t>ágazat</a:t>
            </a:r>
            <a:endParaRPr lang="en-US" sz="1400" dirty="0">
              <a:solidFill>
                <a:schemeClr val="bg1"/>
              </a:solidFill>
              <a:latin typeface="+mn-lt"/>
              <a:sym typeface="Corbel" pitchFamily="34" charset="0"/>
            </a:endParaRPr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Papp Krisztián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indent="-514350">
              <a:buFont typeface="+mj-lt"/>
              <a:buAutoNum type="arabicPeriod"/>
            </a:pPr>
            <a:r>
              <a:rPr lang="hu-HU" dirty="0" smtClean="0"/>
              <a:t>Alice:</a:t>
            </a:r>
          </a:p>
          <a:p>
            <a:pPr lvl="1"/>
            <a:r>
              <a:rPr lang="hu-HU" dirty="0" err="1" smtClean="0"/>
              <a:t>Subsystem</a:t>
            </a:r>
            <a:r>
              <a:rPr lang="hu-HU" dirty="0" smtClean="0"/>
              <a:t>_21.CtrlUnit_1809.remove()</a:t>
            </a:r>
          </a:p>
          <a:p>
            <a:pPr lvl="1"/>
            <a:r>
              <a:rPr lang="hu-HU" dirty="0" smtClean="0"/>
              <a:t>PA_11.remove()</a:t>
            </a:r>
          </a:p>
          <a:p>
            <a:pPr marL="558800" indent="-514350">
              <a:buFont typeface="+mj-lt"/>
              <a:buAutoNum type="arabicPeriod"/>
            </a:pPr>
            <a:r>
              <a:rPr lang="hu-HU" dirty="0" smtClean="0"/>
              <a:t>Bob:</a:t>
            </a:r>
          </a:p>
          <a:p>
            <a:pPr lvl="1"/>
            <a:r>
              <a:rPr lang="hu-HU" dirty="0" err="1" smtClean="0"/>
              <a:t>Subsystem</a:t>
            </a:r>
            <a:r>
              <a:rPr lang="hu-HU" dirty="0" smtClean="0"/>
              <a:t>_21.addCtrlUtin(</a:t>
            </a:r>
            <a:r>
              <a:rPr lang="hu-HU" dirty="0" err="1" smtClean="0"/>
              <a:t>CtrlUnit</a:t>
            </a:r>
            <a:r>
              <a:rPr lang="hu-HU" dirty="0" smtClean="0"/>
              <a:t>_99)</a:t>
            </a:r>
          </a:p>
          <a:p>
            <a:pPr lvl="1"/>
            <a:r>
              <a:rPr lang="hu-HU" dirty="0" err="1" smtClean="0"/>
              <a:t>CtrlUnit</a:t>
            </a:r>
            <a:r>
              <a:rPr lang="hu-HU" dirty="0" smtClean="0"/>
              <a:t>_99.setSystemParamReference(PA_11)</a:t>
            </a:r>
          </a:p>
          <a:p>
            <a:pPr marL="558800" indent="-514350">
              <a:buFont typeface="+mj-lt"/>
              <a:buAutoNum type="arabicPeriod"/>
            </a:pPr>
            <a:r>
              <a:rPr lang="hu-HU" dirty="0" smtClean="0"/>
              <a:t>Alice: </a:t>
            </a:r>
            <a:r>
              <a:rPr lang="hu-HU" dirty="0" err="1" smtClean="0"/>
              <a:t>commit</a:t>
            </a:r>
            <a:endParaRPr lang="hu-HU" dirty="0" smtClean="0"/>
          </a:p>
          <a:p>
            <a:pPr marL="558800" indent="-514350">
              <a:buFont typeface="+mj-lt"/>
              <a:buAutoNum type="arabicPeriod"/>
            </a:pPr>
            <a:r>
              <a:rPr lang="hu-HU" dirty="0" smtClean="0"/>
              <a:t>Bob: </a:t>
            </a:r>
            <a:r>
              <a:rPr lang="hu-HU" dirty="0" err="1" smtClean="0"/>
              <a:t>commit</a:t>
            </a:r>
            <a:r>
              <a:rPr lang="hu-HU" dirty="0" smtClean="0"/>
              <a:t>			Konfliktus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 feloldás 2.</a:t>
            </a:r>
          </a:p>
        </p:txBody>
      </p:sp>
      <p:sp>
        <p:nvSpPr>
          <p:cNvPr id="4" name="Jobbra nyíl 3"/>
          <p:cNvSpPr/>
          <p:nvPr/>
        </p:nvSpPr>
        <p:spPr>
          <a:xfrm>
            <a:off x="3683840" y="5481136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61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Subsystem</a:t>
            </a:r>
            <a:r>
              <a:rPr lang="hu-HU" dirty="0" smtClean="0"/>
              <a:t>_10</a:t>
            </a:r>
          </a:p>
          <a:p>
            <a:r>
              <a:rPr lang="hu-HU" dirty="0" smtClean="0"/>
              <a:t>Konténer elem eltávolítása</a:t>
            </a:r>
          </a:p>
          <a:p>
            <a:r>
              <a:rPr lang="hu-HU" dirty="0" smtClean="0"/>
              <a:t>Törölt konténer elemhez új gyerekelem hozzáadása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 feloldás </a:t>
            </a:r>
            <a:r>
              <a:rPr lang="hu-HU" dirty="0" smtClean="0"/>
              <a:t>3.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12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Alice:</a:t>
            </a:r>
          </a:p>
          <a:p>
            <a:pPr lvl="1"/>
            <a:r>
              <a:rPr lang="hu-HU" dirty="0" err="1" smtClean="0"/>
              <a:t>Subsystem</a:t>
            </a:r>
            <a:r>
              <a:rPr lang="hu-HU" dirty="0" smtClean="0"/>
              <a:t>_10.remove()</a:t>
            </a:r>
          </a:p>
          <a:p>
            <a:r>
              <a:rPr lang="hu-HU" dirty="0" smtClean="0"/>
              <a:t>Bob:</a:t>
            </a:r>
          </a:p>
          <a:p>
            <a:pPr lvl="1"/>
            <a:r>
              <a:rPr lang="hu-HU" dirty="0" err="1" smtClean="0"/>
              <a:t>WT.addSubsystem</a:t>
            </a:r>
            <a:r>
              <a:rPr lang="hu-HU" dirty="0" smtClean="0"/>
              <a:t>(</a:t>
            </a:r>
            <a:r>
              <a:rPr lang="hu-HU" dirty="0" err="1" smtClean="0"/>
              <a:t>Subsystem</a:t>
            </a:r>
            <a:r>
              <a:rPr lang="hu-HU" dirty="0" smtClean="0"/>
              <a:t>_99)</a:t>
            </a:r>
          </a:p>
          <a:p>
            <a:pPr lvl="1"/>
            <a:r>
              <a:rPr lang="hu-HU" dirty="0" err="1" smtClean="0"/>
              <a:t>Subsystem</a:t>
            </a:r>
            <a:r>
              <a:rPr lang="hu-HU" dirty="0" smtClean="0"/>
              <a:t>_99.addCtrUnit(</a:t>
            </a:r>
            <a:r>
              <a:rPr lang="hu-HU" dirty="0" err="1" smtClean="0"/>
              <a:t>CrtlUnit</a:t>
            </a:r>
            <a:r>
              <a:rPr lang="hu-HU" dirty="0" smtClean="0"/>
              <a:t>_99)</a:t>
            </a:r>
          </a:p>
          <a:p>
            <a:r>
              <a:rPr lang="hu-HU" dirty="0" smtClean="0"/>
              <a:t>Alice: </a:t>
            </a:r>
            <a:r>
              <a:rPr lang="hu-HU" dirty="0" err="1" smtClean="0"/>
              <a:t>commit</a:t>
            </a:r>
            <a:endParaRPr lang="hu-HU" dirty="0" smtClean="0"/>
          </a:p>
          <a:p>
            <a:r>
              <a:rPr lang="hu-HU" dirty="0" smtClean="0"/>
              <a:t>Bob: </a:t>
            </a:r>
            <a:r>
              <a:rPr lang="hu-HU" dirty="0" err="1" smtClean="0"/>
              <a:t>commit</a:t>
            </a:r>
            <a:r>
              <a:rPr lang="hu-HU" dirty="0" smtClean="0"/>
              <a:t>		</a:t>
            </a:r>
            <a:r>
              <a:rPr lang="hu-HU" dirty="0"/>
              <a:t>	</a:t>
            </a:r>
            <a:r>
              <a:rPr lang="hu-HU" dirty="0" smtClean="0"/>
              <a:t>Konfliktus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 feloldás </a:t>
            </a:r>
            <a:r>
              <a:rPr lang="hu-HU" dirty="0" smtClean="0"/>
              <a:t>3.</a:t>
            </a:r>
            <a:endParaRPr lang="hu-HU" dirty="0"/>
          </a:p>
        </p:txBody>
      </p:sp>
      <p:sp>
        <p:nvSpPr>
          <p:cNvPr id="4" name="Jobbra nyíl 3"/>
          <p:cNvSpPr/>
          <p:nvPr/>
        </p:nvSpPr>
        <p:spPr>
          <a:xfrm>
            <a:off x="3491880" y="5157192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01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Esettanulmány 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69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Két szereplő: </a:t>
            </a:r>
            <a:r>
              <a:rPr lang="hu-HU" dirty="0" smtClean="0"/>
              <a:t>Alice és Bob</a:t>
            </a:r>
            <a:endParaRPr lang="hu-HU" dirty="0"/>
          </a:p>
          <a:p>
            <a:r>
              <a:rPr lang="hu-HU" dirty="0"/>
              <a:t>Azonos </a:t>
            </a:r>
            <a:r>
              <a:rPr lang="hu-HU" dirty="0" smtClean="0"/>
              <a:t>példánymodell </a:t>
            </a:r>
            <a:r>
              <a:rPr lang="hu-HU" dirty="0" smtClean="0"/>
              <a:t>különböző </a:t>
            </a:r>
            <a:r>
              <a:rPr lang="hu-HU" dirty="0" smtClean="0"/>
              <a:t>részegységeinek </a:t>
            </a:r>
            <a:r>
              <a:rPr lang="hu-HU" dirty="0" smtClean="0"/>
              <a:t>szerkesztése hozzáférés </a:t>
            </a:r>
            <a:r>
              <a:rPr lang="hu-HU" dirty="0"/>
              <a:t>jogosultsági szabályok alapján</a:t>
            </a:r>
          </a:p>
          <a:p>
            <a:r>
              <a:rPr lang="hu-HU" dirty="0" smtClean="0"/>
              <a:t>Szerkesztés előtt lehetséges a modell részelemeinek zárolása</a:t>
            </a:r>
          </a:p>
          <a:p>
            <a:r>
              <a:rPr lang="hu-HU" dirty="0" smtClean="0"/>
              <a:t>Lehetséges </a:t>
            </a:r>
            <a:r>
              <a:rPr lang="hu-HU" dirty="0" err="1" smtClean="0"/>
              <a:t>commit</a:t>
            </a:r>
            <a:r>
              <a:rPr lang="hu-HU" dirty="0" smtClean="0"/>
              <a:t>, ha nincs zárolva az érintett </a:t>
            </a:r>
            <a:r>
              <a:rPr lang="hu-HU" dirty="0" smtClean="0"/>
              <a:t>részelem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Zárolás és </a:t>
            </a:r>
            <a:r>
              <a:rPr lang="hu-HU" b="1" dirty="0"/>
              <a:t>Hozzáférési </a:t>
            </a:r>
            <a:r>
              <a:rPr lang="hu-HU" b="1" dirty="0" smtClean="0"/>
              <a:t>jogok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651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460" y="1719263"/>
            <a:ext cx="6088480" cy="4406900"/>
          </a:xfrm>
          <a:prstGeom prst="rect">
            <a:avLst/>
          </a:prstGeo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Zárolás és </a:t>
            </a:r>
            <a:r>
              <a:rPr lang="hu-HU" b="1" dirty="0"/>
              <a:t>Hozzáférési jogok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045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Konténer elem: </a:t>
            </a:r>
            <a:r>
              <a:rPr lang="hu-HU" dirty="0" err="1" smtClean="0"/>
              <a:t>Generator</a:t>
            </a:r>
            <a:endParaRPr lang="hu-HU" dirty="0" smtClean="0"/>
          </a:p>
          <a:p>
            <a:r>
              <a:rPr lang="hu-HU" dirty="0" smtClean="0"/>
              <a:t>Konténer elem zárolása és szerkesztése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Zárolás és </a:t>
            </a:r>
            <a:r>
              <a:rPr lang="hu-HU" b="1" dirty="0"/>
              <a:t>Hozzáférési </a:t>
            </a:r>
            <a:r>
              <a:rPr lang="hu-HU" b="1" dirty="0" smtClean="0"/>
              <a:t>jogok 1.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6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381000" y="1719262"/>
            <a:ext cx="8407400" cy="4878089"/>
          </a:xfrm>
        </p:spPr>
        <p:txBody>
          <a:bodyPr>
            <a:normAutofit lnSpcReduction="10000"/>
          </a:bodyPr>
          <a:lstStyle/>
          <a:p>
            <a:pPr marL="558800" indent="-514350">
              <a:buFont typeface="+mj-lt"/>
              <a:buAutoNum type="arabicPeriod"/>
            </a:pPr>
            <a:r>
              <a:rPr lang="hu-HU" dirty="0" smtClean="0"/>
              <a:t>Alice:</a:t>
            </a:r>
          </a:p>
          <a:p>
            <a:pPr marL="833438" lvl="1" indent="-514350"/>
            <a:r>
              <a:rPr lang="hu-HU" dirty="0" err="1" smtClean="0"/>
              <a:t>Generator.lock</a:t>
            </a:r>
            <a:r>
              <a:rPr lang="hu-HU" dirty="0" smtClean="0"/>
              <a:t>()</a:t>
            </a:r>
          </a:p>
          <a:p>
            <a:pPr marL="833438" lvl="1" indent="-514350"/>
            <a:r>
              <a:rPr lang="hu-HU" dirty="0" err="1" smtClean="0"/>
              <a:t>Generator.addSubsystem</a:t>
            </a:r>
            <a:r>
              <a:rPr lang="hu-HU" dirty="0" smtClean="0"/>
              <a:t>(</a:t>
            </a:r>
            <a:r>
              <a:rPr lang="hu-HU" dirty="0" err="1" smtClean="0"/>
              <a:t>Cooling</a:t>
            </a:r>
            <a:r>
              <a:rPr lang="hu-HU" dirty="0" smtClean="0"/>
              <a:t>)</a:t>
            </a:r>
          </a:p>
          <a:p>
            <a:pPr marL="558800" indent="-514350">
              <a:buFont typeface="+mj-lt"/>
              <a:buAutoNum type="arabicPeriod"/>
            </a:pPr>
            <a:r>
              <a:rPr lang="hu-HU" dirty="0" smtClean="0"/>
              <a:t>Bob:</a:t>
            </a:r>
          </a:p>
          <a:p>
            <a:pPr marL="833438" lvl="1" indent="-514350"/>
            <a:r>
              <a:rPr lang="hu-HU" dirty="0" err="1" smtClean="0"/>
              <a:t>Generator.addSubsystem</a:t>
            </a:r>
            <a:r>
              <a:rPr lang="hu-HU" dirty="0" smtClean="0"/>
              <a:t>(</a:t>
            </a:r>
            <a:r>
              <a:rPr lang="en-US" dirty="0" smtClean="0"/>
              <a:t>Protections</a:t>
            </a:r>
            <a:r>
              <a:rPr lang="hu-HU" dirty="0" smtClean="0"/>
              <a:t>)</a:t>
            </a:r>
          </a:p>
          <a:p>
            <a:pPr marL="833438" lvl="1" indent="-514350"/>
            <a:r>
              <a:rPr lang="hu-HU" dirty="0" err="1" smtClean="0"/>
              <a:t>Commit</a:t>
            </a:r>
            <a:r>
              <a:rPr lang="hu-HU" dirty="0" smtClean="0"/>
              <a:t>	</a:t>
            </a:r>
            <a:r>
              <a:rPr lang="hu-HU" dirty="0"/>
              <a:t>(</a:t>
            </a:r>
            <a:r>
              <a:rPr lang="hu-HU" dirty="0" smtClean="0">
                <a:solidFill>
                  <a:srgbClr val="FF0000"/>
                </a:solidFill>
              </a:rPr>
              <a:t>Sikertelen</a:t>
            </a:r>
            <a:r>
              <a:rPr lang="hu-HU" dirty="0" smtClean="0"/>
              <a:t>)</a:t>
            </a:r>
          </a:p>
          <a:p>
            <a:pPr marL="558800" indent="-514350">
              <a:buFont typeface="+mj-lt"/>
              <a:buAutoNum type="arabicPeriod"/>
            </a:pPr>
            <a:r>
              <a:rPr lang="hu-HU" dirty="0" smtClean="0"/>
              <a:t>Alice:</a:t>
            </a:r>
          </a:p>
          <a:p>
            <a:pPr marL="833438" lvl="1" indent="-514350"/>
            <a:r>
              <a:rPr lang="hu-HU" dirty="0" err="1" smtClean="0"/>
              <a:t>Commit</a:t>
            </a:r>
            <a:r>
              <a:rPr lang="hu-HU" dirty="0" smtClean="0"/>
              <a:t>	(Sikeres)</a:t>
            </a:r>
          </a:p>
          <a:p>
            <a:pPr marL="833438" lvl="1" indent="-514350"/>
            <a:r>
              <a:rPr lang="hu-HU" dirty="0" err="1" smtClean="0"/>
              <a:t>Generator.releaseLock</a:t>
            </a:r>
            <a:r>
              <a:rPr lang="hu-HU" dirty="0" smtClean="0"/>
              <a:t>()</a:t>
            </a:r>
          </a:p>
          <a:p>
            <a:pPr marL="558800" indent="-514350">
              <a:buFont typeface="+mj-lt"/>
              <a:buAutoNum type="arabicPeriod"/>
            </a:pPr>
            <a:r>
              <a:rPr lang="hu-HU" dirty="0" smtClean="0"/>
              <a:t>Bob:</a:t>
            </a:r>
          </a:p>
          <a:p>
            <a:pPr marL="833438" lvl="1" indent="-514350"/>
            <a:r>
              <a:rPr lang="hu-HU" dirty="0" err="1" smtClean="0"/>
              <a:t>Commit</a:t>
            </a:r>
            <a:r>
              <a:rPr lang="hu-HU" dirty="0"/>
              <a:t> </a:t>
            </a:r>
            <a:r>
              <a:rPr lang="hu-HU" dirty="0" smtClean="0"/>
              <a:t>(Sikeres)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Zárolás és </a:t>
            </a:r>
            <a:r>
              <a:rPr lang="hu-HU" b="1" dirty="0"/>
              <a:t>Hozzáférési jogok 1.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589311"/>
            <a:ext cx="4435224" cy="18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5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Felhasználók megkülönböztetése szerepkörük alapján</a:t>
            </a:r>
          </a:p>
          <a:p>
            <a:r>
              <a:rPr lang="hu-HU" dirty="0" smtClean="0"/>
              <a:t>A szerepkörök jogosultságai eltérőek</a:t>
            </a:r>
          </a:p>
          <a:p>
            <a:r>
              <a:rPr lang="hu-HU" dirty="0" smtClean="0"/>
              <a:t>Alice csak hivatkozhat bemenetekre és kimenetekre</a:t>
            </a:r>
          </a:p>
          <a:p>
            <a:r>
              <a:rPr lang="hu-HU" dirty="0" smtClean="0"/>
              <a:t>Bob szerkesztheti is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Zárolás és </a:t>
            </a:r>
            <a:r>
              <a:rPr lang="hu-HU" b="1" dirty="0"/>
              <a:t>Hozzáférési jogok </a:t>
            </a:r>
            <a:r>
              <a:rPr lang="hu-HU" b="1" dirty="0" smtClean="0"/>
              <a:t>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4980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Alice: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WT.addSystemInput</a:t>
            </a:r>
            <a:r>
              <a:rPr lang="hu-HU" dirty="0" smtClean="0"/>
              <a:t>(Input_99)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Generator.addCtrlUnit</a:t>
            </a:r>
            <a:r>
              <a:rPr lang="hu-HU" dirty="0" smtClean="0"/>
              <a:t>(</a:t>
            </a:r>
            <a:r>
              <a:rPr lang="hu-HU" dirty="0" err="1" smtClean="0"/>
              <a:t>CtrlUnit</a:t>
            </a:r>
            <a:r>
              <a:rPr lang="hu-HU" dirty="0" smtClean="0"/>
              <a:t>_99)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CtrlUnit</a:t>
            </a:r>
            <a:r>
              <a:rPr lang="hu-HU" dirty="0" smtClean="0"/>
              <a:t>_99.setInput(Input_99)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CtrlUnit</a:t>
            </a:r>
            <a:r>
              <a:rPr lang="hu-HU" dirty="0" smtClean="0"/>
              <a:t>_99.setOutput(Output_1)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Commit</a:t>
            </a:r>
            <a:r>
              <a:rPr lang="hu-HU" dirty="0" smtClean="0"/>
              <a:t> (</a:t>
            </a:r>
            <a:r>
              <a:rPr lang="hu-HU" dirty="0" smtClean="0">
                <a:solidFill>
                  <a:srgbClr val="FF0000"/>
                </a:solidFill>
              </a:rPr>
              <a:t>Sikertelen</a:t>
            </a:r>
            <a:r>
              <a:rPr lang="hu-HU" dirty="0" smtClean="0"/>
              <a:t>)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CtrlUnit</a:t>
            </a:r>
            <a:r>
              <a:rPr lang="hu-HU" dirty="0" smtClean="0"/>
              <a:t>_99.setInput(Input_1)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smtClean="0"/>
              <a:t>Input_99.remove()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Commit</a:t>
            </a:r>
            <a:r>
              <a:rPr lang="hu-HU" dirty="0" smtClean="0"/>
              <a:t> (Sikeres)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Zárolás és </a:t>
            </a:r>
            <a:r>
              <a:rPr lang="hu-HU" b="1" dirty="0"/>
              <a:t>Hozzáférési jogok 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25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defRPr/>
            </a:pPr>
            <a:r>
              <a:rPr lang="hu-HU" dirty="0" smtClean="0"/>
              <a:t>Cég: IKERLAN</a:t>
            </a:r>
          </a:p>
          <a:p>
            <a:pPr marL="274320" fontAlgn="auto">
              <a:spcAft>
                <a:spcPts val="0"/>
              </a:spcAft>
              <a:defRPr/>
            </a:pPr>
            <a:r>
              <a:rPr lang="hu-HU" dirty="0" smtClean="0"/>
              <a:t>Terület: Szélerőmű vezérlő eszközök</a:t>
            </a:r>
          </a:p>
          <a:p>
            <a:pPr marL="274320" fontAlgn="auto">
              <a:spcAft>
                <a:spcPts val="0"/>
              </a:spcAft>
              <a:defRPr/>
            </a:pPr>
            <a:r>
              <a:rPr lang="hu-HU" dirty="0" smtClean="0"/>
              <a:t>Igény: </a:t>
            </a:r>
          </a:p>
          <a:p>
            <a:pPr marL="548958" lvl="1" fontAlgn="auto">
              <a:spcAft>
                <a:spcPts val="0"/>
              </a:spcAft>
              <a:defRPr/>
            </a:pPr>
            <a:r>
              <a:rPr lang="hu-HU" dirty="0" smtClean="0"/>
              <a:t>Speciális szoftver az eszközök tervezésére komponens szinten</a:t>
            </a:r>
          </a:p>
          <a:p>
            <a:pPr marL="548958" lvl="1" fontAlgn="auto">
              <a:spcAft>
                <a:spcPts val="0"/>
              </a:spcAft>
              <a:defRPr/>
            </a:pPr>
            <a:r>
              <a:rPr lang="hu-HU" dirty="0" smtClean="0"/>
              <a:t>Kollaboráció tervezés közben</a:t>
            </a:r>
          </a:p>
          <a:p>
            <a:pPr marL="548958" lvl="1" fontAlgn="auto">
              <a:spcAft>
                <a:spcPts val="0"/>
              </a:spcAft>
              <a:defRPr/>
            </a:pPr>
            <a:r>
              <a:rPr lang="hu-HU" dirty="0" smtClean="0"/>
              <a:t>Hozzáférési jogosultságok a modell különböző részegységeihez</a:t>
            </a:r>
          </a:p>
          <a:p>
            <a:pPr marL="274320" fontAlgn="auto">
              <a:spcAft>
                <a:spcPts val="0"/>
              </a:spcAft>
              <a:defRPr/>
            </a:pPr>
            <a:r>
              <a:rPr lang="hu-HU" dirty="0" smtClean="0"/>
              <a:t>Platform: EMF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u-HU" dirty="0" smtClean="0"/>
              <a:t>Háttér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Bob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WT.addSystemInput</a:t>
            </a:r>
            <a:r>
              <a:rPr lang="hu-HU" dirty="0" smtClean="0"/>
              <a:t>(Input_100)</a:t>
            </a:r>
            <a:endParaRPr lang="hu-HU" dirty="0"/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Generator.addCtrlUnit</a:t>
            </a:r>
            <a:r>
              <a:rPr lang="hu-HU" dirty="0" smtClean="0"/>
              <a:t>(</a:t>
            </a:r>
            <a:r>
              <a:rPr lang="hu-HU" dirty="0" err="1" smtClean="0"/>
              <a:t>CtrlUnit</a:t>
            </a:r>
            <a:r>
              <a:rPr lang="hu-HU" dirty="0" smtClean="0"/>
              <a:t>_100)</a:t>
            </a:r>
            <a:endParaRPr lang="hu-HU" dirty="0"/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CtrlUnit</a:t>
            </a:r>
            <a:r>
              <a:rPr lang="hu-HU" dirty="0" smtClean="0"/>
              <a:t>_100.setInput(Input_100)</a:t>
            </a:r>
            <a:endParaRPr lang="hu-HU" dirty="0"/>
          </a:p>
          <a:p>
            <a:pPr marL="708025" lvl="1" indent="-342900">
              <a:buFont typeface="+mj-lt"/>
              <a:buAutoNum type="arabicPeriod"/>
            </a:pPr>
            <a:r>
              <a:rPr lang="hu-HU" dirty="0" err="1" smtClean="0"/>
              <a:t>CtrlUnit</a:t>
            </a:r>
            <a:r>
              <a:rPr lang="hu-HU" dirty="0" smtClean="0"/>
              <a:t>_100.setOutput(Output_1</a:t>
            </a:r>
            <a:r>
              <a:rPr lang="hu-HU" dirty="0"/>
              <a:t>)</a:t>
            </a:r>
          </a:p>
          <a:p>
            <a:pPr marL="708025" lvl="1" indent="-342900">
              <a:buFont typeface="+mj-lt"/>
              <a:buAutoNum type="arabicPeriod"/>
            </a:pPr>
            <a:r>
              <a:rPr lang="hu-HU" dirty="0" err="1"/>
              <a:t>Commit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smtClean="0">
                <a:solidFill>
                  <a:srgbClr val="534949"/>
                </a:solidFill>
              </a:rPr>
              <a:t>Sikeres</a:t>
            </a:r>
            <a:r>
              <a:rPr lang="hu-HU" dirty="0" smtClean="0"/>
              <a:t>)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Zárolás és </a:t>
            </a:r>
            <a:r>
              <a:rPr lang="hu-HU" b="1" dirty="0"/>
              <a:t>Hozzáférési jogok 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539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Elem típusok:</a:t>
            </a:r>
          </a:p>
          <a:p>
            <a:pPr lvl="1"/>
            <a:r>
              <a:rPr lang="hu-HU" dirty="0" smtClean="0"/>
              <a:t>WT	 (gyökér elem)</a:t>
            </a:r>
          </a:p>
          <a:p>
            <a:pPr lvl="1"/>
            <a:r>
              <a:rPr lang="hu-HU" dirty="0" err="1" smtClean="0"/>
              <a:t>Subsystem</a:t>
            </a:r>
            <a:r>
              <a:rPr lang="hu-HU" dirty="0" smtClean="0"/>
              <a:t> (konténer)</a:t>
            </a:r>
          </a:p>
          <a:p>
            <a:pPr lvl="1"/>
            <a:r>
              <a:rPr lang="en-US" dirty="0" err="1" smtClean="0"/>
              <a:t>CtrlUnit</a:t>
            </a:r>
            <a:endParaRPr lang="hu-HU" dirty="0" smtClean="0"/>
          </a:p>
          <a:p>
            <a:pPr lvl="1"/>
            <a:r>
              <a:rPr lang="hu-HU" dirty="0" smtClean="0"/>
              <a:t>Rendszer elemek</a:t>
            </a:r>
          </a:p>
          <a:p>
            <a:pPr lvl="2"/>
            <a:r>
              <a:rPr lang="hu-HU" dirty="0" smtClean="0"/>
              <a:t>Kimenet</a:t>
            </a:r>
          </a:p>
          <a:p>
            <a:pPr lvl="2"/>
            <a:r>
              <a:rPr lang="hu-HU" dirty="0" smtClean="0"/>
              <a:t>Bemenet</a:t>
            </a:r>
          </a:p>
          <a:p>
            <a:pPr lvl="2"/>
            <a:r>
              <a:rPr lang="hu-HU" dirty="0" smtClean="0"/>
              <a:t>Paraméterek</a:t>
            </a:r>
          </a:p>
          <a:p>
            <a:pPr lvl="2"/>
            <a:r>
              <a:rPr lang="hu-HU" dirty="0" smtClean="0"/>
              <a:t>Riasztások</a:t>
            </a:r>
          </a:p>
          <a:p>
            <a:pPr lvl="2"/>
            <a:r>
              <a:rPr lang="hu-HU" dirty="0" smtClean="0"/>
              <a:t>Változók</a:t>
            </a:r>
          </a:p>
          <a:p>
            <a:pPr marL="639762" lvl="2" indent="0">
              <a:buNone/>
            </a:pPr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60648"/>
            <a:ext cx="29622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5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Elem </a:t>
            </a:r>
            <a:r>
              <a:rPr lang="hu-HU" dirty="0" smtClean="0"/>
              <a:t>hozzáadása</a:t>
            </a:r>
            <a:endParaRPr lang="hu-HU" dirty="0" smtClean="0"/>
          </a:p>
          <a:p>
            <a:r>
              <a:rPr lang="hu-HU" dirty="0" smtClean="0"/>
              <a:t>Elem eltávolítása</a:t>
            </a:r>
          </a:p>
          <a:p>
            <a:r>
              <a:rPr lang="hu-HU" dirty="0" smtClean="0"/>
              <a:t>Elem paraméterének szerkesztése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Modell Műveletek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988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Esettanulmány 1.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757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szereplő: </a:t>
            </a:r>
            <a:r>
              <a:rPr lang="hu-HU" dirty="0" smtClean="0"/>
              <a:t>Alice</a:t>
            </a:r>
            <a:r>
              <a:rPr lang="hu-HU" dirty="0" smtClean="0"/>
              <a:t> </a:t>
            </a:r>
            <a:r>
              <a:rPr lang="hu-HU" dirty="0" smtClean="0"/>
              <a:t>és </a:t>
            </a:r>
            <a:r>
              <a:rPr lang="hu-HU" dirty="0" smtClean="0"/>
              <a:t>Bob</a:t>
            </a:r>
            <a:endParaRPr lang="hu-HU" dirty="0" smtClean="0"/>
          </a:p>
          <a:p>
            <a:r>
              <a:rPr lang="hu-HU" dirty="0" smtClean="0"/>
              <a:t>Azonos </a:t>
            </a:r>
            <a:r>
              <a:rPr lang="hu-HU" dirty="0" smtClean="0"/>
              <a:t>példánymodell </a:t>
            </a:r>
            <a:r>
              <a:rPr lang="hu-HU" dirty="0" smtClean="0"/>
              <a:t>szerkesztése</a:t>
            </a:r>
          </a:p>
          <a:p>
            <a:r>
              <a:rPr lang="hu-HU" dirty="0" smtClean="0"/>
              <a:t>Konfliktus a </a:t>
            </a:r>
            <a:r>
              <a:rPr lang="hu-HU" dirty="0" err="1" smtClean="0"/>
              <a:t>commit</a:t>
            </a:r>
            <a:r>
              <a:rPr lang="hu-HU" dirty="0" smtClean="0"/>
              <a:t> közben</a:t>
            </a:r>
          </a:p>
          <a:p>
            <a:r>
              <a:rPr lang="hu-HU" dirty="0" smtClean="0"/>
              <a:t>Konfliktus feloldása automata módszerrel DSE megközelítéssel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Ütközés feloldás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280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 </a:t>
            </a:r>
            <a:r>
              <a:rPr lang="hu-HU" dirty="0" smtClean="0"/>
              <a:t>feloldás 1.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Subsystem</a:t>
            </a:r>
            <a:r>
              <a:rPr lang="hu-HU" dirty="0" smtClean="0"/>
              <a:t>_03 és </a:t>
            </a:r>
            <a:r>
              <a:rPr lang="hu-HU" dirty="0" err="1" smtClean="0"/>
              <a:t>Subsystem</a:t>
            </a:r>
            <a:r>
              <a:rPr lang="hu-HU" dirty="0" smtClean="0"/>
              <a:t>_21</a:t>
            </a:r>
          </a:p>
          <a:p>
            <a:r>
              <a:rPr lang="hu-HU" dirty="0" smtClean="0"/>
              <a:t>Közös paraméter: PA_11</a:t>
            </a:r>
          </a:p>
          <a:p>
            <a:r>
              <a:rPr lang="hu-HU" dirty="0" smtClean="0"/>
              <a:t>Közös paraméter</a:t>
            </a:r>
            <a:br>
              <a:rPr lang="hu-HU" dirty="0" smtClean="0"/>
            </a:br>
            <a:r>
              <a:rPr lang="hu-HU" dirty="0" smtClean="0"/>
              <a:t>szerkesztése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17" y="3226747"/>
            <a:ext cx="4449227" cy="28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indent="-514350">
              <a:buFont typeface="+mj-lt"/>
              <a:buAutoNum type="arabicPeriod"/>
            </a:pPr>
            <a:r>
              <a:rPr lang="hu-HU" dirty="0" smtClean="0"/>
              <a:t>Alice: PA_11.setSysId(2)</a:t>
            </a:r>
          </a:p>
          <a:p>
            <a:pPr marL="558800" indent="-514350">
              <a:buFont typeface="+mj-lt"/>
              <a:buAutoNum type="arabicPeriod"/>
            </a:pPr>
            <a:r>
              <a:rPr lang="hu-HU" dirty="0" smtClean="0"/>
              <a:t>Bob: PA_11.setSysId(13)</a:t>
            </a:r>
          </a:p>
          <a:p>
            <a:pPr marL="558800" indent="-514350">
              <a:buFont typeface="+mj-lt"/>
              <a:buAutoNum type="arabicPeriod"/>
            </a:pPr>
            <a:r>
              <a:rPr lang="hu-HU" dirty="0" smtClean="0"/>
              <a:t>Alice: </a:t>
            </a:r>
            <a:r>
              <a:rPr lang="hu-HU" dirty="0" err="1" smtClean="0"/>
              <a:t>commit</a:t>
            </a:r>
            <a:endParaRPr lang="hu-HU" dirty="0" smtClean="0"/>
          </a:p>
          <a:p>
            <a:pPr marL="558800" indent="-514350">
              <a:buFont typeface="+mj-lt"/>
              <a:buAutoNum type="arabicPeriod"/>
            </a:pPr>
            <a:r>
              <a:rPr lang="hu-HU" dirty="0" smtClean="0"/>
              <a:t>Bob: </a:t>
            </a:r>
            <a:r>
              <a:rPr lang="hu-HU" dirty="0" err="1" smtClean="0"/>
              <a:t>commit</a:t>
            </a:r>
            <a:r>
              <a:rPr lang="hu-HU" dirty="0" smtClean="0"/>
              <a:t>			Konfliktus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 </a:t>
            </a:r>
            <a:r>
              <a:rPr lang="hu-HU" dirty="0" smtClean="0"/>
              <a:t>feloldás 1.</a:t>
            </a:r>
            <a:endParaRPr lang="hu-HU" dirty="0"/>
          </a:p>
        </p:txBody>
      </p:sp>
      <p:sp>
        <p:nvSpPr>
          <p:cNvPr id="6" name="Jobbra nyíl 5"/>
          <p:cNvSpPr/>
          <p:nvPr/>
        </p:nvSpPr>
        <p:spPr>
          <a:xfrm>
            <a:off x="3671808" y="4172960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73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Subsystem</a:t>
            </a:r>
            <a:r>
              <a:rPr lang="hu-HU" dirty="0" smtClean="0"/>
              <a:t>_21</a:t>
            </a:r>
            <a:endParaRPr lang="hu-HU" dirty="0"/>
          </a:p>
          <a:p>
            <a:r>
              <a:rPr lang="hu-HU" dirty="0"/>
              <a:t>Közös paraméter: PA_11</a:t>
            </a:r>
          </a:p>
          <a:p>
            <a:r>
              <a:rPr lang="hu-HU" dirty="0"/>
              <a:t>Közös </a:t>
            </a:r>
            <a:r>
              <a:rPr lang="hu-HU" dirty="0" smtClean="0"/>
              <a:t>paraméter törlése</a:t>
            </a:r>
          </a:p>
          <a:p>
            <a:r>
              <a:rPr lang="hu-HU" dirty="0" smtClean="0"/>
              <a:t>Új hivatkozás felvétele a törölt paraméterre</a:t>
            </a:r>
            <a:endParaRPr lang="hu-HU" dirty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 feloldás </a:t>
            </a:r>
            <a:r>
              <a:rPr lang="hu-HU" dirty="0" smtClean="0"/>
              <a:t>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102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ács">
  <a:themeElements>
    <a:clrScheme name="Rács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ács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ács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ács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1047</TotalTime>
  <Words>359</Words>
  <Application>Microsoft Office PowerPoint</Application>
  <PresentationFormat>Diavetítés a képernyőre (4:3 oldalarány)</PresentationFormat>
  <Paragraphs>119</Paragraphs>
  <Slides>20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Franklin Gothic Medium</vt:lpstr>
      <vt:lpstr>Wingdings</vt:lpstr>
      <vt:lpstr>Wingdings 2</vt:lpstr>
      <vt:lpstr>Rács</vt:lpstr>
      <vt:lpstr>IKERLAN Esettanulmány Offline kollaboráció két felhasználó között</vt:lpstr>
      <vt:lpstr>Háttér</vt:lpstr>
      <vt:lpstr>Modell</vt:lpstr>
      <vt:lpstr>Modell Műveletek</vt:lpstr>
      <vt:lpstr>Esettanulmány 1.</vt:lpstr>
      <vt:lpstr>Ütközés feloldás</vt:lpstr>
      <vt:lpstr>Ütközés feloldás 1.</vt:lpstr>
      <vt:lpstr>Ütközés feloldás 1.</vt:lpstr>
      <vt:lpstr>Ütközés feloldás 2.</vt:lpstr>
      <vt:lpstr>Ütközés feloldás 2.</vt:lpstr>
      <vt:lpstr>Ütközés feloldás 3.</vt:lpstr>
      <vt:lpstr>Ütközés feloldás 3.</vt:lpstr>
      <vt:lpstr>Esettanulmány 2.</vt:lpstr>
      <vt:lpstr>Zárolás és Hozzáférési jogok</vt:lpstr>
      <vt:lpstr>Zárolás és Hozzáférési jogok</vt:lpstr>
      <vt:lpstr>Zárolás és Hozzáférési jogok 1.</vt:lpstr>
      <vt:lpstr>Zárolás és Hozzáférési jogok 1.</vt:lpstr>
      <vt:lpstr>Zárolás és Hozzáférési jogok 2.</vt:lpstr>
      <vt:lpstr>Zárolás és Hozzáférési jogok 2.</vt:lpstr>
      <vt:lpstr>Zárolás és Hozzáférési jogok 2.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Önálló laboratórium</dc:title>
  <dc:creator>Krisz</dc:creator>
  <cp:lastModifiedBy>Papp Krisztián</cp:lastModifiedBy>
  <cp:revision>233</cp:revision>
  <dcterms:created xsi:type="dcterms:W3CDTF">2013-04-04T23:05:57Z</dcterms:created>
  <dcterms:modified xsi:type="dcterms:W3CDTF">2014-10-22T03:26:28Z</dcterms:modified>
</cp:coreProperties>
</file>