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262" r:id="rId2"/>
    <p:sldId id="256" r:id="rId3"/>
    <p:sldId id="283" r:id="rId4"/>
    <p:sldId id="290" r:id="rId5"/>
    <p:sldId id="291" r:id="rId6"/>
    <p:sldId id="302" r:id="rId7"/>
    <p:sldId id="304" r:id="rId8"/>
    <p:sldId id="300" r:id="rId9"/>
    <p:sldId id="292" r:id="rId10"/>
    <p:sldId id="298" r:id="rId11"/>
    <p:sldId id="299" r:id="rId12"/>
    <p:sldId id="301" r:id="rId13"/>
    <p:sldId id="294" r:id="rId14"/>
    <p:sldId id="297" r:id="rId15"/>
    <p:sldId id="295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 autoAdjust="0"/>
    <p:restoredTop sz="84157" autoAdjust="0"/>
  </p:normalViewPr>
  <p:slideViewPr>
    <p:cSldViewPr snapToGrid="0">
      <p:cViewPr varScale="1">
        <p:scale>
          <a:sx n="97" d="100"/>
          <a:sy n="97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FDD9-8F2A-45E4-9BA0-E2A981F0E57C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65F0-9CF1-4260-BF4B-AAEC45C3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2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5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4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 point: no special politics knowledge</a:t>
            </a:r>
          </a:p>
          <a:p>
            <a:r>
              <a:rPr lang="en-GB"/>
              <a:t>Power of data science</a:t>
            </a:r>
          </a:p>
          <a:p>
            <a:r>
              <a:rPr lang="en-GB"/>
              <a:t>Inspire people with knowledge of the field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2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A65F0-9CF1-4260-BF4B-AAEC45C36AE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8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5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9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9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6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9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7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65F0-9CF1-4260-BF4B-AAEC45C36A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ack.analyticsvidhya.com/contest/practice-problem-loan-prediction-ii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wickdatascience/opening-the-black-bo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wickdatascience/opening-the-black-bo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odelOriented/shapper" TargetMode="External"/><Relationship Id="rId5" Type="http://schemas.openxmlformats.org/officeDocument/2006/relationships/hyperlink" Target="https://github.com/slundberg/shap" TargetMode="External"/><Relationship Id="rId4" Type="http://schemas.openxmlformats.org/officeDocument/2006/relationships/hyperlink" Target="https://christophm.github.io/interpretable-ml-book/shapley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free-vector/community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332E57-5044-49BE-AFF8-1B76940EC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86B2C-7754-4833-9CB3-AE55D9BA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79" y="863364"/>
            <a:ext cx="7069364" cy="5126124"/>
          </a:xfrm>
        </p:spPr>
        <p:txBody>
          <a:bodyPr anchor="ctr">
            <a:normAutofit/>
          </a:bodyPr>
          <a:lstStyle/>
          <a:p>
            <a:pPr algn="r"/>
            <a:r>
              <a:rPr lang="en-GB" sz="6600" cap="none" dirty="0">
                <a:solidFill>
                  <a:srgbClr val="FFFFFF"/>
                </a:solidFill>
                <a:effectLst/>
              </a:rPr>
              <a:t>A BRIEF INTRODUCTION TO SHAPLEY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DB6D-47D7-4E31-9E33-1705B46B4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2784246" cy="5120435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Tim Hargreaves 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WDSS Virtual Talk:       Opening the Black Box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10</a:t>
            </a:r>
            <a:r>
              <a:rPr lang="en-GB" sz="2000" baseline="30000" dirty="0">
                <a:solidFill>
                  <a:srgbClr val="FFFFFF"/>
                </a:solidFill>
              </a:rPr>
              <a:t>th</a:t>
            </a:r>
            <a:r>
              <a:rPr lang="en-GB" sz="2000" dirty="0">
                <a:solidFill>
                  <a:srgbClr val="FFFFFF"/>
                </a:solidFill>
              </a:rPr>
              <a:t> June 2020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25CD05-7BC4-424D-96DE-541C38A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Loan Approval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F39A-616D-425D-BF1E-A221359D04FB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Data Source: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Analytics Vidhya Loan Prediction Competition</a:t>
            </a:r>
            <a:endParaRPr lang="en-GB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109E8E-63AD-4E2A-A6F3-A15A817B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75180"/>
              </p:ext>
            </p:extLst>
          </p:nvPr>
        </p:nvGraphicFramePr>
        <p:xfrm>
          <a:off x="476250" y="1965960"/>
          <a:ext cx="11220456" cy="24358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35038">
                  <a:extLst>
                    <a:ext uri="{9D8B030D-6E8A-4147-A177-3AD203B41FA5}">
                      <a16:colId xmlns:a16="http://schemas.microsoft.com/office/drawing/2014/main" val="325421228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72628513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940589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5022764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6380951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789709564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43071778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326360128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21234244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4220716988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816736257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238318973"/>
                    </a:ext>
                  </a:extLst>
                </a:gridCol>
              </a:tblGrid>
              <a:tr h="5817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ID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Married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Dependents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Self Employed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Applicant Income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 err="1">
                          <a:solidFill>
                            <a:schemeClr val="bg1"/>
                          </a:solidFill>
                          <a:effectLst/>
                        </a:rPr>
                        <a:t>Coapplicant</a:t>
                      </a:r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 Income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Amount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Loan Amount Term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Credit History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solidFill>
                            <a:schemeClr val="bg1"/>
                          </a:solidFill>
                          <a:effectLst/>
                        </a:rPr>
                        <a:t>Property Area</a:t>
                      </a:r>
                    </a:p>
                  </a:txBody>
                  <a:tcPr marL="69631" marR="69631" marT="34816" marB="34816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04888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effectLst/>
                        </a:rPr>
                        <a:t>LP001616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Semiurban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01977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Not 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2333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1451.0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102.0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480.0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Urban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30419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dirty="0">
                          <a:effectLst/>
                        </a:rPr>
                        <a:t>LP001633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6400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7250.0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180.0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360.0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Urban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04291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4600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73.0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 err="1">
                          <a:effectLst/>
                        </a:rPr>
                        <a:t>Semiurban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34436"/>
                  </a:ext>
                </a:extLst>
              </a:tr>
              <a:tr h="34009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>
                          <a:effectLst/>
                        </a:rPr>
                        <a:t>LP001637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Graduate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33846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>
                          <a:effectLst/>
                        </a:rPr>
                        <a:t>260.0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360.0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dirty="0" err="1">
                          <a:effectLst/>
                        </a:rPr>
                        <a:t>Semiurban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812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3E563-7181-4441-AA35-52921E8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4638675"/>
            <a:ext cx="10382250" cy="1442084"/>
          </a:xfrm>
        </p:spPr>
        <p:txBody>
          <a:bodyPr>
            <a:normAutofit/>
          </a:bodyPr>
          <a:lstStyle/>
          <a:p>
            <a:r>
              <a:rPr lang="en-GB" dirty="0"/>
              <a:t>A random forest model was trained on 384 labelled examples </a:t>
            </a:r>
          </a:p>
          <a:p>
            <a:r>
              <a:rPr lang="en-GB" dirty="0"/>
              <a:t>The performance on a test set was reasonable (AUROCC=0.82)</a:t>
            </a:r>
          </a:p>
          <a:p>
            <a:r>
              <a:rPr lang="en-GB" dirty="0"/>
              <a:t>The highlighted loan application was rejected with moderate probability. Why?</a:t>
            </a:r>
          </a:p>
        </p:txBody>
      </p:sp>
    </p:spTree>
    <p:extLst>
      <p:ext uri="{BB962C8B-B14F-4D97-AF65-F5344CB8AC3E}">
        <p14:creationId xmlns:p14="http://schemas.microsoft.com/office/powerpoint/2010/main" val="20627932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Loan Approval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F39A-616D-425D-BF1E-A221359D04FB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Source Notebook: </a:t>
            </a:r>
            <a:r>
              <a:rPr lang="en-GB" sz="1600" dirty="0">
                <a:solidFill>
                  <a:schemeClr val="accent1"/>
                </a:solidFill>
                <a:hlinkClick r:id="rId3"/>
              </a:rPr>
              <a:t>WDSS GitHub</a:t>
            </a:r>
            <a:endParaRPr lang="en-GB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CA4674-A6DD-49C6-B376-C20A4358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3285162" cy="4023360"/>
          </a:xfrm>
        </p:spPr>
        <p:txBody>
          <a:bodyPr/>
          <a:lstStyle/>
          <a:p>
            <a:r>
              <a:rPr lang="en-GB" dirty="0"/>
              <a:t>The model predicated a 35% chance of being rejected compared to the average acceptance rate of 70%</a:t>
            </a:r>
          </a:p>
          <a:p>
            <a:r>
              <a:rPr lang="en-GB" dirty="0"/>
              <a:t>The largest factor in the decision is clearly the absence of credit history</a:t>
            </a:r>
          </a:p>
          <a:p>
            <a:r>
              <a:rPr lang="en-GB" dirty="0"/>
              <a:t>The size of the loan helped somewhat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8FF051-EEAD-4B36-A4A8-AB49C8EA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715624"/>
            <a:ext cx="63341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572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Shapley Values In Practice</a:t>
            </a:r>
          </a:p>
        </p:txBody>
      </p:sp>
    </p:spTree>
    <p:extLst>
      <p:ext uri="{BB962C8B-B14F-4D97-AF65-F5344CB8AC3E}">
        <p14:creationId xmlns:p14="http://schemas.microsoft.com/office/powerpoint/2010/main" val="29142990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Strengths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Offers a full explanation</a:t>
            </a:r>
          </a:p>
          <a:p>
            <a:r>
              <a:rPr lang="en-GB" dirty="0"/>
              <a:t>Might be the only legally valid method</a:t>
            </a:r>
          </a:p>
          <a:p>
            <a:r>
              <a:rPr lang="en-GB" dirty="0"/>
              <a:t>Allows contrastive explanations</a:t>
            </a:r>
          </a:p>
          <a:p>
            <a:r>
              <a:rPr lang="en-GB" dirty="0"/>
              <a:t>Can be simple to explain</a:t>
            </a:r>
          </a:p>
        </p:txBody>
      </p:sp>
    </p:spTree>
    <p:extLst>
      <p:ext uri="{BB962C8B-B14F-4D97-AF65-F5344CB8AC3E}">
        <p14:creationId xmlns:p14="http://schemas.microsoft.com/office/powerpoint/2010/main" val="377831818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Drawbacks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Potential to be misinterpreted</a:t>
            </a:r>
          </a:p>
          <a:p>
            <a:r>
              <a:rPr lang="en-GB" dirty="0"/>
              <a:t>Computationally expensive</a:t>
            </a:r>
          </a:p>
          <a:p>
            <a:r>
              <a:rPr lang="en-GB" dirty="0"/>
              <a:t>Explanations are dense</a:t>
            </a:r>
          </a:p>
          <a:p>
            <a:r>
              <a:rPr lang="en-GB" dirty="0"/>
              <a:t>A simple implementation might include unlikely instances</a:t>
            </a:r>
          </a:p>
        </p:txBody>
      </p:sp>
    </p:spTree>
    <p:extLst>
      <p:ext uri="{BB962C8B-B14F-4D97-AF65-F5344CB8AC3E}">
        <p14:creationId xmlns:p14="http://schemas.microsoft.com/office/powerpoint/2010/main" val="3405513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638800" cy="4023360"/>
          </a:xfrm>
        </p:spPr>
        <p:txBody>
          <a:bodyPr/>
          <a:lstStyle/>
          <a:p>
            <a:r>
              <a:rPr lang="en-GB" dirty="0"/>
              <a:t>Source notebook—</a:t>
            </a:r>
            <a:r>
              <a:rPr lang="en-GB" dirty="0">
                <a:hlinkClick r:id="rId3"/>
              </a:rPr>
              <a:t>https://github.com/warwickdatascience/opening-the-black-box</a:t>
            </a:r>
            <a:endParaRPr lang="en-GB" dirty="0"/>
          </a:p>
          <a:p>
            <a:r>
              <a:rPr lang="en-GB" dirty="0"/>
              <a:t>Theoretical background—</a:t>
            </a:r>
            <a:r>
              <a:rPr lang="en-GB" dirty="0">
                <a:hlinkClick r:id="rId4"/>
              </a:rPr>
              <a:t>https://christophm.github.io/interpretable-ml-book/shapley.html</a:t>
            </a:r>
            <a:endParaRPr lang="en-GB" dirty="0"/>
          </a:p>
          <a:p>
            <a:r>
              <a:rPr lang="en-GB" dirty="0"/>
              <a:t>Python package—</a:t>
            </a:r>
            <a:r>
              <a:rPr lang="en-GB" dirty="0">
                <a:hlinkClick r:id="rId5"/>
              </a:rPr>
              <a:t>https://github.com/slundberg/shap</a:t>
            </a:r>
            <a:endParaRPr lang="en-GB" dirty="0"/>
          </a:p>
          <a:p>
            <a:r>
              <a:rPr lang="en-GB" dirty="0"/>
              <a:t>R package—</a:t>
            </a:r>
            <a:r>
              <a:rPr lang="en-GB" dirty="0">
                <a:hlinkClick r:id="rId6"/>
              </a:rPr>
              <a:t>https://github.com/ModelOriented/shapper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4071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96B4E-A981-496A-A7D7-2572F8D4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C0C29-2EFC-473E-8304-50E0BCA5F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967384"/>
            <a:ext cx="9966960" cy="128101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accent1"/>
                </a:solidFill>
                <a:effectLst/>
              </a:rPr>
              <a:t>Any Questions?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03D49C-5E92-433F-AE54-EC06BBEE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97" y="983659"/>
            <a:ext cx="63341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287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262251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92EF6-731E-455D-8D11-9405F313A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D1299-B15F-4C1F-9693-7B7464B1A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C61E2-EF37-4CA3-B47E-397503484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E6C1F4B-02F3-4305-893B-71D8DF1D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5313784" cy="1356360"/>
          </a:xfrm>
        </p:spPr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9F6B6F-0CD1-4020-A31F-CAACCE13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313784" cy="4023360"/>
          </a:xfrm>
        </p:spPr>
        <p:txBody>
          <a:bodyPr/>
          <a:lstStyle/>
          <a:p>
            <a:r>
              <a:rPr lang="en-GB" dirty="0"/>
              <a:t>Originated from cooperative game theory </a:t>
            </a:r>
          </a:p>
          <a:p>
            <a:r>
              <a:rPr lang="en-GB" dirty="0"/>
              <a:t>Introduced by Lloyd Shapley in 1951</a:t>
            </a:r>
          </a:p>
          <a:p>
            <a:r>
              <a:rPr lang="en-GB" dirty="0"/>
              <a:t>Led to Nobel Prize in Economics in 2012</a:t>
            </a:r>
          </a:p>
        </p:txBody>
      </p:sp>
    </p:spTree>
    <p:extLst>
      <p:ext uri="{BB962C8B-B14F-4D97-AF65-F5344CB8AC3E}">
        <p14:creationId xmlns:p14="http://schemas.microsoft.com/office/powerpoint/2010/main" val="13365210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Purpose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CBBF6-755F-4045-B74B-03E16F4DE03E}"/>
              </a:ext>
            </a:extLst>
          </p:cNvPr>
          <p:cNvSpPr/>
          <p:nvPr/>
        </p:nvSpPr>
        <p:spPr>
          <a:xfrm>
            <a:off x="5820697" y="62484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dirty="0">
                <a:solidFill>
                  <a:schemeClr val="accent1"/>
                </a:solidFill>
              </a:rPr>
              <a:t>Image Credit: </a:t>
            </a:r>
            <a:r>
              <a:rPr lang="en-GB" sz="1600" dirty="0">
                <a:hlinkClick r:id="rId3"/>
              </a:rPr>
              <a:t>Community Vectors by </a:t>
            </a:r>
            <a:r>
              <a:rPr lang="en-GB" sz="1600" dirty="0" err="1">
                <a:hlinkClick r:id="rId3"/>
              </a:rPr>
              <a:t>Vecteezy</a:t>
            </a:r>
            <a:endParaRPr lang="en-GB" sz="16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7899B62-3EBE-4739-9CBD-BA93F9DA63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898" t="48690" r="50054"/>
          <a:stretch/>
        </p:blipFill>
        <p:spPr>
          <a:xfrm>
            <a:off x="1909280" y="2842095"/>
            <a:ext cx="1185307" cy="18471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64D057-46D3-44D0-8119-07F14B79EF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823" t="48690" r="71461"/>
          <a:stretch/>
        </p:blipFill>
        <p:spPr>
          <a:xfrm>
            <a:off x="4386372" y="2842095"/>
            <a:ext cx="1065388" cy="184715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B31FAE4-B9D4-494E-B707-C07636CA66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8943" t="48690" r="30341"/>
          <a:stretch/>
        </p:blipFill>
        <p:spPr>
          <a:xfrm>
            <a:off x="6642811" y="2842095"/>
            <a:ext cx="1065388" cy="184715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2D69B-7683-49F2-AB21-0A9A95B85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920" t="4927" r="9364" b="49628"/>
          <a:stretch/>
        </p:blipFill>
        <p:spPr>
          <a:xfrm>
            <a:off x="9089783" y="2901932"/>
            <a:ext cx="1065388" cy="163603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FA2F72-80B3-4B58-ADF9-2EF16F2B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90880"/>
            <a:ext cx="9875520" cy="4023360"/>
          </a:xfrm>
        </p:spPr>
        <p:txBody>
          <a:bodyPr/>
          <a:lstStyle/>
          <a:p>
            <a:r>
              <a:rPr lang="en-GB" dirty="0"/>
              <a:t>How do we distribute prize money from a data science competition between the following team?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1AD94D5-79C7-4421-B624-F50C6ED5FD79}"/>
              </a:ext>
            </a:extLst>
          </p:cNvPr>
          <p:cNvSpPr txBox="1">
            <a:spLocks/>
          </p:cNvSpPr>
          <p:nvPr/>
        </p:nvSpPr>
        <p:spPr>
          <a:xfrm>
            <a:off x="1304805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Ann </a:t>
            </a:r>
            <a:r>
              <a:rPr lang="en-GB" sz="2000" b="1" dirty="0" err="1"/>
              <a:t>Chovey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Star data scientist</a:t>
            </a:r>
          </a:p>
          <a:p>
            <a:pPr marL="45720" indent="0" algn="ctr">
              <a:buNone/>
            </a:pPr>
            <a:r>
              <a:rPr lang="en-GB" sz="1600" dirty="0"/>
              <a:t>Performed most of the work</a:t>
            </a:r>
            <a:endParaRPr lang="en-GB" sz="18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E22F17-D61E-447F-91EA-62FDF3E9F181}"/>
              </a:ext>
            </a:extLst>
          </p:cNvPr>
          <p:cNvSpPr txBox="1">
            <a:spLocks/>
          </p:cNvSpPr>
          <p:nvPr/>
        </p:nvSpPr>
        <p:spPr>
          <a:xfrm>
            <a:off x="3664573" y="4537971"/>
            <a:ext cx="244411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Barry </a:t>
            </a:r>
            <a:r>
              <a:rPr lang="en-GB" sz="2000" b="1" dirty="0" err="1"/>
              <a:t>Cuda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Reasonably strong output</a:t>
            </a:r>
          </a:p>
          <a:p>
            <a:pPr marL="45720" indent="0" algn="ctr">
              <a:buNone/>
            </a:pPr>
            <a:r>
              <a:rPr lang="en-GB" sz="1600" dirty="0"/>
              <a:t>Gets in the way of Cat’s work</a:t>
            </a:r>
            <a:endParaRPr lang="en-GB" sz="18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4BA421-F7DC-4C0F-9D18-C757F88E02E6}"/>
              </a:ext>
            </a:extLst>
          </p:cNvPr>
          <p:cNvSpPr txBox="1">
            <a:spLocks/>
          </p:cNvSpPr>
          <p:nvPr/>
        </p:nvSpPr>
        <p:spPr>
          <a:xfrm>
            <a:off x="5980117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Cat </a:t>
            </a:r>
            <a:r>
              <a:rPr lang="en-GB" sz="2000" b="1" dirty="0" err="1"/>
              <a:t>Fische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Usually a good worker</a:t>
            </a:r>
          </a:p>
          <a:p>
            <a:pPr marL="45720" indent="0" algn="ctr">
              <a:buNone/>
            </a:pPr>
            <a:r>
              <a:rPr lang="en-GB" sz="1600" dirty="0"/>
              <a:t>Slowed down by Barry’s meddling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00C7CDC-2AD1-45E1-A4F5-2609F9C776B9}"/>
              </a:ext>
            </a:extLst>
          </p:cNvPr>
          <p:cNvSpPr txBox="1">
            <a:spLocks/>
          </p:cNvSpPr>
          <p:nvPr/>
        </p:nvSpPr>
        <p:spPr>
          <a:xfrm>
            <a:off x="8427089" y="4537971"/>
            <a:ext cx="2390775" cy="1328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GB" sz="2000" b="1" dirty="0"/>
              <a:t>Dan </a:t>
            </a:r>
            <a:r>
              <a:rPr lang="en-GB" sz="2000" b="1" dirty="0" err="1"/>
              <a:t>Eo</a:t>
            </a:r>
            <a:endParaRPr lang="en-GB" sz="2000" b="1" dirty="0"/>
          </a:p>
          <a:p>
            <a:pPr marL="45720" indent="0" algn="ctr">
              <a:buNone/>
            </a:pPr>
            <a:r>
              <a:rPr lang="en-GB" sz="1600" dirty="0"/>
              <a:t>Little direct input</a:t>
            </a:r>
          </a:p>
          <a:p>
            <a:pPr marL="45720" indent="0" algn="ctr">
              <a:buNone/>
            </a:pPr>
            <a:r>
              <a:rPr lang="en-GB" sz="1600" dirty="0"/>
              <a:t>Great friends with Ann and sparks her ideas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599852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Shapley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DF2E1-59CA-438F-A54C-5BA96D40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2200274"/>
            <a:ext cx="6962775" cy="28765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7C48D-95E6-43FA-A307-A665765EB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5143500"/>
            <a:ext cx="9875520" cy="770739"/>
          </a:xfrm>
        </p:spPr>
        <p:txBody>
          <a:bodyPr/>
          <a:lstStyle/>
          <a:p>
            <a:pPr marL="45720" indent="0" algn="ctr">
              <a:buNone/>
            </a:pPr>
            <a:r>
              <a:rPr lang="en-GB" i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610217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CA4674-A6DD-49C6-B376-C20A4358C4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3000" y="2057399"/>
                <a:ext cx="10001250" cy="4023360"/>
              </a:xfrm>
            </p:spPr>
            <p:txBody>
              <a:bodyPr/>
              <a:lstStyle/>
              <a:p>
                <a:r>
                  <a:rPr lang="en-GB" dirty="0"/>
                  <a:t>For a space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possibilities the number of combinations to assign values for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This quickly becomes intractable and so we sample a selection of combinations instead</a:t>
                </a:r>
              </a:p>
              <a:p>
                <a:endParaRPr lang="en-GB" dirty="0"/>
              </a:p>
              <a:p>
                <a:r>
                  <a:rPr lang="en-GB" dirty="0"/>
                  <a:t>We can adapt the approach to deal with continuous inputs by sampling from the underlying distribution of that column</a:t>
                </a:r>
              </a:p>
              <a:p>
                <a:pPr marL="4572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1CA4674-A6DD-49C6-B376-C20A4358C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3000" y="2057399"/>
                <a:ext cx="10001250" cy="4023360"/>
              </a:xfrm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6260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Uses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CA4674-A6DD-49C6-B376-C20A4358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10001250" cy="4023360"/>
          </a:xfrm>
        </p:spPr>
        <p:txBody>
          <a:bodyPr/>
          <a:lstStyle/>
          <a:p>
            <a:r>
              <a:rPr lang="en-GB" dirty="0"/>
              <a:t>Calculating how much to each pay for a meal</a:t>
            </a:r>
          </a:p>
          <a:p>
            <a:r>
              <a:rPr lang="en-GB" dirty="0"/>
              <a:t>Splitting taxi fares</a:t>
            </a:r>
          </a:p>
          <a:p>
            <a:r>
              <a:rPr lang="en-GB" dirty="0"/>
              <a:t>The airport problem</a:t>
            </a:r>
          </a:p>
          <a:p>
            <a:r>
              <a:rPr lang="en-GB" dirty="0"/>
              <a:t>Efficient auctions</a:t>
            </a:r>
          </a:p>
        </p:txBody>
      </p:sp>
    </p:spTree>
    <p:extLst>
      <p:ext uri="{BB962C8B-B14F-4D97-AF65-F5344CB8AC3E}">
        <p14:creationId xmlns:p14="http://schemas.microsoft.com/office/powerpoint/2010/main" val="40710032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777E-B09E-40EA-A06D-B5BD017EF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490" y="882376"/>
            <a:ext cx="7653020" cy="292608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1"/>
                </a:solidFill>
                <a:effectLst/>
              </a:rPr>
              <a:t>Shapley Values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319225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2BEF-3C87-488D-AD9C-0CEDEE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Model Interpretability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FA2F72-80B3-4B58-ADF9-2EF16F2B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90880"/>
            <a:ext cx="9875520" cy="4023360"/>
          </a:xfrm>
        </p:spPr>
        <p:txBody>
          <a:bodyPr/>
          <a:lstStyle/>
          <a:p>
            <a:r>
              <a:rPr lang="en-GB" dirty="0"/>
              <a:t>Just a few tweaks allow us to apply Shapley values to a ML model: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treat our model features as players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treat the model prediction for a single instance as the pay-out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We query our model with other instance to measure change in pay-out</a:t>
            </a:r>
          </a:p>
          <a:p>
            <a:pPr marL="731520" lvl="1" indent="-4572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Note: The computed Shapley values will apply to that specific instance, not the whole model</a:t>
            </a:r>
          </a:p>
          <a:p>
            <a:pPr marL="73152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01161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23094E"/>
      </a:accent1>
      <a:accent2>
        <a:srgbClr val="006CB7"/>
      </a:accent2>
      <a:accent3>
        <a:srgbClr val="B2C4FF"/>
      </a:accent3>
      <a:accent4>
        <a:srgbClr val="E0E0EA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564</Words>
  <Application>Microsoft Office PowerPoint</Application>
  <PresentationFormat>Widescreen</PresentationFormat>
  <Paragraphs>161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Corbel</vt:lpstr>
      <vt:lpstr>Basis</vt:lpstr>
      <vt:lpstr>A BRIEF INTRODUCTION TO SHAPLEY VALUES</vt:lpstr>
      <vt:lpstr>Background</vt:lpstr>
      <vt:lpstr>History</vt:lpstr>
      <vt:lpstr>Original Purpose</vt:lpstr>
      <vt:lpstr>Generating Shapley Values</vt:lpstr>
      <vt:lpstr>Nuances</vt:lpstr>
      <vt:lpstr>Other Uses</vt:lpstr>
      <vt:lpstr>Shapley Values for Machine learning</vt:lpstr>
      <vt:lpstr>Application to Model Interpretability</vt:lpstr>
      <vt:lpstr>A Loan Approval Example</vt:lpstr>
      <vt:lpstr>A Loan Approval Example</vt:lpstr>
      <vt:lpstr>Shapley Values In Practice</vt:lpstr>
      <vt:lpstr>Strengths</vt:lpstr>
      <vt:lpstr>Drawbacks</vt:lpstr>
      <vt:lpstr>Further Reading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APPROVAL RATINGS USING SOCIAL MEDIA DATA</dc:title>
  <dc:creator>Tim Hargreaves</dc:creator>
  <cp:lastModifiedBy>Tim Hargreaves</cp:lastModifiedBy>
  <cp:revision>28</cp:revision>
  <dcterms:created xsi:type="dcterms:W3CDTF">2020-05-01T16:44:41Z</dcterms:created>
  <dcterms:modified xsi:type="dcterms:W3CDTF">2020-06-07T20:59:26Z</dcterms:modified>
</cp:coreProperties>
</file>