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FF00"/>
    <a:srgbClr val="66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>
        <p:scale>
          <a:sx n="75" d="100"/>
          <a:sy n="75" d="100"/>
        </p:scale>
        <p:origin x="2069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7" y="1749798"/>
            <a:ext cx="6425724" cy="3722335"/>
          </a:xfrm>
          <a:prstGeom prst="rect">
            <a:avLst/>
          </a:prstGeo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1" y="5615680"/>
            <a:ext cx="5669756" cy="2581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84"/>
            </a:lvl1pPr>
            <a:lvl2pPr marL="378007" indent="0" algn="ctr">
              <a:buNone/>
              <a:defRPr sz="1653"/>
            </a:lvl2pPr>
            <a:lvl3pPr marL="756013" indent="0" algn="ctr">
              <a:buNone/>
              <a:defRPr sz="1488"/>
            </a:lvl3pPr>
            <a:lvl4pPr marL="1134020" indent="0" algn="ctr">
              <a:buNone/>
              <a:defRPr sz="1322"/>
            </a:lvl4pPr>
            <a:lvl5pPr marL="1512025" indent="0" algn="ctr">
              <a:buNone/>
              <a:defRPr sz="1322"/>
            </a:lvl5pPr>
            <a:lvl6pPr marL="1890031" indent="0" algn="ctr">
              <a:buNone/>
              <a:defRPr sz="1322"/>
            </a:lvl6pPr>
            <a:lvl7pPr marL="2268037" indent="0" algn="ctr">
              <a:buNone/>
              <a:defRPr sz="1322"/>
            </a:lvl7pPr>
            <a:lvl8pPr marL="2646044" indent="0" algn="ctr">
              <a:buNone/>
              <a:defRPr sz="1322"/>
            </a:lvl8pPr>
            <a:lvl9pPr marL="3024049" indent="0" algn="ctr">
              <a:buNone/>
              <a:defRPr sz="132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440AB61C-533B-4274-B1BA-A067652EE00A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F96518B5-3CE6-4E8F-9F72-C5149DB652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58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9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9" y="2846202"/>
            <a:ext cx="6520220" cy="67838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440AB61C-533B-4274-B1BA-A067652EE00A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F96518B5-3CE6-4E8F-9F72-C5149DB652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88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3"/>
            <a:ext cx="1630055" cy="9060817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30" y="569243"/>
            <a:ext cx="4795669" cy="90608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440AB61C-533B-4274-B1BA-A067652EE00A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F96518B5-3CE6-4E8F-9F72-C5149DB652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14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9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29" y="2846202"/>
            <a:ext cx="6520220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440AB61C-533B-4274-B1BA-A067652EE00A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F96518B5-3CE6-4E8F-9F72-C5149DB652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82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2" y="2665533"/>
            <a:ext cx="6520220" cy="4447496"/>
          </a:xfrm>
          <a:prstGeom prst="rect">
            <a:avLst/>
          </a:prstGeo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2" y="7155103"/>
            <a:ext cx="6520220" cy="2338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800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6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2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4pPr>
            <a:lvl5pPr marL="1512025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5pPr>
            <a:lvl6pPr marL="189003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6pPr>
            <a:lvl7pPr marL="2268037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7pPr>
            <a:lvl8pPr marL="2646044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8pPr>
            <a:lvl9pPr marL="3024049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440AB61C-533B-4274-B1BA-A067652EE00A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F96518B5-3CE6-4E8F-9F72-C5149DB652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21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9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2"/>
            <a:ext cx="3212862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6" y="2846202"/>
            <a:ext cx="3212862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440AB61C-533B-4274-B1BA-A067652EE00A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F96518B5-3CE6-4E8F-9F72-C5149DB652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86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4" y="2620982"/>
            <a:ext cx="3198096" cy="12845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4" b="1"/>
            </a:lvl1pPr>
            <a:lvl2pPr marL="378007" indent="0">
              <a:buNone/>
              <a:defRPr sz="1653" b="1"/>
            </a:lvl2pPr>
            <a:lvl3pPr marL="756013" indent="0">
              <a:buNone/>
              <a:defRPr sz="1488" b="1"/>
            </a:lvl3pPr>
            <a:lvl4pPr marL="1134020" indent="0">
              <a:buNone/>
              <a:defRPr sz="1322" b="1"/>
            </a:lvl4pPr>
            <a:lvl5pPr marL="1512025" indent="0">
              <a:buNone/>
              <a:defRPr sz="1322" b="1"/>
            </a:lvl5pPr>
            <a:lvl6pPr marL="1890031" indent="0">
              <a:buNone/>
              <a:defRPr sz="1322" b="1"/>
            </a:lvl6pPr>
            <a:lvl7pPr marL="2268037" indent="0">
              <a:buNone/>
              <a:defRPr sz="1322" b="1"/>
            </a:lvl7pPr>
            <a:lvl8pPr marL="2646044" indent="0">
              <a:buNone/>
              <a:defRPr sz="1322" b="1"/>
            </a:lvl8pPr>
            <a:lvl9pPr marL="3024049" indent="0">
              <a:buNone/>
              <a:defRPr sz="132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4" y="3905483"/>
            <a:ext cx="3198096" cy="574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7" y="2620982"/>
            <a:ext cx="3213847" cy="12845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4" b="1"/>
            </a:lvl1pPr>
            <a:lvl2pPr marL="378007" indent="0">
              <a:buNone/>
              <a:defRPr sz="1653" b="1"/>
            </a:lvl2pPr>
            <a:lvl3pPr marL="756013" indent="0">
              <a:buNone/>
              <a:defRPr sz="1488" b="1"/>
            </a:lvl3pPr>
            <a:lvl4pPr marL="1134020" indent="0">
              <a:buNone/>
              <a:defRPr sz="1322" b="1"/>
            </a:lvl4pPr>
            <a:lvl5pPr marL="1512025" indent="0">
              <a:buNone/>
              <a:defRPr sz="1322" b="1"/>
            </a:lvl5pPr>
            <a:lvl6pPr marL="1890031" indent="0">
              <a:buNone/>
              <a:defRPr sz="1322" b="1"/>
            </a:lvl6pPr>
            <a:lvl7pPr marL="2268037" indent="0">
              <a:buNone/>
              <a:defRPr sz="1322" b="1"/>
            </a:lvl7pPr>
            <a:lvl8pPr marL="2646044" indent="0">
              <a:buNone/>
              <a:defRPr sz="1322" b="1"/>
            </a:lvl8pPr>
            <a:lvl9pPr marL="3024049" indent="0">
              <a:buNone/>
              <a:defRPr sz="132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7" y="3905483"/>
            <a:ext cx="3213847" cy="574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440AB61C-533B-4274-B1BA-A067652EE00A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F96518B5-3CE6-4E8F-9F72-C5149DB652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44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9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440AB61C-533B-4274-B1BA-A067652EE00A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F96518B5-3CE6-4E8F-9F72-C5149DB652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96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440AB61C-533B-4274-B1BA-A067652EE00A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F96518B5-3CE6-4E8F-9F72-C5149DB652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1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9"/>
            <a:ext cx="2438192" cy="2494756"/>
          </a:xfrm>
          <a:prstGeom prst="rect">
            <a:avLst/>
          </a:prstGeo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8"/>
            <a:ext cx="3827085" cy="7598117"/>
          </a:xfrm>
          <a:prstGeom prst="rect">
            <a:avLst/>
          </a:prstGeo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5"/>
            <a:ext cx="2438192" cy="5942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2"/>
            </a:lvl1pPr>
            <a:lvl2pPr marL="378007" indent="0">
              <a:buNone/>
              <a:defRPr sz="1157"/>
            </a:lvl2pPr>
            <a:lvl3pPr marL="756013" indent="0">
              <a:buNone/>
              <a:defRPr sz="991"/>
            </a:lvl3pPr>
            <a:lvl4pPr marL="1134020" indent="0">
              <a:buNone/>
              <a:defRPr sz="827"/>
            </a:lvl4pPr>
            <a:lvl5pPr marL="1512025" indent="0">
              <a:buNone/>
              <a:defRPr sz="827"/>
            </a:lvl5pPr>
            <a:lvl6pPr marL="1890031" indent="0">
              <a:buNone/>
              <a:defRPr sz="827"/>
            </a:lvl6pPr>
            <a:lvl7pPr marL="2268037" indent="0">
              <a:buNone/>
              <a:defRPr sz="827"/>
            </a:lvl7pPr>
            <a:lvl8pPr marL="2646044" indent="0">
              <a:buNone/>
              <a:defRPr sz="827"/>
            </a:lvl8pPr>
            <a:lvl9pPr marL="3024049" indent="0">
              <a:buNone/>
              <a:defRPr sz="82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440AB61C-533B-4274-B1BA-A067652EE00A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F96518B5-3CE6-4E8F-9F72-C5149DB652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22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9"/>
            <a:ext cx="2438192" cy="2494756"/>
          </a:xfrm>
          <a:prstGeom prst="rect">
            <a:avLst/>
          </a:prstGeo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8"/>
            <a:ext cx="3827085" cy="759811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645"/>
            </a:lvl1pPr>
            <a:lvl2pPr marL="378007" indent="0">
              <a:buNone/>
              <a:defRPr sz="2315"/>
            </a:lvl2pPr>
            <a:lvl3pPr marL="756013" indent="0">
              <a:buNone/>
              <a:defRPr sz="1984"/>
            </a:lvl3pPr>
            <a:lvl4pPr marL="1134020" indent="0">
              <a:buNone/>
              <a:defRPr sz="1653"/>
            </a:lvl4pPr>
            <a:lvl5pPr marL="1512025" indent="0">
              <a:buNone/>
              <a:defRPr sz="1653"/>
            </a:lvl5pPr>
            <a:lvl6pPr marL="1890031" indent="0">
              <a:buNone/>
              <a:defRPr sz="1653"/>
            </a:lvl6pPr>
            <a:lvl7pPr marL="2268037" indent="0">
              <a:buNone/>
              <a:defRPr sz="1653"/>
            </a:lvl7pPr>
            <a:lvl8pPr marL="2646044" indent="0">
              <a:buNone/>
              <a:defRPr sz="1653"/>
            </a:lvl8pPr>
            <a:lvl9pPr marL="3024049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5"/>
            <a:ext cx="2438192" cy="5942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2"/>
            </a:lvl1pPr>
            <a:lvl2pPr marL="378007" indent="0">
              <a:buNone/>
              <a:defRPr sz="1157"/>
            </a:lvl2pPr>
            <a:lvl3pPr marL="756013" indent="0">
              <a:buNone/>
              <a:defRPr sz="991"/>
            </a:lvl3pPr>
            <a:lvl4pPr marL="1134020" indent="0">
              <a:buNone/>
              <a:defRPr sz="827"/>
            </a:lvl4pPr>
            <a:lvl5pPr marL="1512025" indent="0">
              <a:buNone/>
              <a:defRPr sz="827"/>
            </a:lvl5pPr>
            <a:lvl6pPr marL="1890031" indent="0">
              <a:buNone/>
              <a:defRPr sz="827"/>
            </a:lvl6pPr>
            <a:lvl7pPr marL="2268037" indent="0">
              <a:buNone/>
              <a:defRPr sz="827"/>
            </a:lvl7pPr>
            <a:lvl8pPr marL="2646044" indent="0">
              <a:buNone/>
              <a:defRPr sz="827"/>
            </a:lvl8pPr>
            <a:lvl9pPr marL="3024049" indent="0">
              <a:buNone/>
              <a:defRPr sz="82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440AB61C-533B-4274-B1BA-A067652EE00A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F96518B5-3CE6-4E8F-9F72-C5149DB652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F03553-7C2C-415A-B4AF-33EAFF585403}"/>
              </a:ext>
            </a:extLst>
          </p:cNvPr>
          <p:cNvSpPr/>
          <p:nvPr userDrawn="1"/>
        </p:nvSpPr>
        <p:spPr>
          <a:xfrm>
            <a:off x="2556" y="164069"/>
            <a:ext cx="7559999" cy="180117"/>
          </a:xfrm>
          <a:prstGeom prst="rect">
            <a:avLst/>
          </a:prstGeom>
          <a:gradFill>
            <a:gsLst>
              <a:gs pos="47000">
                <a:srgbClr val="6666CC"/>
              </a:gs>
              <a:gs pos="0">
                <a:srgbClr val="6666CC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C0D398D-0634-491A-9E95-84433139E59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" y="164071"/>
            <a:ext cx="3411490" cy="9933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4448EC-F752-4621-8C7D-3441950663E0}"/>
              </a:ext>
            </a:extLst>
          </p:cNvPr>
          <p:cNvSpPr/>
          <p:nvPr userDrawn="1"/>
        </p:nvSpPr>
        <p:spPr>
          <a:xfrm>
            <a:off x="0" y="10340996"/>
            <a:ext cx="5982611" cy="180117"/>
          </a:xfrm>
          <a:prstGeom prst="rect">
            <a:avLst/>
          </a:prstGeom>
          <a:gradFill>
            <a:gsLst>
              <a:gs pos="47000">
                <a:srgbClr val="6666CC"/>
              </a:gs>
              <a:gs pos="0">
                <a:srgbClr val="6666CC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47E85-544E-4016-99BD-711B5573A1BA}"/>
              </a:ext>
            </a:extLst>
          </p:cNvPr>
          <p:cNvSpPr/>
          <p:nvPr userDrawn="1"/>
        </p:nvSpPr>
        <p:spPr>
          <a:xfrm>
            <a:off x="179837" y="9935674"/>
            <a:ext cx="72808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</a:rPr>
              <a:t>Advanced Virtual and Augmented Reality Toolkit for Learning</a:t>
            </a:r>
          </a:p>
          <a:p>
            <a:r>
              <a:rPr lang="en-US" sz="1000" dirty="0">
                <a:latin typeface="Arial" panose="020B0604020202020204" pitchFamily="34" charset="0"/>
              </a:rPr>
              <a:t>2020 -1-FR01-KA203-080184</a:t>
            </a:r>
          </a:p>
        </p:txBody>
      </p:sp>
    </p:spTree>
    <p:extLst>
      <p:ext uri="{BB962C8B-B14F-4D97-AF65-F5344CB8AC3E}">
        <p14:creationId xmlns:p14="http://schemas.microsoft.com/office/powerpoint/2010/main" val="312996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013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4" indent="-189004" algn="l" defTabSz="75601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0" indent="-189004" algn="l" defTabSz="756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15" indent="-189004" algn="l" defTabSz="756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3021" indent="-189004" algn="l" defTabSz="756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28" indent="-189004" algn="l" defTabSz="756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34" indent="-189004" algn="l" defTabSz="756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41" indent="-189004" algn="l" defTabSz="756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46" indent="-189004" algn="l" defTabSz="756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053" indent="-189004" algn="l" defTabSz="756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07" algn="l" defTabSz="756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13" algn="l" defTabSz="756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20" algn="l" defTabSz="756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25" algn="l" defTabSz="756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31" algn="l" defTabSz="756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37" algn="l" defTabSz="756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4" algn="l" defTabSz="756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049" algn="l" defTabSz="756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FD11C418-DFCA-4DAB-A96C-48814BB87F78}"/>
              </a:ext>
            </a:extLst>
          </p:cNvPr>
          <p:cNvSpPr txBox="1"/>
          <p:nvPr/>
        </p:nvSpPr>
        <p:spPr>
          <a:xfrm>
            <a:off x="179837" y="1273765"/>
            <a:ext cx="378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Pavel Popov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Politecnico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Milano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6F8F7BE-D218-49AB-A764-A75027EFE61A}"/>
              </a:ext>
            </a:extLst>
          </p:cNvPr>
          <p:cNvSpPr txBox="1"/>
          <p:nvPr/>
        </p:nvSpPr>
        <p:spPr>
          <a:xfrm>
            <a:off x="189188" y="2104110"/>
            <a:ext cx="6305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Digital Human Modeling </a:t>
            </a:r>
          </a:p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Human Operator Modeling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3C0AF6-F2C6-486C-B33E-302D19E8AB5D}"/>
              </a:ext>
            </a:extLst>
          </p:cNvPr>
          <p:cNvSpPr txBox="1"/>
          <p:nvPr/>
        </p:nvSpPr>
        <p:spPr>
          <a:xfrm>
            <a:off x="179837" y="2922235"/>
            <a:ext cx="7200001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algn="just"/>
            <a:r>
              <a:rPr lang="it-IT" altLang="zh-CN" sz="1400" dirty="0"/>
              <a:t>For some scenes needed to represent processes connected to a workflow in VR or AR environments, it is needed to create a model of a human body. </a:t>
            </a:r>
            <a:r>
              <a:rPr lang="it-IT" altLang="zh-CN" sz="1400"/>
              <a:t>There are several ways to develop the model focusing on different parameters needed for a scene.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38E8D6-8F8B-4CAC-A906-FA2437A333F9}"/>
              </a:ext>
            </a:extLst>
          </p:cNvPr>
          <p:cNvSpPr txBox="1"/>
          <p:nvPr/>
        </p:nvSpPr>
        <p:spPr>
          <a:xfrm>
            <a:off x="195077" y="3828679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Workflow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C46DF367-1AF9-430F-8DAC-6A6225E07881}"/>
              </a:ext>
            </a:extLst>
          </p:cNvPr>
          <p:cNvSpPr txBox="1"/>
          <p:nvPr/>
        </p:nvSpPr>
        <p:spPr>
          <a:xfrm>
            <a:off x="217545" y="6771673"/>
            <a:ext cx="3786847" cy="17614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algn="just"/>
            <a:r>
              <a:rPr lang="en-US" altLang="zh-CN" sz="1200" dirty="0"/>
              <a:t>The workflow allows user to process with step by step creation of a human operator focusing on two different approaches – traditional body surface and more complex musculoskeletal one.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A2691608-966A-4E80-BC17-D47B6A0B3F3A}"/>
              </a:ext>
            </a:extLst>
          </p:cNvPr>
          <p:cNvSpPr txBox="1"/>
          <p:nvPr/>
        </p:nvSpPr>
        <p:spPr>
          <a:xfrm>
            <a:off x="217544" y="8151629"/>
            <a:ext cx="3595772" cy="1886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just"/>
            <a:r>
              <a:rPr lang="en-US" altLang="zh-CN" sz="1200" dirty="0"/>
              <a:t>The workflow shows two ways of creation, describes pro and cons of each approach and provide suggestions for further development of a topic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Politecnico di Milano – RECIPE H2020 Project">
            <a:extLst>
              <a:ext uri="{FF2B5EF4-FFF2-40B4-BE49-F238E27FC236}">
                <a16:creationId xmlns:a16="http://schemas.microsoft.com/office/drawing/2014/main" id="{6D52CB32-093B-9040-9C78-A6FC0F7CF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382" y="10099668"/>
            <a:ext cx="1553041" cy="39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998D6A-1AF8-466D-BAE0-01EE4EF22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85" y="8151629"/>
            <a:ext cx="1553128" cy="155312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00495E-A619-41F7-AED9-EB5A0B395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381" y="8408491"/>
            <a:ext cx="1328215" cy="12771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2F99147-BFA9-49D6-9D1E-4A84A4CD8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813" y="7046248"/>
            <a:ext cx="1553041" cy="9481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C69411-01F0-4F22-A167-545EE36F1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333" y="4127826"/>
            <a:ext cx="5320703" cy="282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32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4097</TotalTime>
  <Words>115</Words>
  <Application>Microsoft Office PowerPoint</Application>
  <PresentationFormat>Произвольный</PresentationFormat>
  <Paragraphs>11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Camilo MEDINA</dc:creator>
  <cp:lastModifiedBy>Pavel Popov</cp:lastModifiedBy>
  <cp:revision>35</cp:revision>
  <dcterms:created xsi:type="dcterms:W3CDTF">2021-04-20T07:50:10Z</dcterms:created>
  <dcterms:modified xsi:type="dcterms:W3CDTF">2021-06-03T23:11:28Z</dcterms:modified>
</cp:coreProperties>
</file>