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350" r:id="rId5"/>
    <p:sldId id="352" r:id="rId6"/>
    <p:sldId id="371" r:id="rId7"/>
    <p:sldId id="365" r:id="rId8"/>
    <p:sldId id="367" r:id="rId9"/>
    <p:sldId id="369" r:id="rId10"/>
    <p:sldId id="368" r:id="rId11"/>
    <p:sldId id="370" r:id="rId12"/>
    <p:sldId id="380" r:id="rId13"/>
    <p:sldId id="375" r:id="rId14"/>
    <p:sldId id="363" r:id="rId15"/>
    <p:sldId id="376" r:id="rId16"/>
    <p:sldId id="383" r:id="rId17"/>
    <p:sldId id="384" r:id="rId18"/>
    <p:sldId id="385" r:id="rId19"/>
    <p:sldId id="379" r:id="rId20"/>
    <p:sldId id="366" r:id="rId21"/>
    <p:sldId id="343" r:id="rId2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15/09/2023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523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120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82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77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850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892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39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66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1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736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95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15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15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15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15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15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15 settembre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15 settembre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15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15 settembre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15 settembre 2023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1179444"/>
            <a:ext cx="4884042" cy="2450758"/>
          </a:xfrm>
        </p:spPr>
        <p:txBody>
          <a:bodyPr rtlCol="0"/>
          <a:lstStyle/>
          <a:p>
            <a:pPr rtl="0"/>
            <a:r>
              <a:rPr lang="it-IT" sz="3200" dirty="0"/>
              <a:t>Confronto di SQL, NoSQL e NewSQL: </a:t>
            </a:r>
            <a:br>
              <a:rPr lang="it-IT" sz="3200" dirty="0"/>
            </a:br>
            <a:r>
              <a:rPr lang="it-IT" sz="3200" dirty="0"/>
              <a:t>un'analisi sperimentale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129003"/>
          </a:xfrm>
        </p:spPr>
        <p:txBody>
          <a:bodyPr rtlCol="0"/>
          <a:lstStyle/>
          <a:p>
            <a:pPr rtl="0"/>
            <a:r>
              <a:rPr lang="it-IT" sz="2000" dirty="0">
                <a:latin typeface="+mj-lt"/>
              </a:rPr>
              <a:t>Presentazione Finale</a:t>
            </a:r>
            <a:endParaRPr lang="it-IT" sz="2000" dirty="0"/>
          </a:p>
          <a:p>
            <a:pPr rtl="0"/>
            <a:r>
              <a:rPr lang="it-IT" sz="2000" dirty="0"/>
              <a:t>Federico Tocci</a:t>
            </a:r>
          </a:p>
          <a:p>
            <a:pPr rtl="0"/>
            <a:r>
              <a:rPr lang="it-IT" dirty="0"/>
              <a:t>Settembre 2023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D3D2D2C-B504-45BB-9DB3-A22210A4C345}"/>
              </a:ext>
            </a:extLst>
          </p:cNvPr>
          <p:cNvSpPr/>
          <p:nvPr/>
        </p:nvSpPr>
        <p:spPr>
          <a:xfrm>
            <a:off x="609600" y="1126435"/>
            <a:ext cx="1219200" cy="1099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Titolo 2">
            <a:extLst>
              <a:ext uri="{FF2B5EF4-FFF2-40B4-BE49-F238E27FC236}">
                <a16:creationId xmlns:a16="http://schemas.microsoft.com/office/drawing/2014/main" id="{59857130-BBF8-002F-2A1B-47FD0136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94721"/>
            <a:ext cx="7832035" cy="1099930"/>
          </a:xfrm>
        </p:spPr>
        <p:txBody>
          <a:bodyPr rtlCol="0">
            <a:noAutofit/>
          </a:bodyPr>
          <a:lstStyle/>
          <a:p>
            <a:pPr rtl="0"/>
            <a:r>
              <a:rPr lang="it-IT" sz="6600" b="1" dirty="0">
                <a:latin typeface="Franklin Gothic Demi (Titoli)"/>
              </a:rPr>
              <a:t>Caso di studio: Applicazione pratica</a:t>
            </a:r>
          </a:p>
        </p:txBody>
      </p:sp>
    </p:spTree>
    <p:extLst>
      <p:ext uri="{BB962C8B-B14F-4D97-AF65-F5344CB8AC3E}">
        <p14:creationId xmlns:p14="http://schemas.microsoft.com/office/powerpoint/2010/main" val="200259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071" y="680279"/>
            <a:ext cx="8670307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Casi d’uso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000" dirty="0"/>
              <a:t>Formula 1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100" y="2786446"/>
            <a:ext cx="3036477" cy="3545774"/>
          </a:xfrm>
        </p:spPr>
        <p:txBody>
          <a:bodyPr rtlCol="0">
            <a:normAutofit/>
          </a:bodyPr>
          <a:lstStyle/>
          <a:p>
            <a:r>
              <a:rPr lang="it-IT" dirty="0"/>
              <a:t>Ottieni l'elenco dei nomi completi dei piloti che hanno ottenuto almeno una vittoria </a:t>
            </a:r>
            <a:r>
              <a:rPr lang="it-IT" i="1" dirty="0"/>
              <a:t>[JOIN + WHERE]</a:t>
            </a:r>
          </a:p>
          <a:p>
            <a:r>
              <a:rPr lang="it-IT" dirty="0"/>
              <a:t>Ottieni i dettagli delle gare, mostrando il pilota che ha ottenuto il giro più veloce e la sua velocità in ogni gara </a:t>
            </a:r>
            <a:r>
              <a:rPr lang="it-IT" i="1" dirty="0"/>
              <a:t>[DOPPIO JOIN]</a:t>
            </a:r>
          </a:p>
          <a:p>
            <a:r>
              <a:rPr lang="it-IT" dirty="0"/>
              <a:t>Ottieni la media dei punti ottenuti da ciascun pilota in ciascun anno                  </a:t>
            </a:r>
            <a:r>
              <a:rPr lang="it-IT" i="1" dirty="0"/>
              <a:t>[DOPPIO JOIN + GROUP BY]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000" dirty="0"/>
              <a:t>Cities, States &amp; Countries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28072" y="2799145"/>
            <a:ext cx="3050628" cy="3545774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Restituisci il nome e la capitale dei paesi che si trovano nella regione "Europe" </a:t>
            </a:r>
            <a:r>
              <a:rPr lang="it-IT" i="1" dirty="0"/>
              <a:t>[WHERE]</a:t>
            </a:r>
          </a:p>
          <a:p>
            <a:pPr rtl="0"/>
            <a:r>
              <a:rPr lang="it-IT" dirty="0"/>
              <a:t>Restituisci il nome e la capitale dei paesi nell'Europa che hanno almeno una città con longitudine negativa       </a:t>
            </a:r>
            <a:r>
              <a:rPr lang="it-IT" i="1" dirty="0"/>
              <a:t>[WHERE + SUBQUERY]</a:t>
            </a:r>
          </a:p>
          <a:p>
            <a:pPr rtl="0"/>
            <a:r>
              <a:rPr lang="it-IT" dirty="0"/>
              <a:t>Seleziona il nome delle città e il nome dello stato in cui si trovano, insieme al nome del paese e la valuta utilizzata </a:t>
            </a:r>
            <a:r>
              <a:rPr lang="it-IT" i="1" dirty="0"/>
              <a:t>[DOPPIO JOIN]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000" dirty="0"/>
              <a:t>Boston Crimes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07617" y="2799146"/>
            <a:ext cx="3036477" cy="3533074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Seleziona il numero di incidente, il codice di reato e la descrizione del reato dalla tabella "crimes" </a:t>
            </a:r>
            <a:r>
              <a:rPr lang="it-IT" i="1" dirty="0"/>
              <a:t>[SELECT]</a:t>
            </a:r>
          </a:p>
          <a:p>
            <a:pPr rtl="0"/>
            <a:r>
              <a:rPr lang="it-IT" dirty="0"/>
              <a:t>Trova il numero di reati per ciascun giorno della settimana, ordinati dal più alto al più basso </a:t>
            </a:r>
            <a:r>
              <a:rPr lang="it-IT" i="1" dirty="0"/>
              <a:t>[GROUP + ORDER BY]</a:t>
            </a:r>
          </a:p>
          <a:p>
            <a:pPr rtl="0"/>
            <a:r>
              <a:rPr lang="it-IT" dirty="0"/>
              <a:t>Trova tutte le coppie di reati che sono stati commessi nella stessa data e nello stesso distretto </a:t>
            </a:r>
            <a:r>
              <a:rPr lang="it-IT" i="1" dirty="0"/>
              <a:t>[SELF JOIN + WHERE]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it-IT" smtClean="0"/>
              <a:pPr algn="l" rtl="0"/>
              <a:t>11</a:t>
            </a:fld>
            <a:endParaRPr lang="it-IT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A08F677-3EB9-AD90-9617-C9D1AAF6FFFC}"/>
              </a:ext>
            </a:extLst>
          </p:cNvPr>
          <p:cNvSpPr txBox="1">
            <a:spLocks/>
          </p:cNvSpPr>
          <p:nvPr/>
        </p:nvSpPr>
        <p:spPr>
          <a:xfrm>
            <a:off x="971550" y="1092021"/>
            <a:ext cx="11220450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latin typeface="+mn-lt"/>
              </a:rPr>
              <a:t>Come si intende analizzare il comportamento in diversi scenari?</a:t>
            </a:r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D3D2D2C-B504-45BB-9DB3-A22210A4C345}"/>
              </a:ext>
            </a:extLst>
          </p:cNvPr>
          <p:cNvSpPr/>
          <p:nvPr/>
        </p:nvSpPr>
        <p:spPr>
          <a:xfrm>
            <a:off x="609600" y="1126435"/>
            <a:ext cx="1219200" cy="1099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Titolo 2">
            <a:extLst>
              <a:ext uri="{FF2B5EF4-FFF2-40B4-BE49-F238E27FC236}">
                <a16:creationId xmlns:a16="http://schemas.microsoft.com/office/drawing/2014/main" id="{59857130-BBF8-002F-2A1B-47FD0136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94721"/>
            <a:ext cx="7832035" cy="1099930"/>
          </a:xfrm>
        </p:spPr>
        <p:txBody>
          <a:bodyPr rtlCol="0">
            <a:noAutofit/>
          </a:bodyPr>
          <a:lstStyle/>
          <a:p>
            <a:pPr rtl="0"/>
            <a:r>
              <a:rPr lang="it-IT" sz="6600" b="1" dirty="0">
                <a:latin typeface="Franklin Gothic Demi (Titoli)"/>
              </a:rPr>
              <a:t>Analisi delle Prestazioni</a:t>
            </a:r>
          </a:p>
        </p:txBody>
      </p:sp>
    </p:spTree>
    <p:extLst>
      <p:ext uri="{BB962C8B-B14F-4D97-AF65-F5344CB8AC3E}">
        <p14:creationId xmlns:p14="http://schemas.microsoft.com/office/powerpoint/2010/main" val="248637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12803"/>
            <a:ext cx="7967943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Prestazioni – SQL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13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C591A80-FC3E-A00F-EABE-90587D58E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331" y="1658814"/>
            <a:ext cx="4100163" cy="24566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D1AE330-EC77-4F1E-3ECE-1ABA71473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9241" y="4284376"/>
            <a:ext cx="3871553" cy="233099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06AE411-9A85-04DD-3522-233796669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4396" y="1661363"/>
            <a:ext cx="4088788" cy="245157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2408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12803"/>
            <a:ext cx="7967943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Prestazioni – NewSQL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14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C591A80-FC3E-A00F-EABE-90587D58E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286" y="1658814"/>
            <a:ext cx="4057747" cy="24566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D1AE330-EC77-4F1E-3ECE-1ABA71473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5916" y="4284376"/>
            <a:ext cx="3858203" cy="233099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06AE411-9A85-04DD-3522-233796669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5715" y="1660515"/>
            <a:ext cx="4066149" cy="245327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74607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12803"/>
            <a:ext cx="7967943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Prestazioni – NoSQL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15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C591A80-FC3E-A00F-EABE-90587D58E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518" y="1658814"/>
            <a:ext cx="4071788" cy="24566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D1AE330-EC77-4F1E-3ECE-1ABA71473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6567" y="4284376"/>
            <a:ext cx="3876902" cy="233099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06AE411-9A85-04DD-3522-233796669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4396" y="1660515"/>
            <a:ext cx="4088788" cy="245327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Segnaposto testo 43">
            <a:extLst>
              <a:ext uri="{FF2B5EF4-FFF2-40B4-BE49-F238E27FC236}">
                <a16:creationId xmlns:a16="http://schemas.microsoft.com/office/drawing/2014/main" id="{BC50B18B-6CA3-0C15-7152-BFE5B9ADE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26589" y="5024203"/>
            <a:ext cx="3413190" cy="349965"/>
          </a:xfrm>
        </p:spPr>
        <p:txBody>
          <a:bodyPr rtlCol="0"/>
          <a:lstStyle/>
          <a:p>
            <a:pPr algn="just" rtl="0"/>
            <a:r>
              <a:rPr lang="it-IT" sz="1400" dirty="0"/>
              <a:t>I valori colorati in rosso rappresentano esecuzioni in cui le query sono state modificate al fine di poter essere eseguite su Cassandra.</a:t>
            </a:r>
          </a:p>
        </p:txBody>
      </p:sp>
    </p:spTree>
    <p:extLst>
      <p:ext uri="{BB962C8B-B14F-4D97-AF65-F5344CB8AC3E}">
        <p14:creationId xmlns:p14="http://schemas.microsoft.com/office/powerpoint/2010/main" val="2482458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12803"/>
            <a:ext cx="7967943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Prestazioni – Confronto Generale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16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C591A80-FC3E-A00F-EABE-90587D58E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022" y="1658814"/>
            <a:ext cx="4117285" cy="24566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D1AE330-EC77-4F1E-3ECE-1ABA71473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2285" y="4284376"/>
            <a:ext cx="3925466" cy="233099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06AE411-9A85-04DD-3522-233796669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4396" y="1658814"/>
            <a:ext cx="4088788" cy="24566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8065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Conclusioni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031384"/>
            <a:ext cx="10101542" cy="2795232"/>
          </a:xfrm>
        </p:spPr>
        <p:txBody>
          <a:bodyPr rtlCol="0"/>
          <a:lstStyle/>
          <a:p>
            <a:pPr algn="just" rtl="0">
              <a:spcBef>
                <a:spcPts val="600"/>
              </a:spcBef>
            </a:pPr>
            <a:r>
              <a:rPr lang="it-IT" sz="1800" b="1" dirty="0"/>
              <a:t>CockroachDB</a:t>
            </a:r>
          </a:p>
          <a:p>
            <a:pPr marL="285750" indent="-285750" algn="just" rtl="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1800" dirty="0"/>
              <a:t>Maggior efficienza in termini di tempi di esecuzione nelle diverse query analizzate. </a:t>
            </a:r>
          </a:p>
          <a:p>
            <a:pPr marL="285750" indent="-285750" algn="just" rtl="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1800" dirty="0"/>
              <a:t>Scelta ideale se l'obiettivo principale è ottenere prestazioni rapide e consistenti.</a:t>
            </a:r>
          </a:p>
          <a:p>
            <a:pPr algn="just" rtl="0">
              <a:spcBef>
                <a:spcPts val="600"/>
              </a:spcBef>
            </a:pPr>
            <a:r>
              <a:rPr lang="it-IT" sz="1800" b="1" dirty="0"/>
              <a:t>PostgreSQL</a:t>
            </a:r>
          </a:p>
          <a:p>
            <a:pPr marL="285750" indent="-285750" algn="just" rtl="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1800" dirty="0"/>
              <a:t>Utilizzo user-friendly grazie all’interfaccia molto semplice.</a:t>
            </a:r>
          </a:p>
          <a:p>
            <a:pPr marL="285750" indent="-285750" algn="just" rtl="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1800" dirty="0"/>
              <a:t>Prestazioni rapide in alcune query e una buona adattabilità ad altre. </a:t>
            </a:r>
          </a:p>
          <a:p>
            <a:pPr marL="285750" indent="-285750" algn="just" rtl="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1800" dirty="0"/>
              <a:t>Scelta affidabile quando è richiesta una gestione versatile dei dati.</a:t>
            </a:r>
          </a:p>
          <a:p>
            <a:pPr algn="just" rtl="0">
              <a:spcBef>
                <a:spcPts val="600"/>
              </a:spcBef>
            </a:pPr>
            <a:r>
              <a:rPr lang="it-IT" sz="1800" b="1" dirty="0"/>
              <a:t>Cassandra</a:t>
            </a:r>
          </a:p>
          <a:p>
            <a:pPr marL="285750" indent="-285750" algn="just" rtl="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1800" dirty="0"/>
              <a:t>Limitazioni in alcune tipologie di operazioni, come i JOIN complessi. </a:t>
            </a:r>
          </a:p>
          <a:p>
            <a:pPr marL="285750" indent="-285750" algn="just" rtl="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1800" dirty="0"/>
              <a:t>È particolarmente adatto per scenari in cui la scalabilità orizzontale e la disponibilità dei dati sono prioritari rispetto alle prestazioni in singole query.</a:t>
            </a:r>
          </a:p>
          <a:p>
            <a:pPr algn="just" rtl="0"/>
            <a:endParaRPr lang="it-IT" sz="18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7854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1400749"/>
            <a:ext cx="4903377" cy="1680074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Grazie per l’attenzione</a:t>
            </a:r>
          </a:p>
        </p:txBody>
      </p:sp>
      <p:pic>
        <p:nvPicPr>
          <p:cNvPr id="21" name="Immagine 20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E6835146-0EBC-FD82-8093-A4F9C864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2" y="2064434"/>
            <a:ext cx="4955807" cy="2729131"/>
          </a:xfrm>
          <a:prstGeom prst="rect">
            <a:avLst/>
          </a:prstGeom>
        </p:spPr>
      </p:pic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4E8CF275-F663-BE35-05C7-5D137FDC1D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7623" y="3107636"/>
            <a:ext cx="5491570" cy="1901378"/>
          </a:xfrm>
        </p:spPr>
        <p:txBody>
          <a:bodyPr rtlCol="0"/>
          <a:lstStyle/>
          <a:p>
            <a:pPr rtl="0"/>
            <a:r>
              <a:rPr lang="it-IT" sz="2000" dirty="0">
                <a:latin typeface="+mj-lt"/>
              </a:rPr>
              <a:t>Presentazione Finale</a:t>
            </a:r>
            <a:endParaRPr lang="it-IT" sz="2000" dirty="0"/>
          </a:p>
          <a:p>
            <a:pPr rtl="0"/>
            <a:r>
              <a:rPr lang="it-IT" sz="2000" dirty="0"/>
              <a:t>Federico Tocci</a:t>
            </a:r>
          </a:p>
          <a:p>
            <a:pPr rtl="0"/>
            <a:r>
              <a:rPr lang="it-IT" dirty="0"/>
              <a:t>Settembre 2023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it-IT" dirty="0"/>
              <a:t>Punti salienti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499" y="2209800"/>
            <a:ext cx="2128157" cy="1219200"/>
          </a:xfrm>
        </p:spPr>
        <p:txBody>
          <a:bodyPr rtlCol="0"/>
          <a:lstStyle/>
          <a:p>
            <a:pPr rtl="0"/>
            <a:r>
              <a:rPr lang="it-IT" sz="2400" dirty="0"/>
              <a:t>01. </a:t>
            </a:r>
          </a:p>
          <a:p>
            <a:r>
              <a:rPr lang="it-IT" sz="2400" dirty="0"/>
              <a:t>Introduzione delle differenti tecnologie</a:t>
            </a:r>
          </a:p>
          <a:p>
            <a:pPr rtl="0"/>
            <a:endParaRPr lang="it-IT" sz="2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799"/>
            <a:ext cx="2432958" cy="1553817"/>
          </a:xfrm>
        </p:spPr>
        <p:txBody>
          <a:bodyPr rtlCol="0"/>
          <a:lstStyle/>
          <a:p>
            <a:pPr rtl="0"/>
            <a:r>
              <a:rPr lang="it-IT" sz="2400" dirty="0"/>
              <a:t>02. </a:t>
            </a:r>
          </a:p>
          <a:p>
            <a:r>
              <a:rPr lang="it-IT" sz="2400" dirty="0"/>
              <a:t>Scenari Applicativi</a:t>
            </a:r>
          </a:p>
          <a:p>
            <a:pPr rtl="0"/>
            <a:endParaRPr lang="it-IT" sz="2400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1456134"/>
          </a:xfrm>
        </p:spPr>
        <p:txBody>
          <a:bodyPr rtlCol="0"/>
          <a:lstStyle/>
          <a:p>
            <a:pPr rtl="0"/>
            <a:r>
              <a:rPr lang="it-IT" sz="2400" dirty="0"/>
              <a:t>03. </a:t>
            </a:r>
          </a:p>
          <a:p>
            <a:pPr rtl="0"/>
            <a:r>
              <a:rPr lang="it-IT" sz="2400" dirty="0"/>
              <a:t>Caso di studio: Applicazione pratica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it-IT" sz="2400" dirty="0"/>
              <a:t>04. </a:t>
            </a:r>
          </a:p>
          <a:p>
            <a:pPr rtl="0"/>
            <a:r>
              <a:rPr lang="it-IT" sz="2400" dirty="0"/>
              <a:t>Prestazioni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542178"/>
          </a:xfrm>
        </p:spPr>
        <p:txBody>
          <a:bodyPr rtlCol="0"/>
          <a:lstStyle/>
          <a:p>
            <a:pPr rtl="0"/>
            <a:r>
              <a:rPr lang="it-IT" sz="2400" dirty="0"/>
              <a:t>05. </a:t>
            </a:r>
          </a:p>
          <a:p>
            <a:pPr rtl="0"/>
            <a:r>
              <a:rPr lang="it-IT" sz="2400" dirty="0"/>
              <a:t>Conclusioni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D3D2D2C-B504-45BB-9DB3-A22210A4C345}"/>
              </a:ext>
            </a:extLst>
          </p:cNvPr>
          <p:cNvSpPr/>
          <p:nvPr/>
        </p:nvSpPr>
        <p:spPr>
          <a:xfrm>
            <a:off x="609600" y="1126435"/>
            <a:ext cx="1219200" cy="1099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Titolo 2">
            <a:extLst>
              <a:ext uri="{FF2B5EF4-FFF2-40B4-BE49-F238E27FC236}">
                <a16:creationId xmlns:a16="http://schemas.microsoft.com/office/drawing/2014/main" id="{59857130-BBF8-002F-2A1B-47FD0136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27244"/>
            <a:ext cx="8759687" cy="1099930"/>
          </a:xfrm>
        </p:spPr>
        <p:txBody>
          <a:bodyPr rtlCol="0">
            <a:noAutofit/>
          </a:bodyPr>
          <a:lstStyle/>
          <a:p>
            <a:pPr rtl="0"/>
            <a:r>
              <a:rPr lang="it-IT" sz="6600" b="1" dirty="0">
                <a:latin typeface="Franklin Gothic Demi (Titoli)"/>
              </a:rPr>
              <a:t>Introduzione delle differenti Tecnologie</a:t>
            </a:r>
          </a:p>
        </p:txBody>
      </p:sp>
    </p:spTree>
    <p:extLst>
      <p:ext uri="{BB962C8B-B14F-4D97-AF65-F5344CB8AC3E}">
        <p14:creationId xmlns:p14="http://schemas.microsoft.com/office/powerpoint/2010/main" val="92340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8935351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Quali sistemi sono stati utilizzati?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 dirty="0"/>
          </a:p>
        </p:txBody>
      </p:sp>
      <p:pic>
        <p:nvPicPr>
          <p:cNvPr id="5" name="Immagine 4" descr="Immagine che contiene Elementi grafici, schermata, grafica, logo&#10;&#10;Descrizione generata automaticamente">
            <a:extLst>
              <a:ext uri="{FF2B5EF4-FFF2-40B4-BE49-F238E27FC236}">
                <a16:creationId xmlns:a16="http://schemas.microsoft.com/office/drawing/2014/main" id="{08DCE6AD-8B91-64FF-8894-65BC2E5EF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8" y="3684492"/>
            <a:ext cx="2339328" cy="1228147"/>
          </a:xfrm>
          <a:prstGeom prst="rect">
            <a:avLst/>
          </a:prstGeom>
        </p:spPr>
      </p:pic>
      <p:pic>
        <p:nvPicPr>
          <p:cNvPr id="8" name="Immagine 7" descr="Immagine che contiene Elementi grafici, testo, logo, grafica&#10;&#10;Descrizione generata automaticamente">
            <a:extLst>
              <a:ext uri="{FF2B5EF4-FFF2-40B4-BE49-F238E27FC236}">
                <a16:creationId xmlns:a16="http://schemas.microsoft.com/office/drawing/2014/main" id="{12E7A5D0-33B6-4020-82AF-C1303328F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6" y="4795196"/>
            <a:ext cx="1958752" cy="1305834"/>
          </a:xfrm>
          <a:prstGeom prst="rect">
            <a:avLst/>
          </a:prstGeom>
        </p:spPr>
      </p:pic>
      <p:pic>
        <p:nvPicPr>
          <p:cNvPr id="11" name="Immagine 10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F4002C85-795A-1DB2-FC59-52727671B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10" y="2209630"/>
            <a:ext cx="1150054" cy="118597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4087B5-B111-1023-D462-C44A9CDB0EF8}"/>
              </a:ext>
            </a:extLst>
          </p:cNvPr>
          <p:cNvSpPr txBox="1"/>
          <p:nvPr/>
        </p:nvSpPr>
        <p:spPr>
          <a:xfrm>
            <a:off x="2940897" y="3810003"/>
            <a:ext cx="695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Database distribuito open-source, di facile installazione ed utilizzo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85DE37-AAF9-A0C7-76C5-D7622CA7E2E0}"/>
              </a:ext>
            </a:extLst>
          </p:cNvPr>
          <p:cNvSpPr txBox="1"/>
          <p:nvPr/>
        </p:nvSpPr>
        <p:spPr>
          <a:xfrm>
            <a:off x="2967401" y="5181600"/>
            <a:ext cx="6110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Focus sull’approccio basato sulle colonne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559E28F-B4FB-DE67-3063-3F073CCD6197}"/>
              </a:ext>
            </a:extLst>
          </p:cNvPr>
          <p:cNvSpPr txBox="1"/>
          <p:nvPr/>
        </p:nvSpPr>
        <p:spPr>
          <a:xfrm>
            <a:off x="2922886" y="2585903"/>
            <a:ext cx="665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400" dirty="0">
                <a:solidFill>
                  <a:schemeClr val="bg1"/>
                </a:solidFill>
              </a:rPr>
              <a:t>Ampia diffusione anche in ambito accademico</a:t>
            </a:r>
          </a:p>
        </p:txBody>
      </p:sp>
    </p:spTree>
    <p:extLst>
      <p:ext uri="{BB962C8B-B14F-4D97-AF65-F5344CB8AC3E}">
        <p14:creationId xmlns:p14="http://schemas.microsoft.com/office/powerpoint/2010/main" val="282054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8935351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SQL - PostgreSQL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156842"/>
            <a:ext cx="7358342" cy="4254889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/>
              <a:t>Ampia gamma di funzionalità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/>
              <a:t>Scelta popolare per diverse applicazioni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/>
              <a:t>Conformità agli Standard SQL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/>
              <a:t>Query e operazioni portabili tra database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/>
              <a:t>Affidabilità per coerenza dei dati</a:t>
            </a:r>
          </a:p>
          <a:p>
            <a:pPr rtl="0"/>
            <a:endParaRPr lang="it-IT" sz="1800" dirty="0"/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it-IT" sz="1800" dirty="0"/>
              <a:t>PostgreSQL eccelle in applicazioni che richiedono affidabilità, personalizzazione e scalabilità.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it-IT" sz="1800" dirty="0"/>
              <a:t>Fornisce una base solida per progetti complessi e sensibili ai dati.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5</a:t>
            </a:fld>
            <a:endParaRPr lang="it-IT" dirty="0"/>
          </a:p>
        </p:txBody>
      </p:sp>
      <p:pic>
        <p:nvPicPr>
          <p:cNvPr id="2" name="Immagine 1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6F887EFD-2155-7F10-49A6-64B16B1D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192" y="1582690"/>
            <a:ext cx="1150054" cy="11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0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8935351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NewSQL - CockroachDB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156843"/>
            <a:ext cx="7358342" cy="2795232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/>
              <a:t>Architettura altamente scalabile e resiliente.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/>
              <a:t>Cluster distribuiti geograficamente.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/>
              <a:t>Ridondanza globale per alta disponibilità.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/>
              <a:t>Garanzia di tolleranza ai guasti.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/>
              <a:t>Gestione coerente e affidabile delle transazioni.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/>
              <a:t>Elevata precisione e sicurezza nella gestione dei dati.</a:t>
            </a:r>
          </a:p>
          <a:p>
            <a:pPr rtl="0"/>
            <a:endParaRPr lang="it-IT" sz="1800" dirty="0"/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it-IT" sz="1800" dirty="0"/>
              <a:t>Supporto completo per il linguaggio SQL.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it-IT" sz="1800" dirty="0"/>
              <a:t>Consistenza dei dati su vasta scala.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2" name="Immagine 1" descr="Immagine che contiene Elementi grafici, schermata, grafica, logo&#10;&#10;Descrizione generata automaticamente">
            <a:extLst>
              <a:ext uri="{FF2B5EF4-FFF2-40B4-BE49-F238E27FC236}">
                <a16:creationId xmlns:a16="http://schemas.microsoft.com/office/drawing/2014/main" id="{18B0B538-EBC9-F328-3422-6D21F935A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40" y="3057552"/>
            <a:ext cx="2339328" cy="12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9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8935351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NoSQL - Cassandra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8" y="2183347"/>
            <a:ext cx="8058979" cy="2795232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/>
              <a:t>Architettura decentralizzata che consente la scalabilità su cluster di macchine.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/>
              <a:t>Adatto per gestire volumi di dati massicci e carichi di lavoro intensi.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/>
              <a:t>Organizzazione in famiglie di colonne per modellazione versatile dei dati.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/>
              <a:t>Elevata velocità ed efficienza per scenari ad alto traffico.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dirty="0"/>
              <a:t>Adatto per scenari che richiedono alta affidabilità.</a:t>
            </a:r>
          </a:p>
          <a:p>
            <a:pPr rtl="0"/>
            <a:endParaRPr lang="it-IT" sz="1800" dirty="0"/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it-IT" sz="1800" dirty="0"/>
              <a:t>Non supporta operazioni di JOIN e GROUP BY(su campi non chiave).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 dirty="0"/>
          </a:p>
        </p:txBody>
      </p:sp>
      <p:pic>
        <p:nvPicPr>
          <p:cNvPr id="2" name="Immagine 1" descr="Immagine che contiene Elementi grafici, testo, logo, grafica&#10;&#10;Descrizione generata automaticamente">
            <a:extLst>
              <a:ext uri="{FF2B5EF4-FFF2-40B4-BE49-F238E27FC236}">
                <a16:creationId xmlns:a16="http://schemas.microsoft.com/office/drawing/2014/main" id="{2AC39BB2-F5D4-4267-A274-9DD9F9455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828" y="4062240"/>
            <a:ext cx="1958752" cy="13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5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D3D2D2C-B504-45BB-9DB3-A22210A4C345}"/>
              </a:ext>
            </a:extLst>
          </p:cNvPr>
          <p:cNvSpPr/>
          <p:nvPr/>
        </p:nvSpPr>
        <p:spPr>
          <a:xfrm>
            <a:off x="609600" y="1126435"/>
            <a:ext cx="1219200" cy="1099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Titolo 2">
            <a:extLst>
              <a:ext uri="{FF2B5EF4-FFF2-40B4-BE49-F238E27FC236}">
                <a16:creationId xmlns:a16="http://schemas.microsoft.com/office/drawing/2014/main" id="{59857130-BBF8-002F-2A1B-47FD0136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06759"/>
            <a:ext cx="7832035" cy="1099930"/>
          </a:xfrm>
        </p:spPr>
        <p:txBody>
          <a:bodyPr rtlCol="0">
            <a:noAutofit/>
          </a:bodyPr>
          <a:lstStyle/>
          <a:p>
            <a:pPr rtl="0"/>
            <a:r>
              <a:rPr lang="it-IT" sz="6600" b="1" dirty="0">
                <a:latin typeface="Franklin Gothic Demi (Titoli)"/>
              </a:rPr>
              <a:t>Scenari Applicativi</a:t>
            </a:r>
          </a:p>
        </p:txBody>
      </p:sp>
    </p:spTree>
    <p:extLst>
      <p:ext uri="{BB962C8B-B14F-4D97-AF65-F5344CB8AC3E}">
        <p14:creationId xmlns:p14="http://schemas.microsoft.com/office/powerpoint/2010/main" val="352610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186A-E8D6-AA98-839A-C38EB7E8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Dataset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A8BB4B-56AA-35BD-C047-B7DE27C2C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Formula 1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01FA34-1785-2503-6F4E-2266B7C06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2826954"/>
          </a:xfrm>
        </p:spPr>
        <p:txBody>
          <a:bodyPr>
            <a:normAutofit/>
          </a:bodyPr>
          <a:lstStyle/>
          <a:p>
            <a:pPr marL="342900">
              <a:buFont typeface="Wingdings" panose="05000000000000000000" pitchFamily="2" charset="2"/>
              <a:buChar char="q"/>
            </a:pPr>
            <a:r>
              <a:rPr lang="it-IT" dirty="0"/>
              <a:t>Drivers	</a:t>
            </a:r>
          </a:p>
          <a:p>
            <a:pPr marL="800100" lvl="1" indent="-285750">
              <a:buFont typeface="Wingdings" panose="05000000000000000000" pitchFamily="2" charset="2"/>
              <a:buChar char="§"/>
            </a:pPr>
            <a:r>
              <a:rPr lang="it-IT" dirty="0"/>
              <a:t>9 colonne</a:t>
            </a:r>
          </a:p>
          <a:p>
            <a:pPr marL="800100" lvl="1" indent="-285750">
              <a:buFont typeface="Wingdings" panose="05000000000000000000" pitchFamily="2" charset="2"/>
              <a:buChar char="§"/>
            </a:pPr>
            <a:r>
              <a:rPr lang="it-IT" dirty="0"/>
              <a:t>858 righe</a:t>
            </a:r>
          </a:p>
          <a:p>
            <a:pPr marL="342900">
              <a:buFont typeface="Wingdings" panose="05000000000000000000" pitchFamily="2" charset="2"/>
              <a:buChar char="q"/>
            </a:pPr>
            <a:r>
              <a:rPr lang="it-IT" dirty="0"/>
              <a:t>Races		</a:t>
            </a:r>
          </a:p>
          <a:p>
            <a:pPr marL="800100" lvl="1" indent="-285750">
              <a:buFont typeface="Wingdings" panose="05000000000000000000" pitchFamily="2" charset="2"/>
              <a:buChar char="§"/>
            </a:pPr>
            <a:r>
              <a:rPr lang="it-IT" dirty="0"/>
              <a:t>18 colonne</a:t>
            </a:r>
          </a:p>
          <a:p>
            <a:pPr marL="800100" lvl="1" indent="-285750">
              <a:buFont typeface="Wingdings" panose="05000000000000000000" pitchFamily="2" charset="2"/>
              <a:buChar char="§"/>
            </a:pPr>
            <a:r>
              <a:rPr lang="it-IT" dirty="0"/>
              <a:t>1103 righe</a:t>
            </a:r>
          </a:p>
          <a:p>
            <a:pPr marL="342900">
              <a:buFont typeface="Wingdings" panose="05000000000000000000" pitchFamily="2" charset="2"/>
              <a:buChar char="q"/>
            </a:pPr>
            <a:r>
              <a:rPr lang="it-IT" b="1" dirty="0"/>
              <a:t>RESULTS</a:t>
            </a:r>
            <a:r>
              <a:rPr lang="it-IT" dirty="0"/>
              <a:t>	</a:t>
            </a:r>
          </a:p>
          <a:p>
            <a:pPr marL="800100" lvl="1" indent="-285750">
              <a:buFont typeface="Wingdings" panose="05000000000000000000" pitchFamily="2" charset="2"/>
              <a:buChar char="§"/>
            </a:pPr>
            <a:r>
              <a:rPr lang="it-IT" dirty="0"/>
              <a:t>18 colonne</a:t>
            </a:r>
          </a:p>
          <a:p>
            <a:pPr marL="800100" lvl="1" indent="-285750">
              <a:buFont typeface="Wingdings" panose="05000000000000000000" pitchFamily="2" charset="2"/>
              <a:buChar char="§"/>
            </a:pPr>
            <a:r>
              <a:rPr lang="it-IT" dirty="0"/>
              <a:t>25,000 righe</a:t>
            </a:r>
          </a:p>
          <a:p>
            <a:pPr marL="57150" indent="0">
              <a:buNone/>
            </a:pP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F4372EF-D8BA-BDC8-C49C-5D739960C97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it-IT" dirty="0"/>
              <a:t>Cities, States &amp; Countries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71DA84-F1E0-EA9E-78C4-54621298F3B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29158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b="1" dirty="0"/>
              <a:t>CITIES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11 colonne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150,000 righe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States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9 colonne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5078 righe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Countries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18 colonne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251 righe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931EFB4-9ADD-E95F-1C83-A1C5CC57499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it-IT" dirty="0"/>
              <a:t>Boston Crimes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DBDAD22-C5B3-74E7-F5CA-4CB291201C6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25029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b="1" dirty="0"/>
              <a:t>CRIMES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17 colonne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320,000 righe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Offense_codes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2 colonne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577 righe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31C1C0A-A612-81CA-6727-63EE102EB5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9</a:t>
            </a:fld>
            <a:endParaRPr lang="it-IT" noProof="0" dirty="0"/>
          </a:p>
        </p:txBody>
      </p:sp>
      <p:pic>
        <p:nvPicPr>
          <p:cNvPr id="19" name="Immagine 18" descr="Immagine che contiene testo, Carattere, giallo, cartello&#10;&#10;Descrizione generata automaticamente">
            <a:extLst>
              <a:ext uri="{FF2B5EF4-FFF2-40B4-BE49-F238E27FC236}">
                <a16:creationId xmlns:a16="http://schemas.microsoft.com/office/drawing/2014/main" id="{573410FF-A2F9-DB52-9F1E-DA0C2E8DE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806" y="1555946"/>
            <a:ext cx="684449" cy="600394"/>
          </a:xfrm>
          <a:prstGeom prst="rect">
            <a:avLst/>
          </a:prstGeom>
        </p:spPr>
      </p:pic>
      <p:pic>
        <p:nvPicPr>
          <p:cNvPr id="21" name="Immagine 20" descr="Immagine che contiene edificio, skyline, grattacielo, città&#10;&#10;Descrizione generata automaticamente">
            <a:extLst>
              <a:ext uri="{FF2B5EF4-FFF2-40B4-BE49-F238E27FC236}">
                <a16:creationId xmlns:a16="http://schemas.microsoft.com/office/drawing/2014/main" id="{2BA6A4ED-71F3-07FC-913E-6AFC6CB27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73" y="1499912"/>
            <a:ext cx="1085977" cy="610862"/>
          </a:xfrm>
          <a:prstGeom prst="rect">
            <a:avLst/>
          </a:prstGeom>
        </p:spPr>
      </p:pic>
      <p:pic>
        <p:nvPicPr>
          <p:cNvPr id="23" name="Immagine 22" descr="Immagine che contiene schermata, design, arte&#10;&#10;Descrizione generata automaticamente">
            <a:extLst>
              <a:ext uri="{FF2B5EF4-FFF2-40B4-BE49-F238E27FC236}">
                <a16:creationId xmlns:a16="http://schemas.microsoft.com/office/drawing/2014/main" id="{69B1F5BF-B123-8EF3-17F1-FE86454EE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55" y="1704243"/>
            <a:ext cx="966084" cy="45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05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5EC6A964-3954-4FD3-AC1D-9DD732235522}" vid="{9EAD0B1B-3D59-457C-A707-E6544797E5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{8D0F7B99-3047-4433-9DA4-754D5A7467EA}tf78853419_win32</Template>
  <TotalTime>726</TotalTime>
  <Words>708</Words>
  <Application>Microsoft Office PowerPoint</Application>
  <PresentationFormat>Widescreen</PresentationFormat>
  <Paragraphs>137</Paragraphs>
  <Slides>18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Franklin Gothic Demi (Titoli)</vt:lpstr>
      <vt:lpstr>Wingdings</vt:lpstr>
      <vt:lpstr>Tema1</vt:lpstr>
      <vt:lpstr>Confronto di SQL, NoSQL e NewSQL:  un'analisi sperimentale</vt:lpstr>
      <vt:lpstr>Punti salienti</vt:lpstr>
      <vt:lpstr>Introduzione delle differenti Tecnologie</vt:lpstr>
      <vt:lpstr>Quali sistemi sono stati utilizzati?</vt:lpstr>
      <vt:lpstr>SQL - PostgreSQL</vt:lpstr>
      <vt:lpstr>NewSQL - CockroachDB</vt:lpstr>
      <vt:lpstr>NoSQL - Cassandra</vt:lpstr>
      <vt:lpstr>Scenari Applicativi</vt:lpstr>
      <vt:lpstr>I Dataset</vt:lpstr>
      <vt:lpstr>Caso di studio: Applicazione pratica</vt:lpstr>
      <vt:lpstr>Casi d’uso</vt:lpstr>
      <vt:lpstr>Analisi delle Prestazioni</vt:lpstr>
      <vt:lpstr>Prestazioni – SQL</vt:lpstr>
      <vt:lpstr>Prestazioni – NewSQL</vt:lpstr>
      <vt:lpstr>Prestazioni – NoSQL</vt:lpstr>
      <vt:lpstr>Prestazioni – Confronto Generale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Relazione annuale</dc:title>
  <dc:creator>FEDERICO TOCCI</dc:creator>
  <cp:lastModifiedBy>FEDERICO TOCCI</cp:lastModifiedBy>
  <cp:revision>60</cp:revision>
  <dcterms:created xsi:type="dcterms:W3CDTF">2023-06-10T10:41:53Z</dcterms:created>
  <dcterms:modified xsi:type="dcterms:W3CDTF">2023-09-15T13:39:03Z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