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/>
    <p:restoredTop sz="94658"/>
  </p:normalViewPr>
  <p:slideViewPr>
    <p:cSldViewPr snapToGrid="0">
      <p:cViewPr varScale="1">
        <p:scale>
          <a:sx n="120" d="100"/>
          <a:sy n="120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stabl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numpy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The </a:t>
            </a:r>
            <a:r>
              <a:rPr>
                <a:latin typeface="Courier"/>
              </a:rPr>
              <a:t>numpy</a:t>
            </a:r>
            <a:r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440"/>
            <a:ext cx="10515600" cy="575056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This performance difference can be tracked explicitly.</a:t>
            </a:r>
          </a:p>
          <a:p>
            <a:pPr marL="0" lvl="0" indent="0">
              <a:buNone/>
            </a:pPr>
            <a:r>
              <a:rPr dirty="0"/>
              <a:t>We create a large list and a large array with identical content</a:t>
            </a:r>
          </a:p>
          <a:p>
            <a:pPr lvl="0" indent="0">
              <a:buNone/>
            </a:pPr>
            <a:r>
              <a:rPr dirty="0">
                <a:solidFill>
                  <a:srgbClr val="5E5E5E"/>
                </a:solidFill>
                <a:latin typeface="Courier"/>
              </a:rPr>
              <a:t># Create a large list and array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large_list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=</a:t>
            </a:r>
            <a:r>
              <a:rPr dirty="0">
                <a:solidFill>
                  <a:srgbClr val="003B4F"/>
                </a:solidFill>
                <a:latin typeface="Courier"/>
              </a:rPr>
              <a:t> list(range(</a:t>
            </a:r>
            <a:r>
              <a:rPr dirty="0">
                <a:solidFill>
                  <a:srgbClr val="AD0000"/>
                </a:solidFill>
                <a:latin typeface="Courier"/>
              </a:rPr>
              <a:t>1_000_000</a:t>
            </a:r>
            <a:r>
              <a:rPr dirty="0">
                <a:solidFill>
                  <a:srgbClr val="003B4F"/>
                </a:solidFill>
                <a:latin typeface="Courier"/>
              </a:rPr>
              <a:t>))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large_array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np.array</a:t>
            </a:r>
            <a:r>
              <a:rPr dirty="0">
                <a:solidFill>
                  <a:srgbClr val="003B4F"/>
                </a:solidFill>
                <a:latin typeface="Courier"/>
              </a:rPr>
              <a:t>(</a:t>
            </a:r>
            <a:r>
              <a:rPr dirty="0" err="1">
                <a:solidFill>
                  <a:srgbClr val="003B4F"/>
                </a:solidFill>
                <a:latin typeface="Courier"/>
              </a:rPr>
              <a:t>large_list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dirty="0"/>
              <a:t>And then track the time for the two operations</a:t>
            </a:r>
          </a:p>
          <a:p>
            <a:pPr lvl="0" indent="0">
              <a:buNone/>
            </a:pPr>
            <a:r>
              <a:rPr dirty="0">
                <a:solidFill>
                  <a:srgbClr val="00769E"/>
                </a:solidFill>
                <a:latin typeface="Courier"/>
              </a:rPr>
              <a:t>import</a:t>
            </a:r>
            <a:r>
              <a:rPr dirty="0">
                <a:solidFill>
                  <a:srgbClr val="003B4F"/>
                </a:solidFill>
                <a:latin typeface="Courier"/>
              </a:rPr>
              <a:t> time</a:t>
            </a: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  Track the time taken for the list multiplication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start </a:t>
            </a:r>
            <a:r>
              <a:rPr dirty="0">
                <a:solidFill>
                  <a:srgbClr val="5E5E5E"/>
                </a:solidFill>
                <a:latin typeface="Courier"/>
              </a:rPr>
              <a:t>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time.time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list_result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=</a:t>
            </a:r>
            <a:r>
              <a:rPr dirty="0">
                <a:solidFill>
                  <a:srgbClr val="003B4F"/>
                </a:solidFill>
                <a:latin typeface="Courier"/>
              </a:rPr>
              <a:t> [x 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b="1" dirty="0">
                <a:solidFill>
                  <a:srgbClr val="003B4F"/>
                </a:solidFill>
                <a:latin typeface="Courier"/>
              </a:rPr>
              <a:t>for</a:t>
            </a:r>
            <a:r>
              <a:rPr dirty="0">
                <a:solidFill>
                  <a:srgbClr val="003B4F"/>
                </a:solidFill>
                <a:latin typeface="Courier"/>
              </a:rPr>
              <a:t> x </a:t>
            </a:r>
            <a:r>
              <a:rPr b="1" dirty="0">
                <a:solidFill>
                  <a:srgbClr val="003B4F"/>
                </a:solidFill>
                <a:latin typeface="Courier"/>
              </a:rPr>
              <a:t>in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large_list</a:t>
            </a:r>
            <a:r>
              <a:rPr dirty="0">
                <a:solidFill>
                  <a:srgbClr val="003B4F"/>
                </a:solidFill>
                <a:latin typeface="Courier"/>
              </a:rPr>
              <a:t>]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end </a:t>
            </a:r>
            <a:r>
              <a:rPr dirty="0">
                <a:solidFill>
                  <a:srgbClr val="5E5E5E"/>
                </a:solidFill>
                <a:latin typeface="Courier"/>
              </a:rPr>
              <a:t>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time.time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print(</a:t>
            </a:r>
            <a:r>
              <a:rPr dirty="0" err="1">
                <a:solidFill>
                  <a:srgbClr val="20794D"/>
                </a:solidFill>
                <a:latin typeface="Courier"/>
              </a:rPr>
              <a:t>f"List</a:t>
            </a:r>
            <a:r>
              <a:rPr dirty="0">
                <a:solidFill>
                  <a:srgbClr val="20794D"/>
                </a:solidFill>
                <a:latin typeface="Courier"/>
              </a:rPr>
              <a:t> comprehension time: </a:t>
            </a:r>
            <a:r>
              <a:rPr dirty="0">
                <a:solidFill>
                  <a:srgbClr val="5E5E5E"/>
                </a:solidFill>
                <a:latin typeface="Courier"/>
              </a:rPr>
              <a:t>{</a:t>
            </a:r>
            <a:r>
              <a:rPr dirty="0">
                <a:solidFill>
                  <a:srgbClr val="003B4F"/>
                </a:solidFill>
                <a:latin typeface="Courier"/>
              </a:rPr>
              <a:t>end </a:t>
            </a:r>
            <a:r>
              <a:rPr dirty="0">
                <a:solidFill>
                  <a:srgbClr val="5E5E5E"/>
                </a:solidFill>
                <a:latin typeface="Courier"/>
              </a:rPr>
              <a:t>-</a:t>
            </a:r>
            <a:r>
              <a:rPr dirty="0">
                <a:solidFill>
                  <a:srgbClr val="003B4F"/>
                </a:solidFill>
                <a:latin typeface="Courier"/>
              </a:rPr>
              <a:t> start</a:t>
            </a:r>
            <a:r>
              <a:rPr dirty="0">
                <a:solidFill>
                  <a:srgbClr val="5E5E5E"/>
                </a:solidFill>
                <a:latin typeface="Courier"/>
              </a:rPr>
              <a:t>:.5f}</a:t>
            </a:r>
            <a:r>
              <a:rPr dirty="0">
                <a:solidFill>
                  <a:srgbClr val="20794D"/>
                </a:solidFill>
                <a:latin typeface="Courier"/>
              </a:rPr>
              <a:t> seconds"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5E5E5E"/>
                </a:solidFill>
                <a:latin typeface="Courier"/>
              </a:rPr>
              <a:t># Time array multiplication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start </a:t>
            </a:r>
            <a:r>
              <a:rPr dirty="0">
                <a:solidFill>
                  <a:srgbClr val="5E5E5E"/>
                </a:solidFill>
                <a:latin typeface="Courier"/>
              </a:rPr>
              <a:t>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time.time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 err="1">
                <a:solidFill>
                  <a:srgbClr val="003B4F"/>
                </a:solidFill>
                <a:latin typeface="Courier"/>
              </a:rPr>
              <a:t>array_result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large_array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end </a:t>
            </a:r>
            <a:r>
              <a:rPr dirty="0">
                <a:solidFill>
                  <a:srgbClr val="5E5E5E"/>
                </a:solidFill>
                <a:latin typeface="Courier"/>
              </a:rPr>
              <a:t>=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time.time</a:t>
            </a:r>
            <a:r>
              <a:rPr dirty="0">
                <a:solidFill>
                  <a:srgbClr val="003B4F"/>
                </a:solidFill>
                <a:latin typeface="Courier"/>
              </a:rPr>
              <a:t>()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print(</a:t>
            </a:r>
            <a:r>
              <a:rPr dirty="0" err="1">
                <a:solidFill>
                  <a:srgbClr val="20794D"/>
                </a:solidFill>
                <a:latin typeface="Courier"/>
              </a:rPr>
              <a:t>f"NumPy</a:t>
            </a:r>
            <a:r>
              <a:rPr dirty="0">
                <a:solidFill>
                  <a:srgbClr val="20794D"/>
                </a:solidFill>
                <a:latin typeface="Courier"/>
              </a:rPr>
              <a:t> array time: </a:t>
            </a:r>
            <a:r>
              <a:rPr dirty="0">
                <a:solidFill>
                  <a:srgbClr val="5E5E5E"/>
                </a:solidFill>
                <a:latin typeface="Courier"/>
              </a:rPr>
              <a:t>{</a:t>
            </a:r>
            <a:r>
              <a:rPr dirty="0">
                <a:solidFill>
                  <a:srgbClr val="003B4F"/>
                </a:solidFill>
                <a:latin typeface="Courier"/>
              </a:rPr>
              <a:t>end </a:t>
            </a:r>
            <a:r>
              <a:rPr dirty="0">
                <a:solidFill>
                  <a:srgbClr val="5E5E5E"/>
                </a:solidFill>
                <a:latin typeface="Courier"/>
              </a:rPr>
              <a:t>-</a:t>
            </a:r>
            <a:r>
              <a:rPr dirty="0">
                <a:solidFill>
                  <a:srgbClr val="003B4F"/>
                </a:solidFill>
                <a:latin typeface="Courier"/>
              </a:rPr>
              <a:t> start</a:t>
            </a:r>
            <a:r>
              <a:rPr dirty="0">
                <a:solidFill>
                  <a:srgbClr val="5E5E5E"/>
                </a:solidFill>
                <a:latin typeface="Courier"/>
              </a:rPr>
              <a:t>:.5f}</a:t>
            </a:r>
            <a:r>
              <a:rPr dirty="0">
                <a:solidFill>
                  <a:srgbClr val="20794D"/>
                </a:solidFill>
                <a:latin typeface="Courier"/>
              </a:rPr>
              <a:t> seconds"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List comprehension time: 0.01326 seconds
NumPy array time: 0.00109 seconds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439"/>
            <a:ext cx="10515600" cy="558043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multiplication we performed earlier is done </a:t>
            </a:r>
            <a:r>
              <a:rPr b="1" dirty="0"/>
              <a:t>element-wise</a:t>
            </a:r>
            <a:r>
              <a:rPr dirty="0"/>
              <a:t>: every element is update according to </a:t>
            </a:r>
            <a:r>
              <a:rPr dirty="0" err="1"/>
              <a:t>teh</a:t>
            </a:r>
            <a:r>
              <a:rPr dirty="0"/>
              <a:t> same rule.</a:t>
            </a:r>
          </a:p>
          <a:p>
            <a:pPr marL="0" lvl="0" indent="0">
              <a:buNone/>
            </a:pPr>
            <a:r>
              <a:rPr dirty="0"/>
              <a:t>We can apply plenty of element-wise operations to the arrays.</a:t>
            </a:r>
          </a:p>
          <a:p>
            <a:pPr marL="0" lvl="0" indent="0">
              <a:buNone/>
            </a:pPr>
            <a:r>
              <a:rPr dirty="0"/>
              <a:t>Many of these are available as </a:t>
            </a:r>
            <a:r>
              <a:rPr dirty="0" err="1">
                <a:latin typeface="Courier"/>
              </a:rPr>
              <a:t>numpy</a:t>
            </a:r>
            <a:r>
              <a:rPr dirty="0"/>
              <a:t> functions directly accessed from the </a:t>
            </a:r>
            <a:r>
              <a:rPr dirty="0">
                <a:latin typeface="Courier"/>
              </a:rPr>
              <a:t>np.</a:t>
            </a:r>
            <a:r>
              <a:rPr dirty="0"/>
              <a:t> module</a:t>
            </a:r>
          </a:p>
          <a:p>
            <a:pPr lvl="0" indent="0">
              <a:buNone/>
            </a:pPr>
            <a:r>
              <a:rPr dirty="0">
                <a:solidFill>
                  <a:srgbClr val="5E5E5E"/>
                </a:solidFill>
                <a:latin typeface="Courier"/>
              </a:rPr>
              <a:t># Element-wise functions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print(</a:t>
            </a:r>
            <a:r>
              <a:rPr dirty="0" err="1">
                <a:solidFill>
                  <a:srgbClr val="20794D"/>
                </a:solidFill>
                <a:latin typeface="Courier"/>
              </a:rPr>
              <a:t>f"Square</a:t>
            </a:r>
            <a:r>
              <a:rPr dirty="0">
                <a:solidFill>
                  <a:srgbClr val="20794D"/>
                </a:solidFill>
                <a:latin typeface="Courier"/>
              </a:rPr>
              <a:t> root: </a:t>
            </a:r>
            <a:r>
              <a:rPr dirty="0">
                <a:solidFill>
                  <a:srgbClr val="5E5E5E"/>
                </a:solidFill>
                <a:latin typeface="Courier"/>
              </a:rPr>
              <a:t>{</a:t>
            </a:r>
            <a:r>
              <a:rPr dirty="0" err="1">
                <a:solidFill>
                  <a:srgbClr val="003B4F"/>
                </a:solidFill>
                <a:latin typeface="Courier"/>
              </a:rPr>
              <a:t>np</a:t>
            </a:r>
            <a:r>
              <a:rPr dirty="0" err="1">
                <a:solidFill>
                  <a:srgbClr val="5E5E5E"/>
                </a:solidFill>
                <a:latin typeface="Courier"/>
              </a:rPr>
              <a:t>.</a:t>
            </a:r>
            <a:r>
              <a:rPr dirty="0" err="1">
                <a:solidFill>
                  <a:srgbClr val="003B4F"/>
                </a:solidFill>
                <a:latin typeface="Courier"/>
              </a:rPr>
              <a:t>sqrt</a:t>
            </a:r>
            <a:r>
              <a:rPr dirty="0">
                <a:solidFill>
                  <a:srgbClr val="003B4F"/>
                </a:solidFill>
                <a:latin typeface="Courier"/>
              </a:rPr>
              <a:t>(arr1)</a:t>
            </a:r>
            <a:r>
              <a:rPr dirty="0">
                <a:solidFill>
                  <a:srgbClr val="5E5E5E"/>
                </a:solidFill>
                <a:latin typeface="Courier"/>
              </a:rPr>
              <a:t>}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print(</a:t>
            </a:r>
            <a:r>
              <a:rPr dirty="0" err="1">
                <a:solidFill>
                  <a:srgbClr val="20794D"/>
                </a:solidFill>
                <a:latin typeface="Courier"/>
              </a:rPr>
              <a:t>f"Mean</a:t>
            </a:r>
            <a:r>
              <a:rPr dirty="0">
                <a:solidFill>
                  <a:srgbClr val="20794D"/>
                </a:solidFill>
                <a:latin typeface="Courier"/>
              </a:rPr>
              <a:t>: </a:t>
            </a:r>
            <a:r>
              <a:rPr dirty="0">
                <a:solidFill>
                  <a:srgbClr val="5E5E5E"/>
                </a:solidFill>
                <a:latin typeface="Courier"/>
              </a:rPr>
              <a:t>{</a:t>
            </a:r>
            <a:r>
              <a:rPr dirty="0" err="1">
                <a:solidFill>
                  <a:srgbClr val="003B4F"/>
                </a:solidFill>
                <a:latin typeface="Courier"/>
              </a:rPr>
              <a:t>np</a:t>
            </a:r>
            <a:r>
              <a:rPr dirty="0" err="1">
                <a:solidFill>
                  <a:srgbClr val="5E5E5E"/>
                </a:solidFill>
                <a:latin typeface="Courier"/>
              </a:rPr>
              <a:t>.</a:t>
            </a:r>
            <a:r>
              <a:rPr dirty="0" err="1">
                <a:solidFill>
                  <a:srgbClr val="003B4F"/>
                </a:solidFill>
                <a:latin typeface="Courier"/>
              </a:rPr>
              <a:t>mean</a:t>
            </a:r>
            <a:r>
              <a:rPr dirty="0">
                <a:solidFill>
                  <a:srgbClr val="003B4F"/>
                </a:solidFill>
                <a:latin typeface="Courier"/>
              </a:rPr>
              <a:t>(arr1)</a:t>
            </a:r>
            <a:r>
              <a:rPr dirty="0">
                <a:solidFill>
                  <a:srgbClr val="5E5E5E"/>
                </a:solidFill>
                <a:latin typeface="Courier"/>
              </a:rPr>
              <a:t>}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print(</a:t>
            </a:r>
            <a:r>
              <a:rPr dirty="0" err="1">
                <a:solidFill>
                  <a:srgbClr val="20794D"/>
                </a:solidFill>
                <a:latin typeface="Courier"/>
              </a:rPr>
              <a:t>f"Cosine</a:t>
            </a:r>
            <a:r>
              <a:rPr dirty="0">
                <a:solidFill>
                  <a:srgbClr val="20794D"/>
                </a:solidFill>
                <a:latin typeface="Courier"/>
              </a:rPr>
              <a:t>: </a:t>
            </a:r>
            <a:r>
              <a:rPr dirty="0">
                <a:solidFill>
                  <a:srgbClr val="5E5E5E"/>
                </a:solidFill>
                <a:latin typeface="Courier"/>
              </a:rPr>
              <a:t>{</a:t>
            </a:r>
            <a:r>
              <a:rPr dirty="0" err="1">
                <a:solidFill>
                  <a:srgbClr val="003B4F"/>
                </a:solidFill>
                <a:latin typeface="Courier"/>
              </a:rPr>
              <a:t>np</a:t>
            </a:r>
            <a:r>
              <a:rPr dirty="0" err="1">
                <a:solidFill>
                  <a:srgbClr val="5E5E5E"/>
                </a:solidFill>
                <a:latin typeface="Courier"/>
              </a:rPr>
              <a:t>.</a:t>
            </a:r>
            <a:r>
              <a:rPr dirty="0" err="1">
                <a:solidFill>
                  <a:srgbClr val="003B4F"/>
                </a:solidFill>
                <a:latin typeface="Courier"/>
              </a:rPr>
              <a:t>cos</a:t>
            </a:r>
            <a:r>
              <a:rPr dirty="0">
                <a:solidFill>
                  <a:srgbClr val="003B4F"/>
                </a:solidFill>
                <a:latin typeface="Courier"/>
              </a:rPr>
              <a:t>(arr1)</a:t>
            </a:r>
            <a:r>
              <a:rPr dirty="0">
                <a:solidFill>
                  <a:srgbClr val="5E5E5E"/>
                </a:solidFill>
                <a:latin typeface="Courier"/>
              </a:rPr>
              <a:t>}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Square root: [1.         1.41421356 1.73205081 2.        ]
Mean: 2.5
Cosine: [ 0.54030231 -0.41614684 -0.9899925  -0.65364362]</a:t>
            </a:r>
          </a:p>
          <a:p>
            <a:pPr marL="0" lvl="0" indent="0">
              <a:buNone/>
            </a:pPr>
            <a:r>
              <a:rPr dirty="0"/>
              <a:t>The operations do not modify the original array, but produce </a:t>
            </a:r>
            <a:r>
              <a:rPr b="1" dirty="0"/>
              <a:t>new copies</a:t>
            </a:r>
          </a:p>
          <a:p>
            <a:pPr lvl="0" indent="0">
              <a:buNone/>
            </a:pPr>
            <a:r>
              <a:rPr dirty="0">
                <a:solidFill>
                  <a:srgbClr val="003B4F"/>
                </a:solidFill>
                <a:latin typeface="Courier"/>
              </a:rPr>
              <a:t>arr2 </a:t>
            </a:r>
            <a:r>
              <a:rPr dirty="0">
                <a:solidFill>
                  <a:srgbClr val="5E5E5E"/>
                </a:solidFill>
                <a:latin typeface="Courier"/>
              </a:rPr>
              <a:t>=</a:t>
            </a:r>
            <a:r>
              <a:rPr dirty="0">
                <a:solidFill>
                  <a:srgbClr val="003B4F"/>
                </a:solidFill>
                <a:latin typeface="Courier"/>
              </a:rPr>
              <a:t> arr1</a:t>
            </a:r>
            <a:r>
              <a:rPr dirty="0">
                <a:solidFill>
                  <a:srgbClr val="5E5E5E"/>
                </a:solidFill>
                <a:latin typeface="Courier"/>
              </a:rPr>
              <a:t>*</a:t>
            </a:r>
            <a:r>
              <a:rPr dirty="0">
                <a:solidFill>
                  <a:srgbClr val="AD0000"/>
                </a:solidFill>
                <a:latin typeface="Courier"/>
              </a:rPr>
              <a:t>3</a:t>
            </a:r>
            <a:r>
              <a:rPr dirty="0">
                <a:solidFill>
                  <a:srgbClr val="5E5E5E"/>
                </a:solidFill>
                <a:latin typeface="Courier"/>
              </a:rPr>
              <a:t>/</a:t>
            </a:r>
            <a:r>
              <a:rPr dirty="0">
                <a:solidFill>
                  <a:srgbClr val="AD0000"/>
                </a:solidFill>
                <a:latin typeface="Courier"/>
              </a:rPr>
              <a:t>2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5E5E5E"/>
                </a:solidFill>
                <a:latin typeface="Courier"/>
              </a:rPr>
              <a:t>+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AD0000"/>
                </a:solidFill>
                <a:latin typeface="Courier"/>
              </a:rPr>
              <a:t>5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print(</a:t>
            </a:r>
            <a:r>
              <a:rPr dirty="0" err="1">
                <a:solidFill>
                  <a:srgbClr val="20794D"/>
                </a:solidFill>
                <a:latin typeface="Courier"/>
              </a:rPr>
              <a:t>f"Original</a:t>
            </a:r>
            <a:r>
              <a:rPr dirty="0">
                <a:solidFill>
                  <a:srgbClr val="20794D"/>
                </a:solidFill>
                <a:latin typeface="Courier"/>
              </a:rPr>
              <a:t>: </a:t>
            </a:r>
            <a:r>
              <a:rPr dirty="0">
                <a:solidFill>
                  <a:srgbClr val="5E5E5E"/>
                </a:solidFill>
                <a:latin typeface="Courier"/>
              </a:rPr>
              <a:t>{</a:t>
            </a:r>
            <a:r>
              <a:rPr dirty="0">
                <a:solidFill>
                  <a:srgbClr val="003B4F"/>
                </a:solidFill>
                <a:latin typeface="Courier"/>
              </a:rPr>
              <a:t>arr1</a:t>
            </a:r>
            <a:r>
              <a:rPr dirty="0">
                <a:solidFill>
                  <a:srgbClr val="5E5E5E"/>
                </a:solidFill>
                <a:latin typeface="Courier"/>
              </a:rPr>
              <a:t>}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03B4F"/>
                </a:solidFill>
                <a:latin typeface="Courier"/>
              </a:rPr>
              <a:t>print(</a:t>
            </a:r>
            <a:r>
              <a:rPr dirty="0" err="1">
                <a:solidFill>
                  <a:srgbClr val="20794D"/>
                </a:solidFill>
                <a:latin typeface="Courier"/>
              </a:rPr>
              <a:t>f"Modified</a:t>
            </a:r>
            <a:r>
              <a:rPr dirty="0">
                <a:solidFill>
                  <a:srgbClr val="20794D"/>
                </a:solidFill>
                <a:latin typeface="Courier"/>
              </a:rPr>
              <a:t>: </a:t>
            </a:r>
            <a:r>
              <a:rPr dirty="0">
                <a:solidFill>
                  <a:srgbClr val="5E5E5E"/>
                </a:solidFill>
                <a:latin typeface="Courier"/>
              </a:rPr>
              <a:t>{</a:t>
            </a:r>
            <a:r>
              <a:rPr dirty="0">
                <a:solidFill>
                  <a:srgbClr val="003B4F"/>
                </a:solidFill>
                <a:latin typeface="Courier"/>
              </a:rPr>
              <a:t>arr2</a:t>
            </a:r>
            <a:r>
              <a:rPr dirty="0">
                <a:solidFill>
                  <a:srgbClr val="5E5E5E"/>
                </a:solidFill>
                <a:latin typeface="Courier"/>
              </a:rPr>
              <a:t>}</a:t>
            </a:r>
            <a:r>
              <a:rPr dirty="0">
                <a:solidFill>
                  <a:srgbClr val="20794D"/>
                </a:solidFill>
                <a:latin typeface="Courier"/>
              </a:rPr>
              <a:t>"</a:t>
            </a:r>
            <a:r>
              <a:rPr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Original: [1 2 3 4]
Modified: [ 6.5  8.   9.5 11. 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Other convenent </a:t>
            </a:r>
            <a:r>
              <a:rPr>
                <a:latin typeface="Courier"/>
              </a:rPr>
              <a:t>numpy</a:t>
            </a:r>
            <a:r>
              <a:t> functions allow you to accumulate values without loops.</a:t>
            </a:r>
          </a:p>
          <a:p>
            <a:pPr marL="0" lvl="0" indent="0">
              <a:buNone/>
            </a:pPr>
            <a:r>
              <a:t>Assume we have an array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</m:t>
                </m:r>
              </m:oMath>
            </a14:m>
            <a:endParaRPr/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</a:p>
          <a:p>
            <a:pPr marL="0" lvl="0" indent="0">
              <a:buNone/>
            </a:pPr>
            <a:r>
              <a:rPr b="1"/>
              <a:t>Sums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𝑆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p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nary>
                </m:oMath>
              </m:oMathPara>
            </a14:m>
            <a:endParaRPr b="1"/>
          </a:p>
          <a:p>
            <a:pPr marL="0" lvl="0" indent="0">
              <a:buNone/>
            </a:pPr>
            <a:r>
              <a:t>In NumPy, this is translated as: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np.sum(x)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print(S)</a:t>
            </a:r>
          </a:p>
          <a:p>
            <a:pPr lvl="0" indent="0">
              <a:buNone/>
            </a:pPr>
            <a:r>
              <a:rPr>
                <a:latin typeface="Courier"/>
              </a:rPr>
              <a:t>36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Cumulative sums</a:t>
            </a:r>
          </a:p>
          <a:p>
            <a:pPr marL="0" lvl="0" indent="0">
              <a:buNone/>
            </a:pPr>
            <a:r>
              <a:t>A cumulative sum is a sequence where each element is the sum of all previous elements up to that position.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p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e>
                  </m:nary>
                </m:oMath>
              </m:oMathPara>
            </a14:m>
            <a:endParaRPr/>
          </a:p>
          <a:p>
            <a:pPr marL="0" lvl="0" indent="0">
              <a:buNone/>
            </a:pPr>
            <a:r>
              <a:t>In NumPy, this is translated as: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 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np.cumsum(x)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print(y)</a:t>
            </a:r>
          </a:p>
          <a:p>
            <a:pPr lvl="0" indent="0">
              <a:buNone/>
            </a:pPr>
            <a:r>
              <a:rPr>
                <a:latin typeface="Courier"/>
              </a:rPr>
              <a:t>[ 1  3  6 10 15 21 28 36]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molecular masses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Let’s consider the formula for the </a:t>
            </a:r>
            <a:r>
              <a:rPr b="1"/>
              <a:t>molecular mass</a:t>
            </a:r>
            <a:r>
              <a:t> of a compound: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𝑀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p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nary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m:oMathPara>
            </a14:m>
            <a:endParaRPr/>
          </a:p>
          <a:p>
            <a:pPr marL="0" lvl="0" indent="0">
              <a:buNone/>
            </a:pPr>
            <a:r>
              <a:t>where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 is the number of atoms of element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𝑖</m:t>
                </m:r>
              </m:oMath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 is the atomic mass of element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𝑖</m:t>
                </m:r>
              </m:oMath>
            </a14:m>
            <a:endParaRPr/>
          </a:p>
          <a:p>
            <a:pPr marL="0" lvl="0" indent="0">
              <a:buNone/>
            </a:pPr>
            <a:r>
              <a:t>With </a:t>
            </a:r>
            <a:r>
              <a:rPr>
                <a:latin typeface="Courier"/>
              </a:rPr>
              <a:t>numpy</a:t>
            </a:r>
            <a:r>
              <a:t>, you can compute this as: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      </a:t>
            </a:r>
            <a:r>
              <a:rPr>
                <a:solidFill>
                  <a:srgbClr val="5E5E5E"/>
                </a:solidFill>
                <a:latin typeface="Courier"/>
              </a:rPr>
              <a:t># Number of atoms for each element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12.01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1.01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16.00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Atomic masses (e.g., C, H, O)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np.sum(a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f"Molecular mass: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Molecular mass: 89.03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Operations between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You can perform arithmetic operations directly between arrays of the same shape. Operations like addition, subtraction, multiplication, and division are applied </a:t>
            </a:r>
            <a:r>
              <a:rPr b="1"/>
              <a:t>element-wise</a:t>
            </a:r>
            <a:r>
              <a:t>.</a:t>
            </a:r>
          </a:p>
          <a:p>
            <a:pPr marL="0" lvl="0" indent="0">
              <a:buNone/>
            </a:pPr>
            <a:r>
              <a:t>For example:</a:t>
            </a:r>
          </a:p>
          <a:p>
            <a:pPr marL="0" lvl="0" indent="0">
              <a:buNone/>
            </a:pPr>
            <a:r>
              <a:rPr b="1"/>
              <a:t>Element-wise operations: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added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arr1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arr2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multiplied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arr1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arr2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f"Added: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added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f"Multiplied: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multiplied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Added: [ 7.5 10.  12.5 15. ]
Multiplied: [ 6.5 16.  28.5 44. ]</a:t>
            </a:r>
          </a:p>
          <a:p>
            <a:pPr marL="0" lvl="0" indent="0">
              <a:buNone/>
            </a:pPr>
            <a:r>
              <a:rPr b="1"/>
              <a:t>Note:</a:t>
            </a:r>
            <a:r>
              <a:t> Arrays must have compatible shapes!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arr3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arr4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result = arr3 + arr4  # This would cause an error - incompatible shapes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With lists, the </a:t>
            </a:r>
            <a:r>
              <a:rPr>
                <a:latin typeface="Courier"/>
              </a:rPr>
              <a:t>+</a:t>
            </a:r>
            <a:r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np.concatenate([arr1, arr2])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f"Unique elements: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combined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Unique elements: [ 1.   2.   3.   4.   6.5  8.   9.5 11. ]</a:t>
            </a:r>
          </a:p>
          <a:p>
            <a:pPr marL="0" lvl="0" indent="0">
              <a:buNone/>
            </a:pPr>
            <a:r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t> work implicitly</a:t>
            </a:r>
          </a:p>
          <a:p>
            <a:pPr lvl="0"/>
            <a:r>
              <a:rPr b="1"/>
              <a:t>Performance benefits</a:t>
            </a:r>
            <a:r>
              <a:t> for large datasets</a:t>
            </a:r>
          </a:p>
          <a:p>
            <a:pPr lvl="0"/>
            <a:r>
              <a:rPr b="1"/>
              <a:t>Mathematical functions</a:t>
            </a:r>
            <a:r>
              <a:t> apply to entire arrays</a:t>
            </a:r>
          </a:p>
          <a:p>
            <a:pPr lvl="0"/>
            <a:r>
              <a:rPr b="1"/>
              <a:t>Shape compatibility</a:t>
            </a:r>
            <a:r>
              <a:t> required for operations</a:t>
            </a:r>
          </a:p>
          <a:p>
            <a:pPr lvl="0"/>
            <a:r>
              <a:t>Choose the </a:t>
            </a:r>
            <a:r>
              <a:rPr b="1"/>
              <a:t>right tool</a:t>
            </a:r>
            <a:r>
              <a:t> for your task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By the end of this lecture, you will be able to:</a:t>
            </a:r>
          </a:p>
          <a:p>
            <a:pPr lvl="0"/>
            <a:r>
              <a:t>Explain what the NumPy module is and why it is used</a:t>
            </a:r>
          </a:p>
          <a:p>
            <a:pPr lvl="0"/>
            <a:r>
              <a:t>Create and manipulate NumPy arrays</a:t>
            </a:r>
          </a:p>
          <a:p>
            <a:pPr lvl="0"/>
            <a:r>
              <a:t>Perform element-wise operations and mathematical functions on arrays</a:t>
            </a:r>
          </a:p>
          <a:p>
            <a:pPr lvl="0"/>
            <a:r>
              <a:t>Compare NumPy arrays with Python lists in terms of performance and functionality</a:t>
            </a:r>
          </a:p>
          <a:p>
            <a:pPr lvl="0"/>
            <a:r>
              <a:t>Use basic aggregation and array manipulation functions in NumPy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139"/>
            <a:ext cx="10644963" cy="64386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What is </a:t>
            </a:r>
            <a:r>
              <a:rPr dirty="0" err="1">
                <a:latin typeface="Courier"/>
              </a:rPr>
              <a:t>numpy</a:t>
            </a:r>
            <a:r>
              <a:rPr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256506"/>
            <a:ext cx="10514012" cy="38115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b="1" dirty="0"/>
              <a:t>NumPy</a:t>
            </a:r>
            <a:r>
              <a:rPr sz="2000" dirty="0"/>
              <a:t> is a Python library that makes working with numbers and large collections of data fast and easy.</a:t>
            </a:r>
          </a:p>
        </p:txBody>
      </p:sp>
      <p:pic>
        <p:nvPicPr>
          <p:cNvPr id="5" name="Picture 1" descr="https://numpy.org/doc/stable/_static/numpylogo.svg"/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940798" y="1910316"/>
            <a:ext cx="2856068" cy="137514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5178424" y="5812465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Complete description at </a:t>
            </a:r>
            <a:r>
              <a:rPr>
                <a:hlinkClick r:id="rId4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98" y="3317082"/>
            <a:ext cx="9567714" cy="2284412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It provides special </a:t>
            </a:r>
            <a:r>
              <a:rPr b="1" dirty="0"/>
              <a:t>array</a:t>
            </a:r>
            <a:r>
              <a:rPr dirty="0"/>
              <a:t> objects and tools for</a:t>
            </a:r>
            <a:r>
              <a:rPr lang="en-GB" dirty="0"/>
              <a:t> doing math efficiently, which is useful for data analysis and scientific computing.</a:t>
            </a:r>
            <a:endParaRPr dirty="0"/>
          </a:p>
          <a:p>
            <a:pPr marL="0" lvl="0" indent="0">
              <a:buNone/>
            </a:pPr>
            <a:r>
              <a:rPr dirty="0"/>
              <a:t>It is imported in your session using the following command</a:t>
            </a:r>
          </a:p>
          <a:p>
            <a:pPr lvl="0" indent="0">
              <a:buNone/>
            </a:pPr>
            <a:r>
              <a:rPr dirty="0">
                <a:solidFill>
                  <a:srgbClr val="00769E"/>
                </a:solidFill>
                <a:latin typeface="Courier"/>
              </a:rPr>
              <a:t>import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numpy</a:t>
            </a:r>
            <a:endParaRPr dirty="0">
              <a:solidFill>
                <a:srgbClr val="003B4F"/>
              </a:solidFill>
              <a:latin typeface="Courier"/>
            </a:endParaRPr>
          </a:p>
          <a:p>
            <a:pPr marL="0" lvl="0" indent="0">
              <a:buNone/>
            </a:pPr>
            <a:r>
              <a:rPr dirty="0"/>
              <a:t>We will follow a common practice and use a shorthand with the </a:t>
            </a:r>
            <a:r>
              <a:rPr dirty="0">
                <a:latin typeface="Courier"/>
              </a:rPr>
              <a:t>as</a:t>
            </a:r>
            <a:r>
              <a:rPr dirty="0"/>
              <a:t> syntax</a:t>
            </a:r>
          </a:p>
          <a:p>
            <a:pPr lvl="0" indent="0">
              <a:buNone/>
            </a:pPr>
            <a:r>
              <a:rPr dirty="0">
                <a:solidFill>
                  <a:srgbClr val="00769E"/>
                </a:solidFill>
                <a:latin typeface="Courier"/>
              </a:rPr>
              <a:t>import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 err="1">
                <a:solidFill>
                  <a:srgbClr val="003B4F"/>
                </a:solidFill>
                <a:latin typeface="Courier"/>
              </a:rPr>
              <a:t>numpy</a:t>
            </a:r>
            <a:r>
              <a:rPr dirty="0">
                <a:solidFill>
                  <a:srgbClr val="003B4F"/>
                </a:solidFill>
                <a:latin typeface="Courier"/>
              </a:rPr>
              <a:t> </a:t>
            </a:r>
            <a:r>
              <a:rPr dirty="0">
                <a:solidFill>
                  <a:srgbClr val="00769E"/>
                </a:solidFill>
                <a:latin typeface="Courier"/>
              </a:rPr>
              <a:t>as</a:t>
            </a:r>
            <a:r>
              <a:rPr dirty="0">
                <a:solidFill>
                  <a:srgbClr val="003B4F"/>
                </a:solidFill>
                <a:latin typeface="Courier"/>
              </a:rPr>
              <a:t> np</a:t>
            </a:r>
          </a:p>
          <a:p>
            <a:pPr marL="0" lvl="0" indent="0">
              <a:buNone/>
            </a:pPr>
            <a:r>
              <a:rPr dirty="0"/>
              <a:t>So </a:t>
            </a:r>
            <a:r>
              <a:rPr dirty="0">
                <a:latin typeface="Courier"/>
              </a:rPr>
              <a:t>np</a:t>
            </a:r>
            <a:r>
              <a:rPr dirty="0"/>
              <a:t> will always mean </a:t>
            </a:r>
            <a:r>
              <a:rPr dirty="0" err="1">
                <a:latin typeface="Courier"/>
              </a:rPr>
              <a:t>numpy</a:t>
            </a:r>
            <a:r>
              <a:rPr dirty="0"/>
              <a:t> for 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Python Lists</a:t>
            </a:r>
          </a:p>
          <a:p>
            <a:pPr lvl="0"/>
            <a:r>
              <a:rPr dirty="0"/>
              <a:t>Ordered, Mutable</a:t>
            </a:r>
          </a:p>
          <a:p>
            <a:pPr lvl="0"/>
            <a:r>
              <a:rPr dirty="0"/>
              <a:t>Mixed data types</a:t>
            </a:r>
          </a:p>
          <a:p>
            <a:pPr lvl="0"/>
            <a:r>
              <a:rPr dirty="0"/>
              <a:t>Explicit operations needed</a:t>
            </a:r>
          </a:p>
          <a:p>
            <a:pPr lvl="0"/>
            <a:r>
              <a:rPr dirty="0"/>
              <a:t>Slower performance</a:t>
            </a:r>
            <a:endParaRPr lang="en-GB" dirty="0"/>
          </a:p>
          <a:p>
            <a:pPr lvl="0"/>
            <a:endParaRPr dirty="0"/>
          </a:p>
          <a:p>
            <a:pPr marL="0" lvl="0" indent="0">
              <a:buNone/>
            </a:pPr>
            <a:r>
              <a:rPr b="1" dirty="0"/>
              <a:t>NumPy Arrays</a:t>
            </a:r>
          </a:p>
          <a:p>
            <a:pPr lvl="0"/>
            <a:r>
              <a:rPr dirty="0"/>
              <a:t>Ordered, Mutable</a:t>
            </a:r>
          </a:p>
          <a:p>
            <a:pPr lvl="0"/>
            <a:r>
              <a:rPr b="1" dirty="0"/>
              <a:t>One</a:t>
            </a:r>
            <a:r>
              <a:rPr dirty="0"/>
              <a:t> data type per array</a:t>
            </a:r>
          </a:p>
          <a:p>
            <a:pPr lvl="0"/>
            <a:r>
              <a:rPr dirty="0"/>
              <a:t>Element-wise operations</a:t>
            </a:r>
          </a:p>
          <a:p>
            <a:pPr lvl="0"/>
            <a:r>
              <a:rPr dirty="0"/>
              <a:t>Fast &amp; memory efficient</a:t>
            </a:r>
            <a:endParaRPr lang="en-GB" dirty="0"/>
          </a:p>
          <a:p>
            <a:pPr lvl="0"/>
            <a:endParaRPr dirty="0"/>
          </a:p>
          <a:p>
            <a:pPr marL="0" lvl="0" indent="0">
              <a:buNone/>
            </a:pPr>
            <a:r>
              <a:rPr dirty="0"/>
              <a:t>We are going to see these differences in detail.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6407D-258A-10A5-4001-25ED5AF5544A}"/>
              </a:ext>
            </a:extLst>
          </p:cNvPr>
          <p:cNvSpPr txBox="1"/>
          <p:nvPr/>
        </p:nvSpPr>
        <p:spPr>
          <a:xfrm>
            <a:off x="5419946" y="1420276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GB" dirty="0" err="1">
                <a:solidFill>
                  <a:srgbClr val="003B4F"/>
                </a:solidFill>
                <a:latin typeface="Courier"/>
              </a:rPr>
              <a:t>list_ex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GB" dirty="0">
                <a:solidFill>
                  <a:srgbClr val="5E5E5E"/>
                </a:solidFill>
                <a:latin typeface="Courier"/>
              </a:rPr>
              <a:t>=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 [</a:t>
            </a:r>
            <a:r>
              <a:rPr lang="en-GB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GB" dirty="0">
                <a:solidFill>
                  <a:srgbClr val="AD0000"/>
                </a:solidFill>
                <a:latin typeface="Courier"/>
              </a:rPr>
              <a:t>2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GB" dirty="0">
                <a:solidFill>
                  <a:srgbClr val="AD0000"/>
                </a:solidFill>
                <a:latin typeface="Courier"/>
              </a:rPr>
              <a:t>3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GB" dirty="0">
                <a:solidFill>
                  <a:srgbClr val="AD0000"/>
                </a:solidFill>
                <a:latin typeface="Courier"/>
              </a:rPr>
              <a:t>4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]</a:t>
            </a:r>
            <a:br>
              <a:rPr lang="en-GB" dirty="0"/>
            </a:br>
            <a:r>
              <a:rPr lang="en-GB" dirty="0">
                <a:solidFill>
                  <a:srgbClr val="003B4F"/>
                </a:solidFill>
                <a:latin typeface="Courier"/>
              </a:rPr>
              <a:t>print(</a:t>
            </a:r>
            <a:r>
              <a:rPr lang="en-GB" dirty="0" err="1">
                <a:solidFill>
                  <a:srgbClr val="003B4F"/>
                </a:solidFill>
                <a:latin typeface="Courier"/>
              </a:rPr>
              <a:t>list_ex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GB" dirty="0">
                <a:latin typeface="Courier"/>
              </a:rPr>
              <a:t>[1, 2, 3, 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1C794-1369-B68B-17B7-5F80353094DC}"/>
              </a:ext>
            </a:extLst>
          </p:cNvPr>
          <p:cNvSpPr txBox="1"/>
          <p:nvPr/>
        </p:nvSpPr>
        <p:spPr>
          <a:xfrm>
            <a:off x="5419946" y="3429000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en-GB" dirty="0">
                <a:solidFill>
                  <a:srgbClr val="00769E"/>
                </a:solidFill>
                <a:latin typeface="Courier"/>
              </a:rPr>
              <a:t>import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GB" dirty="0" err="1">
                <a:solidFill>
                  <a:srgbClr val="003B4F"/>
                </a:solidFill>
                <a:latin typeface="Courier"/>
              </a:rPr>
              <a:t>numpy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GB" dirty="0">
                <a:solidFill>
                  <a:srgbClr val="00769E"/>
                </a:solidFill>
                <a:latin typeface="Courier"/>
              </a:rPr>
              <a:t>as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 np</a:t>
            </a:r>
            <a:br>
              <a:rPr lang="en-GB" dirty="0"/>
            </a:br>
            <a:r>
              <a:rPr lang="en-GB" dirty="0">
                <a:solidFill>
                  <a:srgbClr val="5E5E5E"/>
                </a:solidFill>
                <a:latin typeface="Courier"/>
              </a:rPr>
              <a:t>#notice that we explicitly call the </a:t>
            </a:r>
            <a:r>
              <a:rPr lang="en-GB" dirty="0" err="1">
                <a:solidFill>
                  <a:srgbClr val="5E5E5E"/>
                </a:solidFill>
                <a:latin typeface="Courier"/>
              </a:rPr>
              <a:t>np.array</a:t>
            </a:r>
            <a:r>
              <a:rPr lang="en-GB" dirty="0">
                <a:solidFill>
                  <a:srgbClr val="5E5E5E"/>
                </a:solidFill>
                <a:latin typeface="Courier"/>
              </a:rPr>
              <a:t>()</a:t>
            </a:r>
            <a:br>
              <a:rPr lang="en-GB" dirty="0"/>
            </a:br>
            <a:r>
              <a:rPr lang="en-GB" dirty="0" err="1">
                <a:solidFill>
                  <a:srgbClr val="003B4F"/>
                </a:solidFill>
                <a:latin typeface="Courier"/>
              </a:rPr>
              <a:t>arr_ex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GB" dirty="0">
                <a:solidFill>
                  <a:srgbClr val="5E5E5E"/>
                </a:solidFill>
                <a:latin typeface="Courier"/>
              </a:rPr>
              <a:t>=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GB" dirty="0" err="1">
                <a:solidFill>
                  <a:srgbClr val="003B4F"/>
                </a:solidFill>
                <a:latin typeface="Courier"/>
              </a:rPr>
              <a:t>np.array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([</a:t>
            </a:r>
            <a:r>
              <a:rPr lang="en-GB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GB" dirty="0">
                <a:solidFill>
                  <a:srgbClr val="AD0000"/>
                </a:solidFill>
                <a:latin typeface="Courier"/>
              </a:rPr>
              <a:t>2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GB" dirty="0">
                <a:solidFill>
                  <a:srgbClr val="AD0000"/>
                </a:solidFill>
                <a:latin typeface="Courier"/>
              </a:rPr>
              <a:t>3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GB" dirty="0">
                <a:solidFill>
                  <a:srgbClr val="AD0000"/>
                </a:solidFill>
                <a:latin typeface="Courier"/>
              </a:rPr>
              <a:t>4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]) </a:t>
            </a:r>
            <a:br>
              <a:rPr lang="en-GB" dirty="0"/>
            </a:br>
            <a:r>
              <a:rPr lang="en-GB" dirty="0">
                <a:solidFill>
                  <a:srgbClr val="003B4F"/>
                </a:solidFill>
                <a:latin typeface="Courier"/>
              </a:rPr>
              <a:t>print(</a:t>
            </a:r>
            <a:r>
              <a:rPr lang="en-GB" dirty="0" err="1">
                <a:solidFill>
                  <a:srgbClr val="003B4F"/>
                </a:solidFill>
                <a:latin typeface="Courier"/>
              </a:rPr>
              <a:t>arr_ex</a:t>
            </a:r>
            <a:r>
              <a:rPr lang="en-GB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GB" dirty="0">
                <a:latin typeface="Courier"/>
              </a:rPr>
              <a:t>[1 2 3 4]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array from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5.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8.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print(arr1)</a:t>
            </a:r>
          </a:p>
          <a:p>
            <a:pPr lvl="0" indent="0">
              <a:buNone/>
            </a:pPr>
            <a:r>
              <a:rPr>
                <a:latin typeface="Courier"/>
              </a:rPr>
              <a:t>[1. 1. 2. 3. 5. 8.]</a:t>
            </a:r>
          </a:p>
          <a:p>
            <a:pPr marL="0" lvl="0" indent="0">
              <a:buNone/>
            </a:pPr>
            <a:r>
              <a:t>The type of the elements yields the </a:t>
            </a:r>
            <a:r>
              <a:rPr b="1"/>
              <a:t>data type</a:t>
            </a:r>
            <a:r>
              <a:t> of the array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print(arr1.dtype)</a:t>
            </a:r>
          </a:p>
          <a:p>
            <a:pPr lvl="0" indent="0">
              <a:buNone/>
            </a:pPr>
            <a:r>
              <a:rPr>
                <a:latin typeface="Courier"/>
              </a:rPr>
              <a:t>float64</a:t>
            </a:r>
          </a:p>
          <a:p>
            <a:pPr marL="1270000" lvl="0" indent="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Arrays possess plenty of properties.</a:t>
            </a:r>
          </a:p>
          <a:p>
            <a:pPr marL="0" lvl="0" indent="0">
              <a:buNone/>
            </a:pPr>
            <a:r>
              <a:t>These are accessed with the </a:t>
            </a:r>
            <a:r>
              <a:rPr>
                <a:latin typeface="Courier"/>
              </a:rPr>
              <a:t>.</a:t>
            </a:r>
            <a:r>
              <a:t> notation.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f"Data type: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dtype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shape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size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Data type: float64
Shape: (6,)
Shape: 6</a:t>
            </a:r>
          </a:p>
          <a:p>
            <a:pPr marL="0" lvl="0" indent="0">
              <a:buNone/>
            </a:pPr>
            <a:r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])    </a:t>
            </a:r>
            <a:r>
              <a:rPr>
                <a:solidFill>
                  <a:srgbClr val="5E5E5E"/>
                </a:solidFill>
                <a:latin typeface="Courier"/>
              </a:rPr>
              <a:t># First element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 </a:t>
            </a:r>
            <a:r>
              <a:rPr>
                <a:solidFill>
                  <a:srgbClr val="5E5E5E"/>
                </a:solidFill>
                <a:latin typeface="Courier"/>
              </a:rPr>
              <a:t># Last element</a:t>
            </a:r>
          </a:p>
          <a:p>
            <a:pPr lvl="0" indent="0">
              <a:buNone/>
            </a:pPr>
            <a:r>
              <a:rPr>
                <a:latin typeface="Courier"/>
              </a:rPr>
              <a:t>1.0
8.0</a:t>
            </a:r>
          </a:p>
          <a:p>
            <a:pPr marL="0" lvl="0" indent="0">
              <a:buNone/>
            </a:pPr>
            <a:r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Elements from index 3 to 6</a:t>
            </a:r>
          </a:p>
          <a:p>
            <a:pPr lvl="0" indent="0">
              <a:buNone/>
            </a:pPr>
            <a:r>
              <a:rPr>
                <a:latin typeface="Courier"/>
              </a:rPr>
              <a:t>[3. 5. 8.]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main motivation to use arrays is that lists are cumbersome when performing maths.</a:t>
            </a:r>
          </a:p>
          <a:p>
            <a:pPr marL="0" lvl="0" indent="0">
              <a:buNone/>
            </a:pPr>
            <a:r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marL="0" lvl="0" indent="0">
              <a:buNone/>
            </a:pPr>
            <a:r>
              <a:t>We need to loop over all of them and create a new list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[]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list2.append(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item)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print(list2)</a:t>
            </a:r>
          </a:p>
          <a:p>
            <a:pPr lvl="0" indent="0">
              <a:buNone/>
            </a:pPr>
            <a:r>
              <a:rPr>
                <a:latin typeface="Courier"/>
              </a:rPr>
              <a:t>[2, 4, 6, 8]</a:t>
            </a:r>
          </a:p>
          <a:p>
            <a:pPr marL="0" lvl="0" indent="0">
              <a:buNone/>
            </a:pPr>
            <a:r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[item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list1]</a:t>
            </a:r>
          </a:p>
          <a:p>
            <a:pPr marL="0" lvl="0" indent="0">
              <a:buNone/>
            </a:pPr>
            <a:r>
              <a:t>Still, an explicit loop is needed. Loops in Python are </a:t>
            </a:r>
            <a:r>
              <a:rPr b="1"/>
              <a:t>slow</a:t>
            </a:r>
            <a: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</a:t>
            </a:r>
            <a:r>
              <a:rPr>
                <a:latin typeface="Courier"/>
              </a:rPr>
              <a:t>numpy</a:t>
            </a:r>
            <a:r>
              <a:t> syntax avoids the explicit Python loop.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print(arr2)</a:t>
            </a:r>
          </a:p>
          <a:p>
            <a:pPr lvl="0" indent="0">
              <a:buNone/>
            </a:pPr>
            <a:r>
              <a:rPr>
                <a:latin typeface="Courier"/>
              </a:rPr>
              <a:t>[2 4 6 8]</a:t>
            </a:r>
          </a:p>
          <a:p>
            <a:pPr marL="0" lvl="0" indent="0">
              <a:buNone/>
            </a:pPr>
            <a:r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t> uses an efficient architecture that performs operations in </a:t>
            </a:r>
            <a:r>
              <a:rPr b="1"/>
              <a:t>compiled code</a:t>
            </a:r>
            <a:r>
              <a:t>, making it much faster than Python loops.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Microsoft Macintosh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Cambria Math</vt:lpstr>
      <vt:lpstr>Courier</vt:lpstr>
      <vt:lpstr>Office Theme</vt:lpstr>
      <vt:lpstr>The numpy module</vt:lpstr>
      <vt:lpstr>Aims</vt:lpstr>
      <vt:lpstr>What is numpy?</vt:lpstr>
      <vt:lpstr>Arrays vs lists</vt:lpstr>
      <vt:lpstr>Arrays from lists</vt:lpstr>
      <vt:lpstr>Array properties</vt:lpstr>
      <vt:lpstr>Accessing array elements</vt:lpstr>
      <vt:lpstr>Element-wise Operations</vt:lpstr>
      <vt:lpstr>Element-wise Operations</vt:lpstr>
      <vt:lpstr>Performance advantage</vt:lpstr>
      <vt:lpstr>General mathematical functions</vt:lpstr>
      <vt:lpstr>Sums</vt:lpstr>
      <vt:lpstr>Sums</vt:lpstr>
      <vt:lpstr>Example: molecular masses</vt:lpstr>
      <vt:lpstr>Operations between arrays</vt:lpstr>
      <vt:lpstr>Combining arrays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cp:lastModifiedBy>Francesco Turci</cp:lastModifiedBy>
  <cp:revision>1</cp:revision>
  <dcterms:created xsi:type="dcterms:W3CDTF">2025-08-29T11:44:10Z</dcterms:created>
  <dcterms:modified xsi:type="dcterms:W3CDTF">2025-08-29T11:47:59Z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