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7530"/>
    <p:restoredTop sz="94658"/>
  </p:normalViewPr>
  <p:slideViewPr>
    <p:cSldViewPr snapToGrid="0">
      <p:cViewPr varScale="1">
        <p:scale>
          <a:sx d="100" n="93"/>
          <a:sy d="100" n="93"/>
        </p:scale>
        <p:origin x="248" y="9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4C9E-4C8F-2003-8F21-0F7AB5D1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70A7-1BC1-C2F9-64A4-BB843A27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50D9-0F94-2E4F-464C-8EBCCD5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8B5F-CC94-735A-F9F3-1A2FA70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8932-B4E7-4281-5F1F-DD8AD0C1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4AD8-850D-011D-76CF-4CCF8C00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1759-EC8D-8D84-74AB-99476A90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C8F3-0628-51EE-CCCB-003C83E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4DD1A-886A-8B20-C3C9-BB8E4DB9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0889-9301-257D-0595-26A36911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7814-722A-50B2-8E84-ABAACF9C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D049-343C-4365-6A1D-71EE6A7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6DDD-1C58-C5C0-8864-F2DCEEC5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B589-2AE5-12F1-17E6-67B2154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D898-3F38-4F9B-0D0F-A12D8A7A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2D0A-CC0F-9475-05E6-63FA762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AF5-17E5-B69F-E996-E68D68BE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90B9-A323-F063-6ABB-DB99BCEF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BEF1-6623-DECB-A2F9-3C10AE21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AAB7-70A9-7178-9084-A2F167FC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6EA5-3C9E-8862-7560-722FDF58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1EF3-C366-8AB3-D55F-BD6891C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F40D-525B-64EA-F250-7E99EB7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E26D-DF3E-36D1-25F7-2588814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6D6-929C-BE2D-2E6F-93F76E6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03A2-7EF3-E8F8-9146-077B2F20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F88F-49E5-FD56-FDB3-4A4F0228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CACB-DDCB-2218-0D87-FE5CB1B69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1CEE0-BE4E-F142-5C5C-066F0F9DA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E8580-5C74-4131-34B7-24F5887A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FEE87-EBA9-A647-B125-A8414D3D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C74B6-FE67-4E50-F3DF-BB104996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1B93-255C-C801-210B-62D8530E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B289C-CC9F-C1B6-F8E1-9DE45C18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D4DE-4918-AC75-957D-771E401A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6F2A4-2941-EBE1-C344-AE4EBF4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D0B9A-0946-0722-4C69-FD455B97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B0BD2-449B-2F9F-8E91-8E50AD11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D65A4-C6C6-29C4-A341-8E2080FE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84811-219D-E19A-6E6E-96EF3E0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7EA4-5CAE-CF23-DFED-B82AFD7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6FF0-4198-4556-3B5F-00C8CCE9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C80-7139-C514-B0EF-6AF404CB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451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18FBC-82F7-E92C-1FE5-F8249EA7D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53400" y="1503218"/>
            <a:ext cx="3505200" cy="16486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F1999-FBE9-4404-0434-3FA4C404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161" y="1503218"/>
            <a:ext cx="10205748" cy="40940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C9B7-CAA2-1A15-1CCE-02CC1FE5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F1BA-4A07-E7F8-E698-F36F06D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2CF1-E74F-616E-675A-A81CCAD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717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6E130-3555-2769-5500-6B3A22B9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bg2">
                <a:alpha val="40000"/>
              </a:schemeClr>
            </a:glow>
          </a:effectLst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2F860-4177-F3D9-485A-938DA58785D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107440"/>
            <a:ext cx="10515600" cy="516128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E15D-8480-10F8-AD02-54AF1921A83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5CCE-B73C-FACD-5FF3-800C4C9F279A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AB7E-1977-E935-7A53-C80D6972448A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149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000">
          <a:solidFill>
            <a:schemeClr val="bg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umpy.org/doc/stabl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hyperlink" Target="https://numpy.org" TargetMode="Externa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Similarly to lists, we access an element in an array via zero-based </a:t>
            </a:r>
            <a:r>
              <a:rPr b="1"/>
              <a:t>indexing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AD0000"/>
                </a:solidFill>
                <a:latin typeface="Courier"/>
              </a:rPr>
              <a:t>0</a:t>
            </a:r>
            <a:r>
              <a:rPr>
                <a:solidFill>
                  <a:srgbClr val="003B4F"/>
                </a:solidFill>
                <a:latin typeface="Courier"/>
              </a:rPr>
              <a:t>])    </a:t>
            </a:r>
            <a:r>
              <a:rPr>
                <a:solidFill>
                  <a:srgbClr val="5E5E5E"/>
                </a:solidFill>
                <a:latin typeface="Courier"/>
              </a:rPr>
              <a:t># First element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])   </a:t>
            </a:r>
            <a:r>
              <a:rPr>
                <a:solidFill>
                  <a:srgbClr val="5E5E5E"/>
                </a:solidFill>
                <a:latin typeface="Courier"/>
              </a:rPr>
              <a:t># Last element</a:t>
            </a:r>
          </a:p>
          <a:p>
            <a:pPr lvl="0" indent="0">
              <a:buNone/>
            </a:pPr>
            <a:r>
              <a:rPr>
                <a:latin typeface="Courier"/>
              </a:rPr>
              <a:t>1.0
8.0</a:t>
            </a:r>
          </a:p>
          <a:p>
            <a:pPr lvl="0" indent="0" marL="0">
              <a:buNone/>
            </a:pPr>
            <a:r>
              <a:rPr/>
              <a:t>Again, similarly to lists, we can access regions of the array via </a:t>
            </a:r>
            <a:r>
              <a:rPr b="1"/>
              <a:t>slicing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print(arr1[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:</a:t>
            </a:r>
            <a:r>
              <a:rPr>
                <a:solidFill>
                  <a:srgbClr val="AD0000"/>
                </a:solidFill>
                <a:latin typeface="Courier"/>
              </a:rPr>
              <a:t>6</a:t>
            </a:r>
            <a:r>
              <a:rPr>
                <a:solidFill>
                  <a:srgbClr val="003B4F"/>
                </a:solidFill>
                <a:latin typeface="Courier"/>
              </a:rPr>
              <a:t>])  </a:t>
            </a:r>
            <a:r>
              <a:rPr>
                <a:solidFill>
                  <a:srgbClr val="5E5E5E"/>
                </a:solidFill>
                <a:latin typeface="Courier"/>
              </a:rPr>
              <a:t># Elements from index 3 to 6</a:t>
            </a:r>
          </a:p>
          <a:p>
            <a:pPr lvl="0" indent="0">
              <a:buNone/>
            </a:pPr>
            <a:r>
              <a:rPr>
                <a:latin typeface="Courier"/>
              </a:rPr>
              <a:t>[3. 5. 8.]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main motivation to use arrays is that lists are cumbersome when performing maths.</a:t>
            </a:r>
          </a:p>
          <a:p>
            <a:pPr lvl="0" indent="0" marL="0">
              <a:buNone/>
            </a:pPr>
            <a:r>
              <a:rPr/>
              <a:t>Suppose we have a list and want to double all of its elements: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</a:p>
          <a:p>
            <a:pPr lvl="0" indent="0" marL="0">
              <a:buNone/>
            </a:pPr>
            <a:r>
              <a:rPr/>
              <a:t>We need to loop over all of them and create a new list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[]</a:t>
            </a:r>
            <a:br/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item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list1: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list2.append(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item)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print(list2)</a:t>
            </a:r>
          </a:p>
          <a:p>
            <a:pPr lvl="0" indent="0">
              <a:buNone/>
            </a:pPr>
            <a:r>
              <a:rPr>
                <a:latin typeface="Courier"/>
              </a:rPr>
              <a:t>[2, 4, 6, 8]</a:t>
            </a:r>
          </a:p>
          <a:p>
            <a:pPr lvl="0" indent="0" marL="0">
              <a:buNone/>
            </a:pPr>
            <a:r>
              <a:rPr/>
              <a:t>In fact, we can do this in a slightly more compact way using </a:t>
            </a:r>
            <a:r>
              <a:rPr b="1"/>
              <a:t>list comprehension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[item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item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list1]</a:t>
            </a:r>
          </a:p>
          <a:p>
            <a:pPr lvl="0" indent="0" marL="0">
              <a:buNone/>
            </a:pPr>
            <a:r>
              <a:rPr/>
              <a:t>Still, an explicit loop is needed. Loops in Python are </a:t>
            </a:r>
            <a:r>
              <a:rPr b="1"/>
              <a:t>slow</a:t>
            </a:r>
            <a:r>
              <a:rPr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syntax avoids the explicit Python loop.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arr1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np.array(list1)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print(arr2)</a:t>
            </a:r>
          </a:p>
          <a:p>
            <a:pPr lvl="0" indent="0">
              <a:buNone/>
            </a:pPr>
            <a:r>
              <a:rPr>
                <a:latin typeface="Courier"/>
              </a:rPr>
              <a:t>[2 4 6 8]</a:t>
            </a:r>
          </a:p>
          <a:p>
            <a:pPr lvl="0" indent="0" marL="0">
              <a:buNone/>
            </a:pPr>
            <a:r>
              <a:rPr/>
              <a:t>This is not just a cosmetic change: under the hood </a:t>
            </a:r>
            <a:r>
              <a:rPr>
                <a:latin typeface="Courier"/>
              </a:rPr>
              <a:t>numpy</a:t>
            </a:r>
            <a:r>
              <a:rPr/>
              <a:t> uses an efficient architecture that performs operations in </a:t>
            </a:r>
            <a:r>
              <a:rPr b="1"/>
              <a:t>compiled code</a:t>
            </a:r>
            <a:r>
              <a:rPr/>
              <a:t>, making it much faster than Python loops.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performance difference can be tracked explicitly.</a:t>
            </a:r>
          </a:p>
          <a:p>
            <a:pPr lvl="0" indent="0" marL="0">
              <a:buNone/>
            </a:pPr>
            <a:r>
              <a:rPr/>
              <a:t>We create a large list and a large array with identical content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Create a large list and array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large_list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list(range(</a:t>
            </a:r>
            <a:r>
              <a:rPr>
                <a:solidFill>
                  <a:srgbClr val="AD0000"/>
                </a:solidFill>
                <a:latin typeface="Courier"/>
              </a:rPr>
              <a:t>1_000_000</a:t>
            </a:r>
            <a:r>
              <a:rPr>
                <a:solidFill>
                  <a:srgbClr val="003B4F"/>
                </a:solidFill>
                <a:latin typeface="Courier"/>
              </a:rPr>
              <a:t>))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large_array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np.array(large_list)</a:t>
            </a:r>
          </a:p>
          <a:p>
            <a:pPr lvl="0" indent="0" marL="0">
              <a:buNone/>
            </a:pPr>
            <a:r>
              <a:rPr/>
              <a:t>And then track the time for the two operations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time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 Track the time taken for the list multiplication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start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list_result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[x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for</a:t>
            </a:r>
            <a:r>
              <a:rPr>
                <a:solidFill>
                  <a:srgbClr val="003B4F"/>
                </a:solidFill>
                <a:latin typeface="Courier"/>
              </a:rPr>
              <a:t> x </a:t>
            </a:r>
            <a:r>
              <a:rPr b="1">
                <a:solidFill>
                  <a:srgbClr val="003B4F"/>
                </a:solidFill>
                <a:latin typeface="Courier"/>
              </a:rPr>
              <a:t>in</a:t>
            </a:r>
            <a:r>
              <a:rPr>
                <a:solidFill>
                  <a:srgbClr val="003B4F"/>
                </a:solidFill>
                <a:latin typeface="Courier"/>
              </a:rPr>
              <a:t> large_list]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f"List comprehension time: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start</a:t>
            </a:r>
            <a:r>
              <a:rPr>
                <a:solidFill>
                  <a:srgbClr val="5E5E5E"/>
                </a:solidFill>
                <a:latin typeface="Courier"/>
              </a:rPr>
              <a:t>:.5f}</a:t>
            </a:r>
            <a:r>
              <a:rPr>
                <a:solidFill>
                  <a:srgbClr val="20794D"/>
                </a:solidFill>
                <a:latin typeface="Courier"/>
              </a:rPr>
              <a:t> seconds"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Time array multiplication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start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array_result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large_array 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br/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time.time()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f"NumPy array time: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end </a:t>
            </a:r>
            <a:r>
              <a:rPr>
                <a:solidFill>
                  <a:srgbClr val="5E5E5E"/>
                </a:solidFill>
                <a:latin typeface="Courier"/>
              </a:rPr>
              <a:t>-</a:t>
            </a:r>
            <a:r>
              <a:rPr>
                <a:solidFill>
                  <a:srgbClr val="003B4F"/>
                </a:solidFill>
                <a:latin typeface="Courier"/>
              </a:rPr>
              <a:t> start</a:t>
            </a:r>
            <a:r>
              <a:rPr>
                <a:solidFill>
                  <a:srgbClr val="5E5E5E"/>
                </a:solidFill>
                <a:latin typeface="Courier"/>
              </a:rPr>
              <a:t>:.5f}</a:t>
            </a:r>
            <a:r>
              <a:rPr>
                <a:solidFill>
                  <a:srgbClr val="20794D"/>
                </a:solidFill>
                <a:latin typeface="Courier"/>
              </a:rPr>
              <a:t> seconds"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List comprehension time: 0.01232 seconds
NumPy array time: 0.00058 seconds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multiplication we performed earlier is done </a:t>
            </a:r>
            <a:r>
              <a:rPr b="1"/>
              <a:t>element-wise</a:t>
            </a:r>
            <a:r>
              <a:rPr/>
              <a:t>: every element is update according to teh same rule.</a:t>
            </a:r>
          </a:p>
          <a:p>
            <a:pPr lvl="0" indent="0" marL="0">
              <a:buNone/>
            </a:pPr>
            <a:r>
              <a:rPr/>
              <a:t>We can apply plenty of element-wise operations to the arrays.</a:t>
            </a:r>
          </a:p>
          <a:p>
            <a:pPr lvl="0" indent="0" marL="0">
              <a:buNone/>
            </a:pPr>
            <a:r>
              <a:rPr/>
              <a:t>Many of these are available as </a:t>
            </a:r>
            <a:r>
              <a:rPr>
                <a:latin typeface="Courier"/>
              </a:rPr>
              <a:t>numpy</a:t>
            </a:r>
            <a:r>
              <a:rPr/>
              <a:t> functions directly accessed from the </a:t>
            </a:r>
            <a:r>
              <a:rPr>
                <a:latin typeface="Courier"/>
              </a:rPr>
              <a:t>np.</a:t>
            </a:r>
            <a:r>
              <a:rPr/>
              <a:t> module</a:t>
            </a:r>
          </a:p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 Element-wise functions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f"Square root: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sqrt(arr1)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f"Mean: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mean(arr1)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f"Cosine: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np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cos(arr1)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Square root: [1.         1.41421356 1.73205081 2.        ]
Mean: 2.5
Cosine: [ 0.54030231 -0.41614684 -0.9899925  -0.65364362]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operations do not modify the original array, but produce </a:t>
            </a:r>
            <a:r>
              <a:rPr b="1"/>
              <a:t>new copies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arr2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arr1</a:t>
            </a:r>
            <a:r>
              <a:rPr>
                <a:solidFill>
                  <a:srgbClr val="5E5E5E"/>
                </a:solidFill>
                <a:latin typeface="Courier"/>
              </a:rPr>
              <a:t>*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5E5E5E"/>
                </a:solidFill>
                <a:latin typeface="Courier"/>
              </a:rPr>
              <a:t>/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+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AD0000"/>
                </a:solidFill>
                <a:latin typeface="Courier"/>
              </a:rPr>
              <a:t>5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f"Original: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f"Modified: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arr2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Original: [1 2 3 4]
Modified: [ 6.5  8.   9.5 11. 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Other convenent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 functions allow you to accumulate values without loops.</a:t>
                </a:r>
              </a:p>
              <a:p>
                <a:pPr lvl="0" indent="0" marL="0">
                  <a:buNone/>
                </a:pPr>
                <a:r>
                  <a:rPr/>
                  <a:t>Assume we have an array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x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3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4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5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6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7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8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</a:t>
                </a:r>
              </a:p>
              <a:p>
                <a:pPr lvl="0" indent="0" marL="0">
                  <a:buNone/>
                </a:pPr>
                <a:r>
                  <a:rPr b="1"/>
                  <a:t>Sums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S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np.sum(x)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print(S)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36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Cumulative sums</a:t>
                </a:r>
              </a:p>
              <a:p>
                <a:pPr lvl="0" indent="0" marL="0">
                  <a:buNone/>
                </a:pPr>
                <a:r>
                  <a:rPr/>
                  <a:t>A cumulative sum is a sequence where each element is the sum of all previous elements up to that position.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i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 y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np.cumsum(x)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 print(y)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[ 1  3  6 10 15 21 28 36]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molecular masses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consider the formula for the </a:t>
                </a:r>
                <a:r>
                  <a:rPr b="1"/>
                  <a:t>molecular mass</a:t>
                </a:r>
                <a:r>
                  <a:rPr/>
                  <a:t> of a compound: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number of atoms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atomic mass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With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, you can compute this as:</a:t>
                </a:r>
              </a:p>
              <a:p>
                <a:pPr lvl="0" indent="0">
                  <a:buNone/>
                </a:pPr>
                <a:r>
                  <a:rPr>
                    <a:solidFill>
                      <a:srgbClr val="003B4F"/>
                    </a:solidFill>
                    <a:latin typeface="Courier"/>
                  </a:rPr>
                  <a:t>a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2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4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    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# Number of atoms for each element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np.array([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12.01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1.01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, </a:t>
                </a:r>
                <a:r>
                  <a:rPr>
                    <a:solidFill>
                      <a:srgbClr val="AD0000"/>
                    </a:solidFill>
                    <a:latin typeface="Courier"/>
                  </a:rPr>
                  <a:t>16.00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]) 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# Atomic masses (e.g., C, H, O)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M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=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np.sum(a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*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 m)</a:t>
                </a:r>
                <a:br/>
                <a:r>
                  <a:rPr>
                    <a:solidFill>
                      <a:srgbClr val="003B4F"/>
                    </a:solidFill>
                    <a:latin typeface="Courier"/>
                  </a:rPr>
                  <a:t>print(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f"Molecular mass: 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{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M</a:t>
                </a:r>
                <a:r>
                  <a:rPr>
                    <a:solidFill>
                      <a:srgbClr val="5E5E5E"/>
                    </a:solidFill>
                    <a:latin typeface="Courier"/>
                  </a:rPr>
                  <a:t>}</a:t>
                </a:r>
                <a:r>
                  <a:rPr>
                    <a:solidFill>
                      <a:srgbClr val="20794D"/>
                    </a:solidFill>
                    <a:latin typeface="Courier"/>
                  </a:rPr>
                  <a:t>"</a:t>
                </a:r>
                <a:r>
                  <a:rPr>
                    <a:solidFill>
                      <a:srgbClr val="003B4F"/>
                    </a:solidFill>
                    <a:latin typeface="Courier"/>
                  </a:rPr>
                  <a:t>)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Molecular mass: 89.03</a:t>
                </a:r>
              </a:p>
            </p:txBody>
          </p:sp>
        </mc:Choice>
      </mc:AlternateContent>
    </p:spTree>
  </p:cSld>
</p:sld>
</file>

<file path=ppt/slides/slide18.xml><?xml version="1.0" encoding="UTF-8"?><p:sld xmlns:a="http://schemas.openxmlformats.org/drawingml/2006/main" xmlns:r="http://schemas.openxmlformats.org/officeDocument/2006/relationships" xmlns:p="http://schemas.openxmlformats.org/presentationml/2006/main"><p:cSld><p:spTree><p:nvGrpSpPr><p:cNvPr id="1" name="" /><p:cNvGrpSpPr /><p:nvPr /></p:nvGrpSpPr><p:grpSpPr><a:xfrm><a:off x="0" y="0" /><a:ext cx="0" cy="0" /><a:chOff x="0" y="0" /><a:chExt cx="0" cy="0" /></a:xfrm></p:grpSpPr><p:sp><p:nvSpPr><p:cNvPr id="2" name="Title 1"><a:extLst><a:ext uri="{FF2B5EF4-FFF2-40B4-BE49-F238E27FC236}"><a16:creationId id="{3CA46E1F-6B8D-B82A-202E-7F2A50815503}" xmlns:a16="http://schemas.microsoft.com/office/drawing/2014/main" /></a:ext></a:extLst></p:cNvPr><p:cNvSpPr><a:spLocks noGrp="1" /></p:cNvSpPr><p:nvPr><p:ph type="title" /></p:nvPr></p:nvSpPr><p:spPr /><p:txBody><a:bodyPr /><a:lstStyle /><a:p><a:pPr lvl="0" indent="0" marL="0"><a:buNone /></a:pPr><a:r><a:rPr /><a:t>Operations between arrays</a:t></a:r></a:p></p:txBody></p:sp><p:sp><p:nvSpPr><p:cNvPr id="3" name="Content Placeholder 2"><a:extLst><a:ext uri="{FF2B5EF4-FFF2-40B4-BE49-F238E27FC236}"><a16:creationId id="{D6D449D4-319E-2279-3396-A353F513B9D7}" xmlns:a16="http://schemas.microsoft.com/office/drawing/2014/main" /></a:ext></a:extLst></p:cNvPr><p:cNvSpPr><a:spLocks noGrp="1" /></p:cNvSpPr><p:nvPr><p:ph idx="1" /></p:nvPr></p:nvSpPr><p:spPr /><p:txBody><a:bodyPr /><a:lstStyle /><a:p><a:pPr lvl="0" indent="0" marL="0"><a:buNone /></a:pPr><a:r><a:rPr /><a:t>You can perform arithmetic operations directly between arrays of the same shape. Operations like addition, subtraction, multiplication, and division are applied </a:t></a:r><a:r><a:rPr b="1" /><a:t>element-wise</a:t></a:r><a:r><a:rPr /><a:t>.</a:t></a:r></a:p><a:p><a:pPr lvl="0" indent="0" marL="0"><a:buNone /></a:pPr><a:r><a:rPr /><a:t>For example:</a:t></a:r></a:p><a:p><a:pPr lvl="0" indent="0" marL="0"><a:buNone /></a:pPr><a:r><a:rPr b="1" /><a:t>Element-wise operations:</a:t></a:r></a:p><a:p><a:pPr lvl="0" indent="0"><a:buNone /></a:pPr><a:r><a:rPr><a:solidFill><a:srgbClr val="003B4F" /></a:solidFill><a:latin typeface="Courier" /></a:rPr><a:t>added </a:t></a:r><a:r><a:rPr><a:solidFill><a:srgbClr val="5E5E5E" /></a:solidFill><a:latin typeface="Courier" /></a:rPr><a:t>=</a:t></a:r><a:r><a:rPr><a:solidFill><a:srgbClr val="003B4F" /></a:solidFill><a:latin typeface="Courier" /></a:rPr><a:t> arr1 </a:t></a:r><a:r><a:rPr><a:solidFill><a:srgbClr val="5E5E5E" /></a:solidFill><a:latin typeface="Courier" /></a:rPr><a:t>+</a:t></a:r><a:r><a:rPr><a:solidFill><a:srgbClr val="003B4F" /></a:solidFill><a:latin typeface="Courier" /></a:rPr><a:t> arr2</a:t></a:r><a:br /><a:r><a:rPr><a:solidFill><a:srgbClr val="003B4F" /></a:solidFill><a:latin typeface="Courier" /></a:rPr><a:t>multiplied </a:t></a:r><a:r><a:rPr><a:solidFill><a:srgbClr val="5E5E5E" /></a:solidFill><a:latin typeface="Courier" /></a:rPr><a:t>=</a:t></a:r><a:r><a:rPr><a:solidFill><a:srgbClr val="003B4F" /></a:solidFill><a:latin typeface="Courier" /></a:rPr><a:t> arr1 </a:t></a:r><a:r><a:rPr><a:solidFill><a:srgbClr val="5E5E5E" /></a:solidFill><a:latin typeface="Courier" /></a:rPr><a:t>*</a:t></a:r><a:r><a:rPr><a:solidFill><a:srgbClr val="003B4F" /></a:solidFill><a:latin typeface="Courier" /></a:rPr><a:t> arr2</a:t></a:r><a:br /><a:r><a:rPr><a:solidFill><a:srgbClr val="003B4F" /></a:solidFill><a:latin typeface="Courier" /></a:rPr><a:t>print(</a:t></a:r><a:r><a:rPr><a:solidFill><a:srgbClr val="20794D" /></a:solidFill><a:latin typeface="Courier" /></a:rPr><a:t>f&quot;Added: </a:t></a:r><a:r><a:rPr><a:solidFill><a:srgbClr val="5E5E5E" /></a:solidFill><a:latin typeface="Courier" /></a:rPr><a:t>{</a:t></a:r><a:r><a:rPr><a:solidFill><a:srgbClr val="003B4F" /></a:solidFill><a:latin typeface="Courier" /></a:rPr><a:t>added</a:t></a:r><a:r><a:rPr><a:solidFill><a:srgbClr val="5E5E5E" /></a:solidFill><a:latin typeface="Courier" /></a:rPr><a:t>}</a:t></a:r><a:r><a:rPr><a:solidFill><a:srgbClr val="20794D" /></a:solidFill><a:latin typeface="Courier" /></a:rPr><a:t>&quot;</a:t></a:r><a:r><a:rPr><a:solidFill><a:srgbClr val="003B4F" /></a:solidFill><a:latin typeface="Courier" /></a:rPr><a:t>)</a:t></a:r><a:br /><a:r><a:rPr><a:solidFill><a:srgbClr val="003B4F" /></a:solidFill><a:latin typeface="Courier" /></a:rPr><a:t>print(</a:t></a:r><a:r><a:rPr><a:solidFill><a:srgbClr val="20794D" /></a:solidFill><a:latin typeface="Courier" /></a:rPr><a:t>f&quot;Multiplied: </a:t></a:r><a:r><a:rPr><a:solidFill><a:srgbClr val="5E5E5E" /></a:solidFill><a:latin typeface="Courier" /></a:rPr><a:t>{</a:t></a:r><a:r><a:rPr><a:solidFill><a:srgbClr val="003B4F" /></a:solidFill><a:latin typeface="Courier" /></a:rPr><a:t>multiplied</a:t></a:r><a:r><a:rPr><a:solidFill><a:srgbClr val="5E5E5E" /></a:solidFill><a:latin typeface="Courier" /></a:rPr><a:t>}</a:t></a:r><a:r><a:rPr><a:solidFill><a:srgbClr val="20794D" /></a:solidFill><a:latin typeface="Courier" /></a:rPr><a:t>&quot;</a:t></a:r><a:r><a:rPr><a:solidFill><a:srgbClr val="003B4F" /></a:solidFill><a:latin typeface="Courier" /></a:rPr><a:t>)</a:t></a:r></a:p><a:p><a:pPr lvl="0" indent="0"><a:buNone /></a:pPr><a:r><a:rPr><a:latin typeface="Courier" /></a:rPr><a:t>Added: [ 7.5 10.  12.5 15. ]
Multiplied: [ 6.5 16.  28.5 44. ]</a:t></a:r></a:p><a:p><a:pPr lvl="0" indent="0" marL="0"><a:buNone /></a:pPr><a:r><a:rPr /><a:t>. . .</a:t></a:r></a:p><a:p><a:pPr lvl="0" indent="0" marL="0"><a:buNone /></a:pPr><a:r><a:rPr b="1" /><a:t>Note:</a:t></a:r><a:r><a:rPr /><a:t> Arrays must have compatible shapes!</a:t></a:r></a:p><a:p><a:pPr lvl="0" indent="0"><a:buNone /></a:pPr><a:r><a:rPr><a:solidFill><a:srgbClr val="003B4F" /></a:solidFill><a:latin typeface="Courier" /></a:rPr><a:t>arr3 </a:t></a:r><a:r><a:rPr><a:solidFill><a:srgbClr val="5E5E5E" /></a:solidFill><a:latin typeface="Courier" /></a:rPr><a:t>=</a:t></a:r><a:r><a:rPr><a:solidFill><a:srgbClr val="003B4F" /></a:solidFill><a:latin typeface="Courier" /></a:rPr><a:t> np.array([</a:t></a:r><a:r><a:rPr><a:solidFill><a:srgbClr val="AD0000" /></a:solidFill><a:latin typeface="Courier" /></a:rPr><a:t>1</a:t></a:r><a:r><a:rPr><a:solidFill><a:srgbClr val="003B4F" /></a:solidFill><a:latin typeface="Courier" /></a:rPr><a:t>, </a:t></a:r><a:r><a:rPr><a:solidFill><a:srgbClr val="AD0000" /></a:solidFill><a:latin typeface="Courier" /></a:rPr><a:t>2</a:t></a:r><a:r><a:rPr><a:solidFill><a:srgbClr val="003B4F" /></a:solidFill><a:latin typeface="Courier" /></a:rPr><a:t>, </a:t></a:r><a:r><a:rPr><a:solidFill><a:srgbClr val="AD0000" /></a:solidFill><a:latin typeface="Courier" /></a:rPr><a:t>3</a:t></a:r><a:r><a:rPr><a:solidFill><a:srgbClr val="003B4F" /></a:solidFill><a:latin typeface="Courier" /></a:rPr><a:t>])</a:t></a:r><a:br /><a:r><a:rPr><a:solidFill><a:srgbClr val="003B4F" /></a:solidFill><a:latin typeface="Courier" /></a:rPr><a:t>arr4 </a:t></a:r><a:r><a:rPr><a:solidFill><a:srgbClr val="5E5E5E" /></a:solidFill><a:latin typeface="Courier" /></a:rPr><a:t>=</a:t></a:r><a:r><a:rPr><a:solidFill><a:srgbClr val="003B4F" /></a:solidFill><a:latin typeface="Courier" /></a:rPr><a:t> np.array([</a:t></a:r><a:r><a:rPr><a:solidFill><a:srgbClr val="AD0000" /></a:solidFill><a:latin typeface="Courier" /></a:rPr><a:t>4</a:t></a:r><a:r><a:rPr><a:solidFill><a:srgbClr val="003B4F" /></a:solidFill><a:latin typeface="Courier" /></a:rPr><a:t>, </a:t></a:r><a:r><a:rPr><a:solidFill><a:srgbClr val="AD0000" /></a:solidFill><a:latin typeface="Courier" /></a:rPr><a:t>5</a:t></a:r><a:r><a:rPr><a:solidFill><a:srgbClr val="003B4F" /></a:solidFill><a:latin typeface="Courier" /></a:rPr><a:t>])</a:t></a:r><a:br /><a:r><a:rPr><a:solidFill><a:srgbClr val="003B4F" /></a:solidFill><a:latin typeface="Courier" /></a:rPr><a:t>result </a:t></a:r><a:r><a:rPr><a:solidFill><a:srgbClr val="5E5E5E" /></a:solidFill><a:latin typeface="Courier" /></a:rPr><a:t>=</a:t></a:r><a:r><a:rPr><a:solidFill><a:srgbClr val="003B4F" /></a:solidFill><a:latin typeface="Courier" /></a:rPr><a:t> arr3 </a:t></a:r><a:r><a:rPr><a:solidFill><a:srgbClr val="5E5E5E" /></a:solidFill><a:latin typeface="Courier" /></a:rPr><a:t>+</a:t></a:r><a:r><a:rPr><a:solidFill><a:srgbClr val="003B4F" /></a:solidFill><a:latin typeface="Courier" /></a:rPr><a:t> arr4</a:t></a:r></a:p><a:p><a:pPr lvl="0" indent="0"><a:buNone /></a:pPr><a:r><a:rPr><a:latin typeface="Courier" /></a:rPr><a:t>ValueError: operands could not be broadcast together with shapes (3,) (2,) 
[31m---------------------------------------------------------------------------[39m
[31mValueError[39m                                Traceback (most recent call last)
[36mCell[39m[36m [39m[32mIn[153][39m[32m, line 3[39m
[32m      1[39m arr3 = np.array([[32m1[39m, [32m2[39m, [32m3[39m])
[32m      2[39m arr4 = np.array([[32m4[39m, [32m5[39m])
[32m----&gt; [39m[32m3[39m result = [43marr3[49m[43m [49m[43m+[49m[43m [49m[43marr4[49m

[31mValueError[39m: operands could not be broadcast together with shapes (3,) (2,) </a:t></a:r></a:p></p:txBody></p:sp></p:spTree></p:cSld>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lists, the </a:t>
            </a:r>
            <a:r>
              <a:rPr>
                <a:latin typeface="Courier"/>
              </a:rPr>
              <a:t>+</a:t>
            </a:r>
            <a:r>
              <a:rPr/>
              <a:t> operator concatenated different lists. Since for arrays the sign </a:t>
            </a:r>
            <a:r>
              <a:rPr>
                <a:latin typeface="Courier"/>
              </a:rPr>
              <a:t>+</a:t>
            </a:r>
            <a:r>
              <a:rPr/>
              <a:t> corresponds to true mathematical addition, a dedicated concatenation function exists: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combined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np.concatenate([arr1, arr2])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f"Unique elements: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combined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Unique elements: [ 1.   2.   3.   4.   6.5  8.   9.5 11. ]</a:t>
            </a:r>
          </a:p>
          <a:p>
            <a:pPr lvl="0" indent="0" marL="0">
              <a:buNone/>
            </a:pPr>
            <a:r>
              <a:rPr/>
              <a:t>Many other variations of concatenation exist. Consult the </a:t>
            </a:r>
            <a:r>
              <a:rPr>
                <a:hlinkClick r:id="rId2"/>
              </a:rPr>
              <a:t>documentation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this lecture, you will be able to:</a:t>
            </a:r>
          </a:p>
          <a:p>
            <a:pPr lvl="0"/>
            <a:r>
              <a:rPr/>
              <a:t>Explain what the NumPy module is and why it is used</a:t>
            </a:r>
          </a:p>
          <a:p>
            <a:pPr lvl="0"/>
            <a:r>
              <a:rPr/>
              <a:t>Create and manipulate NumPy arrays</a:t>
            </a:r>
          </a:p>
          <a:p>
            <a:pPr lvl="0"/>
            <a:r>
              <a:rPr/>
              <a:t>Perform element-wise operations and mathematical functions on arrays</a:t>
            </a:r>
          </a:p>
          <a:p>
            <a:pPr lvl="0"/>
            <a:r>
              <a:rPr/>
              <a:t>Compare NumPy arrays with Python lists in terms of performance and functionality</a:t>
            </a:r>
          </a:p>
          <a:p>
            <a:pPr lvl="0"/>
            <a:r>
              <a:rPr/>
              <a:t>Use basic aggregation and array manipulation functions in NumPy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NumPy arrays</a:t>
            </a:r>
            <a:r>
              <a:rPr/>
              <a:t> are optimized for numerical operations</a:t>
            </a:r>
          </a:p>
          <a:p>
            <a:pPr lvl="0"/>
            <a:r>
              <a:rPr b="1"/>
              <a:t>Element-wise operations</a:t>
            </a:r>
            <a:r>
              <a:rPr/>
              <a:t> work implicitly</a:t>
            </a:r>
          </a:p>
          <a:p>
            <a:pPr lvl="0"/>
            <a:r>
              <a:rPr b="1"/>
              <a:t>Performance benefits</a:t>
            </a:r>
            <a:r>
              <a:rPr/>
              <a:t> for large datasets</a:t>
            </a:r>
          </a:p>
          <a:p>
            <a:pPr lvl="0"/>
            <a:r>
              <a:rPr b="1"/>
              <a:t>Mathematical functions</a:t>
            </a:r>
            <a:r>
              <a:rPr/>
              <a:t> apply to entire arrays</a:t>
            </a:r>
          </a:p>
          <a:p>
            <a:pPr lvl="0"/>
            <a:r>
              <a:rPr b="1"/>
              <a:t>Shape compatibility</a:t>
            </a:r>
            <a:r>
              <a:rPr/>
              <a:t> required for operations</a:t>
            </a:r>
          </a:p>
          <a:p>
            <a:pPr lvl="0"/>
            <a:r>
              <a:rPr/>
              <a:t>Choose the </a:t>
            </a:r>
            <a:r>
              <a:rPr b="1"/>
              <a:t>right tool</a:t>
            </a:r>
            <a:r>
              <a:rPr/>
              <a:t> for your task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use </a:t>
            </a:r>
            <a:r>
              <a:rPr sz="1800">
                <a:latin typeface="Courier"/>
              </a:rPr>
              <a:t>.</a:t>
            </a:r>
            <a:r>
              <a:rPr sz="1800"/>
              <a:t> and then </a:t>
            </a:r>
            <a:r>
              <a:rPr sz="1800">
                <a:latin typeface="Courier"/>
              </a:rPr>
              <a:t>TAB</a:t>
            </a:r>
            <a:r>
              <a:rPr sz="1800"/>
              <a:t> to see all of the properties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numpy</a:t>
            </a:r>
            <a:r>
              <a:rPr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</a:t>
            </a:r>
            <a:r>
              <a:rPr/>
              <a:t> is a Python library that makes working with numbers and large collections of data fast and easy.</a:t>
            </a:r>
          </a:p>
        </p:txBody>
      </p:sp>
      <p:pic>
        <p:nvPicPr>
          <p:cNvPr descr="https://numpy.org/doc/stable/_static/numpylog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76400"/>
            <a:ext cx="6172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Complete description at </a:t>
            </a:r>
            <a:r>
              <a:rPr>
                <a:hlinkClick r:id="rId3"/>
              </a:rPr>
              <a:t>https://numpy.org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provides special </a:t>
            </a:r>
            <a:r>
              <a:rPr b="1"/>
              <a:t>array</a:t>
            </a:r>
            <a:r>
              <a:rPr/>
              <a:t> objects and tools for doing math efficiently, which is useful for data analysis and scientific computing.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It is imported in your session using the following command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We will follow a common practice and use a shorthand with the </a:t>
            </a:r>
            <a:r>
              <a:rPr>
                <a:latin typeface="Courier"/>
              </a:rPr>
              <a:t>as</a:t>
            </a:r>
            <a:r>
              <a:rPr/>
              <a:t> syntax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 </a:t>
            </a:r>
            <a:r>
              <a:rPr>
                <a:latin typeface="Courier"/>
              </a:rPr>
              <a:t>np</a:t>
            </a:r>
            <a:r>
              <a:rPr/>
              <a:t> will always mean </a:t>
            </a:r>
            <a:r>
              <a:rPr>
                <a:latin typeface="Courier"/>
              </a:rPr>
              <a:t>numpy</a:t>
            </a:r>
            <a:r>
              <a:rPr/>
              <a:t> for us.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Python Lists</a:t>
            </a:r>
          </a:p>
          <a:p>
            <a:pPr lvl="0"/>
            <a:r>
              <a:rPr/>
              <a:t>Ordered, Mutable</a:t>
            </a:r>
            <a:br/>
          </a:p>
          <a:p>
            <a:pPr lvl="0"/>
            <a:r>
              <a:rPr/>
              <a:t>Mixed data types</a:t>
            </a:r>
          </a:p>
          <a:p>
            <a:pPr lvl="0"/>
            <a:r>
              <a:rPr/>
              <a:t>Explicit operations needed</a:t>
            </a:r>
          </a:p>
          <a:p>
            <a:pPr lvl="0"/>
            <a:r>
              <a:rPr/>
              <a:t>Slower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 Arrays</a:t>
            </a:r>
          </a:p>
          <a:p>
            <a:pPr lvl="0"/>
            <a:r>
              <a:rPr/>
              <a:t>Ordered, Mutable</a:t>
            </a:r>
          </a:p>
          <a:p>
            <a:pPr lvl="0"/>
            <a:r>
              <a:rPr b="1"/>
              <a:t>One</a:t>
            </a:r>
            <a:r>
              <a:rPr/>
              <a:t> data type per array</a:t>
            </a:r>
          </a:p>
          <a:p>
            <a:pPr lvl="0"/>
            <a:r>
              <a:rPr/>
              <a:t>Element-wise operations</a:t>
            </a:r>
          </a:p>
          <a:p>
            <a:pPr lvl="0"/>
            <a:r>
              <a:rPr/>
              <a:t>Fast &amp; memory efficient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list_ex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print(list_ex)</a:t>
            </a:r>
          </a:p>
          <a:p>
            <a:pPr lvl="0" indent="0">
              <a:buNone/>
            </a:pPr>
            <a:r>
              <a:rPr>
                <a:latin typeface="Courier"/>
              </a:rPr>
              <a:t>[1, 2, 3, 4]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#notice that we explicitly call the np.array()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arr_ex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np.array([</a:t>
            </a:r>
            <a:r>
              <a:rPr>
                <a:solidFill>
                  <a:srgbClr val="AD0000"/>
                </a:solidFill>
                <a:latin typeface="Courier"/>
              </a:rPr>
              <a:t>1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2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3</a:t>
            </a:r>
            <a:r>
              <a:rPr>
                <a:solidFill>
                  <a:srgbClr val="003B4F"/>
                </a:solidFill>
                <a:latin typeface="Courier"/>
              </a:rPr>
              <a:t>, </a:t>
            </a:r>
            <a:r>
              <a:rPr>
                <a:solidFill>
                  <a:srgbClr val="AD0000"/>
                </a:solidFill>
                <a:latin typeface="Courier"/>
              </a:rPr>
              <a:t>4</a:t>
            </a:r>
            <a:r>
              <a:rPr>
                <a:solidFill>
                  <a:srgbClr val="003B4F"/>
                </a:solidFill>
                <a:latin typeface="Courier"/>
              </a:rPr>
              <a:t>]) 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print(arr_ex)</a:t>
            </a:r>
          </a:p>
          <a:p>
            <a:pPr lvl="0" indent="0">
              <a:buNone/>
            </a:pPr>
            <a:r>
              <a:rPr>
                <a:latin typeface="Courier"/>
              </a:rPr>
              <a:t>[1 2 3 4]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going to see these differences in detail.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from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purely numerical list can readily be converted to an array.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  <a:br/>
            <a:r>
              <a:rPr>
                <a:solidFill>
                  <a:srgbClr val="5E5E5E"/>
                </a:solidFill>
                <a:latin typeface="Courier"/>
              </a:rPr>
              <a:t># Create array from list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list1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[</a:t>
            </a:r>
            <a:r>
              <a:rPr>
                <a:solidFill>
                  <a:srgbClr val="AD0000"/>
                </a:solidFill>
                <a:latin typeface="Courier"/>
              </a:rPr>
              <a:t>1.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1.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2.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3.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5.</a:t>
            </a:r>
            <a:r>
              <a:rPr>
                <a:solidFill>
                  <a:srgbClr val="003B4F"/>
                </a:solidFill>
                <a:latin typeface="Courier"/>
              </a:rPr>
              <a:t>,</a:t>
            </a:r>
            <a:r>
              <a:rPr>
                <a:solidFill>
                  <a:srgbClr val="AD0000"/>
                </a:solidFill>
                <a:latin typeface="Courier"/>
              </a:rPr>
              <a:t>8.</a:t>
            </a:r>
            <a:r>
              <a:rPr>
                <a:solidFill>
                  <a:srgbClr val="003B4F"/>
                </a:solidFill>
                <a:latin typeface="Courier"/>
              </a:rPr>
              <a:t>]</a:t>
            </a:r>
            <a:br/>
            <a:r>
              <a:rPr>
                <a:solidFill>
                  <a:srgbClr val="003B4F"/>
                </a:solidFill>
                <a:latin typeface="Courier"/>
              </a:rPr>
              <a:t>arr1 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 np.array(list1)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print(arr1)</a:t>
            </a:r>
          </a:p>
          <a:p>
            <a:pPr lvl="0" indent="0">
              <a:buNone/>
            </a:pPr>
            <a:r>
              <a:rPr>
                <a:latin typeface="Courier"/>
              </a:rPr>
              <a:t>[1. 1. 2. 3. 5. 8.]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type of the elements yields the </a:t>
            </a:r>
            <a:r>
              <a:rPr b="1"/>
              <a:t>data type</a:t>
            </a:r>
            <a:r>
              <a:rPr/>
              <a:t> of the array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print(arr1.dtype)</a:t>
            </a:r>
          </a:p>
          <a:p>
            <a:pPr lvl="0" indent="0">
              <a:buNone/>
            </a:pPr>
            <a:r>
              <a:rPr>
                <a:latin typeface="Courier"/>
              </a:rPr>
              <a:t>float64</a:t>
            </a:r>
          </a:p>
          <a:p>
            <a:pPr lvl="0" indent="0" marL="1270000">
              <a:buNone/>
            </a:pPr>
            <a:r>
              <a:rPr sz="2000"/>
              <a:t>Try and change the list1 object to contain only integers and see the change!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possess plenty of properties.</a:t>
            </a:r>
          </a:p>
          <a:p>
            <a:pPr lvl="0" indent="0" marL="0">
              <a:buNone/>
            </a:pPr>
            <a:r>
              <a:rPr/>
              <a:t>These are accessed with the </a:t>
            </a:r>
            <a:r>
              <a:rPr>
                <a:latin typeface="Courier"/>
              </a:rPr>
              <a:t>.</a:t>
            </a:r>
            <a:r>
              <a:rPr/>
              <a:t> notation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f"Data type: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dtype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f"Shape: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shape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print(</a:t>
            </a:r>
            <a:r>
              <a:rPr>
                <a:solidFill>
                  <a:srgbClr val="20794D"/>
                </a:solidFill>
                <a:latin typeface="Courier"/>
              </a:rPr>
              <a:t>f"Shape: </a:t>
            </a:r>
            <a:r>
              <a:rPr>
                <a:solidFill>
                  <a:srgbClr val="5E5E5E"/>
                </a:solidFill>
                <a:latin typeface="Courier"/>
              </a:rPr>
              <a:t>{</a:t>
            </a:r>
            <a:r>
              <a:rPr>
                <a:solidFill>
                  <a:srgbClr val="003B4F"/>
                </a:solidFill>
                <a:latin typeface="Courier"/>
              </a:rPr>
              <a:t>arr1</a:t>
            </a:r>
            <a:r>
              <a:rPr>
                <a:solidFill>
                  <a:srgbClr val="5E5E5E"/>
                </a:solidFill>
                <a:latin typeface="Courier"/>
              </a:rPr>
              <a:t>.</a:t>
            </a:r>
            <a:r>
              <a:rPr>
                <a:solidFill>
                  <a:srgbClr val="003B4F"/>
                </a:solidFill>
                <a:latin typeface="Courier"/>
              </a:rPr>
              <a:t>size</a:t>
            </a:r>
            <a:r>
              <a:rPr>
                <a:solidFill>
                  <a:srgbClr val="5E5E5E"/>
                </a:solidFill>
                <a:latin typeface="Courier"/>
              </a:rPr>
              <a:t>}</a:t>
            </a:r>
            <a:r>
              <a:rPr>
                <a:solidFill>
                  <a:srgbClr val="20794D"/>
                </a:solidFill>
                <a:latin typeface="Courier"/>
              </a:rPr>
              <a:t>"</a:t>
            </a:r>
            <a:r>
              <a:rPr>
                <a:solidFill>
                  <a:srgbClr val="003B4F"/>
                </a:solidFill>
                <a:latin typeface="Courier"/>
              </a:rPr>
              <a:t>)</a:t>
            </a:r>
          </a:p>
          <a:p>
            <a:pPr lvl="0" indent="0">
              <a:buNone/>
            </a:pPr>
            <a:r>
              <a:rPr>
                <a:latin typeface="Courier"/>
              </a:rPr>
              <a:t>Data type: float64
Shape: (6,)
Shape: 6</a:t>
            </a:r>
          </a:p>
          <a:p>
            <a:pPr lvl="0" indent="0" marL="0">
              <a:buNone/>
            </a:pPr>
            <a:r>
              <a:rPr/>
              <a:t>For now, we consider only 1d arrays, i.e. sequences. Their length is is their </a:t>
            </a:r>
            <a:r>
              <a:rPr>
                <a:latin typeface="Courier"/>
              </a:rPr>
              <a:t>size</a:t>
            </a:r>
            <a:r>
              <a:rPr/>
              <a:t> and corresponds to the first element of the property </a:t>
            </a:r>
            <a:r>
              <a:rPr>
                <a:latin typeface="Courier"/>
              </a:rPr>
              <a:t>shape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numpy module</dc:title>
  <dc:creator/>
  <cp:keywords/>
  <dcterms:created xsi:type="dcterms:W3CDTF">2025-09-08T09:21:14Z</dcterms:created>
  <dcterms:modified xsi:type="dcterms:W3CDTF">2025-09-08T09:21:14Z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