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])    </a:t>
            </a:r>
            <a:r>
              <a:rPr>
                <a:solidFill>
                  <a:srgbClr val="5E5E5E"/>
                </a:solidFill>
                <a:latin typeface="Courier"/>
              </a:rPr>
              <a:t># First element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 </a:t>
            </a:r>
            <a:r>
              <a:rPr>
                <a:solidFill>
                  <a:srgbClr val="5E5E5E"/>
                </a:solidFill>
                <a:latin typeface="Courier"/>
              </a:rPr>
              <a:t># Last element</a:t>
            </a:r>
          </a:p>
          <a:p>
            <a:pPr lvl="0" indent="0">
              <a:buNone/>
            </a:pPr>
            <a:r>
              <a:rPr>
                <a:latin typeface="Courier"/>
              </a:rPr>
              <a:t>1.0
8.0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Elements from index 3 to 6</a:t>
            </a:r>
          </a:p>
          <a:p>
            <a:pPr lvl="0" indent="0">
              <a:buNone/>
            </a:pPr>
            <a:r>
              <a:rPr>
                <a:latin typeface="Courier"/>
              </a:rPr>
              <a:t>[3. 5. 8.]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[]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list2.append(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item)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print(list2)</a:t>
            </a:r>
          </a:p>
          <a:p>
            <a:pPr lvl="0" indent="0">
              <a:buNone/>
            </a:pPr>
            <a:r>
              <a:rPr>
                <a:latin typeface="Courier"/>
              </a:rPr>
              <a:t>[2, 4, 6, 8]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[item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print(arr2)</a:t>
            </a:r>
          </a:p>
          <a:p>
            <a:pPr lvl="0" indent="0">
              <a:buNone/>
            </a:pPr>
            <a:r>
              <a:rPr>
                <a:latin typeface="Courier"/>
              </a:rPr>
              <a:t>[2 4 6 8]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large list and array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list(range(</a:t>
            </a:r>
            <a:r>
              <a:rPr>
                <a:solidFill>
                  <a:srgbClr val="AD0000"/>
                </a:solidFill>
                <a:latin typeface="Courier"/>
              </a:rPr>
              <a:t>1_000_000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large_array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time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Track the time taken for the list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[x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large_list]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f"List comprehension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Time array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array_result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large_array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f"NumPy array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 comprehension time: 0.01232 seconds
NumPy array time: 0.00058 seconds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Element-wise functions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f"Square root: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sqrt(arr1)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f"Mean: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mean(arr1)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f"Cosine: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cos(arr1)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Square root: [1.         1.41421356 1.73205081 2.        ]
Mean: 2.5
Cosine: [ 0.54030231 -0.41614684 -0.9899925  -0.65364362]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arr1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f"Original: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f"Modified: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arr2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Original: [1 2 3 4]
Modified: [ 6.5  8.   9.5 11. 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6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7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8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print(S)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36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 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np.cumsum(x)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print(y)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[ 1  3  6 10 15 21 28 36]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Number of atoms for each element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12.01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16.00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Atomic masses (e.g., C, H, O)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m)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f"Molecular mass: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M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Molecular mass: 89.03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><a:extLst><a:ext uri="{FF2B5EF4-FFF2-40B4-BE49-F238E27FC236}"><a16:creationId id="{3CA46E1F-6B8D-B82A-202E-7F2A50815503}" xmlns:a16="http://schemas.microsoft.com/office/drawing/2014/main" /></a:ext></a:extLst></p:cNvPr><p:cNvSpPr><a:spLocks noGrp="1" /></p:cNvSpPr><p:nvPr><p:ph type="title" /></p:nvPr></p:nvSpPr><p:spPr /><p:txBody><a:bodyPr /><a:lstStyle /><a:p><a:pPr lvl="0" indent="0" marL="0"><a:buNone /></a:pPr><a:r><a:rPr /><a:t>Operations between arrays</a:t></a:r></a:p></p:txBody></p:sp><p:sp><p:nvSpPr><p:cNvPr id="3" name="Content Placeholder 2"><a:extLst><a:ext uri="{FF2B5EF4-FFF2-40B4-BE49-F238E27FC236}"><a16:creationId id="{D6D449D4-319E-2279-3396-A353F513B9D7}" xmlns:a16="http://schemas.microsoft.com/office/drawing/2014/main" /></a:ext></a:extLst></p:cNvPr><p:cNvSpPr><a:spLocks noGrp="1" /></p:cNvSpPr><p:nvPr><p:ph idx="1" /></p:nvPr></p:nvSpPr><p:spPr /><p:txBody><a:bodyPr /><a:lstStyle /><a:p><a:pPr lvl="0" indent="0" marL="0"><a:buNone /></a:pPr><a:r><a:rPr /><a:t>You can perform arithmetic operations directly between arrays of the same shape. Operations like addition, subtraction, multiplication, and division are applied </a:t></a:r><a:r><a:rPr b="1" /><a:t>element-wise</a:t></a:r><a:r><a:rPr /><a:t>.</a:t></a:r></a:p><a:p><a:pPr lvl="0" indent="0" marL="0"><a:buNone /></a:pPr><a:r><a:rPr /><a:t>For example:</a:t></a:r></a:p><a:p><a:pPr lvl="0" indent="0" marL="0"><a:buNone /></a:pPr><a:r><a:rPr b="1" /><a:t>Element-wise operations:</a:t></a:r></a:p><a:p><a:pPr lvl="0" indent="0"><a:buNone /></a:pPr><a:r><a:rPr><a:solidFill><a:srgbClr val="003B4F" /></a:solidFill><a:latin typeface="Courier" /></a:rPr><a:t>added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+</a:t></a:r><a:r><a:rPr><a:solidFill><a:srgbClr val="003B4F" /></a:solidFill><a:latin typeface="Courier" /></a:rPr><a:t> arr2</a:t></a:r><a:br /><a:r><a:rPr><a:solidFill><a:srgbClr val="003B4F" /></a:solidFill><a:latin typeface="Courier" /></a:rPr><a:t>multiplied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*</a:t></a:r><a:r><a:rPr><a:solidFill><a:srgbClr val="003B4F" /></a:solidFill><a:latin typeface="Courier" /></a:rPr><a:t> arr2</a:t></a:r><a:br /><a:r><a:rPr><a:solidFill><a:srgbClr val="003B4F" /></a:solidFill><a:latin typeface="Courier" /></a:rPr><a:t>print(</a:t></a:r><a:r><a:rPr><a:solidFill><a:srgbClr val="20794D" /></a:solidFill><a:latin typeface="Courier" /></a:rPr><a:t>f&quot;Added: </a:t></a:r><a:r><a:rPr><a:solidFill><a:srgbClr val="5E5E5E" /></a:solidFill><a:latin typeface="Courier" /></a:rPr><a:t>{</a:t></a:r><a:r><a:rPr><a:solidFill><a:srgbClr val="003B4F" /></a:solidFill><a:latin typeface="Courier" /></a:rPr><a:t>added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a:br /><a:r><a:rPr><a:solidFill><a:srgbClr val="003B4F" /></a:solidFill><a:latin typeface="Courier" /></a:rPr><a:t>print(</a:t></a:r><a:r><a:rPr><a:solidFill><a:srgbClr val="20794D" /></a:solidFill><a:latin typeface="Courier" /></a:rPr><a:t>f&quot;Multiplied: </a:t></a:r><a:r><a:rPr><a:solidFill><a:srgbClr val="5E5E5E" /></a:solidFill><a:latin typeface="Courier" /></a:rPr><a:t>{</a:t></a:r><a:r><a:rPr><a:solidFill><a:srgbClr val="003B4F" /></a:solidFill><a:latin typeface="Courier" /></a:rPr><a:t>multiplied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/a:p><a:p><a:pPr lvl="0" indent="0"><a:buNone /></a:pPr><a:r><a:rPr><a:latin typeface="Courier" /></a:rPr><a:t>Added: [ 7.5 10.  12.5 15. ]
Multiplied: [ 6.5 16.  28.5 44. ]</a:t></a:r></a:p><a:p><a:pPr lvl="0" indent="0" marL="0"><a:buNone /></a:pPr><a:r><a:rPr /><a:t>. . .</a:t></a:r></a:p><a:p><a:pPr lvl="0" indent="0" marL="0"><a:buNone /></a:pPr><a:r><a:rPr b="1" /><a:t>Note:</a:t></a:r><a:r><a:rPr /><a:t> Arrays must have compatible shapes!</a:t></a:r></a:p><a:p><a:pPr lvl="0" indent="0"><a:buNone /></a:pPr><a:r><a:rPr><a:solidFill><a:srgbClr val="003B4F" /></a:solidFill><a:latin typeface="Courier" /></a:rPr><a:t>arr3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1</a:t></a:r><a:r><a:rPr><a:solidFill><a:srgbClr val="003B4F" /></a:solidFill><a:latin typeface="Courier" /></a:rPr><a:t>, </a:t></a:r><a:r><a:rPr><a:solidFill><a:srgbClr val="AD0000" /></a:solidFill><a:latin typeface="Courier" /></a:rPr><a:t>2</a:t></a:r><a:r><a:rPr><a:solidFill><a:srgbClr val="003B4F" /></a:solidFill><a:latin typeface="Courier" /></a:rPr><a:t>, </a:t></a:r><a:r><a:rPr><a:solidFill><a:srgbClr val="AD0000" /></a:solidFill><a:latin typeface="Courier" /></a:rPr><a:t>3</a:t></a:r><a:r><a:rPr><a:solidFill><a:srgbClr val="003B4F" /></a:solidFill><a:latin typeface="Courier" /></a:rPr><a:t>])</a:t></a:r><a:br /><a:r><a:rPr><a:solidFill><a:srgbClr val="003B4F" /></a:solidFill><a:latin typeface="Courier" /></a:rPr><a:t>arr4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4</a:t></a:r><a:r><a:rPr><a:solidFill><a:srgbClr val="003B4F" /></a:solidFill><a:latin typeface="Courier" /></a:rPr><a:t>, </a:t></a:r><a:r><a:rPr><a:solidFill><a:srgbClr val="AD0000" /></a:solidFill><a:latin typeface="Courier" /></a:rPr><a:t>5</a:t></a:r><a:r><a:rPr><a:solidFill><a:srgbClr val="003B4F" /></a:solidFill><a:latin typeface="Courier" /></a:rPr><a:t>])</a:t></a:r><a:br /><a:r><a:rPr><a:solidFill><a:srgbClr val="003B4F" /></a:solidFill><a:latin typeface="Courier" /></a:rPr><a:t>result </a:t></a:r><a:r><a:rPr><a:solidFill><a:srgbClr val="5E5E5E" /></a:solidFill><a:latin typeface="Courier" /></a:rPr><a:t>=</a:t></a:r><a:r><a:rPr><a:solidFill><a:srgbClr val="003B4F" /></a:solidFill><a:latin typeface="Courier" /></a:rPr><a:t> arr3 </a:t></a:r><a:r><a:rPr><a:solidFill><a:srgbClr val="5E5E5E" /></a:solidFill><a:latin typeface="Courier" /></a:rPr><a:t>+</a:t></a:r><a:r><a:rPr><a:solidFill><a:srgbClr val="003B4F" /></a:solidFill><a:latin typeface="Courier" /></a:rPr><a:t> arr4</a:t></a:r></a:p><a:p><a:pPr lvl="0" indent="0"><a:buNone /></a:pPr><a:r><a:rPr><a:latin typeface="Courier" /></a:rPr><a:t>ValueError: operands could not be broadcast together with shapes (3,) (2,) 
[31m---------------------------------------------------------------------------[39m
[31mValueError[39m                                Traceback (most recent call last)
[36mCell[39m[36m [39m[32mIn[153][39m[32m, line 3[39m
[32m      1[39m arr3 = np.array([[32m1[39m, [32m2[39m, [32m3[39m])
[32m      2[39m arr4 = np.array([[32m4[39m, [32m5[39m])
[32m----&gt; [39m[32m3[39m result = [43marr3[49m[43m [49m[43m+[49m[43m [49m[43marr4[49m

[31mValueError[39m: operands could not be broadcast together with shapes (3,) (2,) </a:t></a:r></a:p></p:txBody></p:sp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np.concatenate([arr1, arr2])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f"Unique elements: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combined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Unique elements: [ 1.   2.   3.   4.   6.5  8.   9.5 11. ]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print(list_ex)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#notice that we explicitly call the np.array()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print(arr_ex)</a:t>
            </a:r>
          </a:p>
          <a:p>
            <a:pPr lvl="0" indent="0">
              <a:buNone/>
            </a:pPr>
            <a:r>
              <a:rPr>
                <a:latin typeface="Courier"/>
              </a:rPr>
              <a:t>[1 2 3 4]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array from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5.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8.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print(arr1)</a:t>
            </a:r>
          </a:p>
          <a:p>
            <a:pPr lvl="0" indent="0">
              <a:buNone/>
            </a:pPr>
            <a:r>
              <a:rPr>
                <a:latin typeface="Courier"/>
              </a:rPr>
              <a:t>[1. 1. 2. 3. 5. 8.]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print(arr1.dtype)</a:t>
            </a:r>
          </a:p>
          <a:p>
            <a:pPr lvl="0" indent="0">
              <a:buNone/>
            </a:pPr>
            <a:r>
              <a:rPr>
                <a:latin typeface="Courier"/>
              </a:rPr>
              <a:t>float64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f"Data type: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dtype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shape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size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Data type: float64
Shape: (6,)
Shape: 6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2025-09-08T10:54:58Z</dcterms:created>
  <dcterms:modified xsi:type="dcterms:W3CDTF">2025-09-08T10:54:58Z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