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svg" ContentType="image/svg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</p:sldIdLst>
  <p:sldSz cx="12192000" cy="6858000"/>
  <p:notesSz cx="6858000" cy="9144000"/>
  <p:defaultTextStyle>
    <a:defPPr>
      <a:defRPr lang="en-US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sz="17530"/>
    <p:restoredTop sz="94658"/>
  </p:normalViewPr>
  <p:slideViewPr>
    <p:cSldViewPr snapToGrid="0">
      <p:cViewPr varScale="1">
        <p:scale>
          <a:sx d="100" n="93"/>
          <a:sy d="100" n="93"/>
        </p:scale>
        <p:origin x="248" y="960"/>
      </p:cViewPr>
      <p:guideLst/>
    </p:cSldViewPr>
  </p:slideViewPr>
  <p:notesTextViewPr>
    <p:cViewPr>
      <p:scale>
        <a:sx d="1" n="1"/>
        <a:sy d="1" n="1"/>
      </p:scale>
      <p:origin x="0" y="0"/>
    </p:cViewPr>
  </p:notesTextViewPr>
  <p:gridSpacing cx="72008" cy="72008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19" Type="http://schemas.openxmlformats.org/officeDocument/2006/relationships/slide" Target="slides/slide18.xml" /><Relationship Id="rId20" Type="http://schemas.openxmlformats.org/officeDocument/2006/relationships/slide" Target="slides/slide19.xml" /><Relationship Id="rId21" Type="http://schemas.openxmlformats.org/officeDocument/2006/relationships/slide" Target="slides/slide20.xml" /><Relationship Id="rId22" Type="http://schemas.openxmlformats.org/officeDocument/2006/relationships/slide" Target="slides/slide21.xml" /><Relationship Id="rId2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6" Type="http://schemas.openxmlformats.org/officeDocument/2006/relationships/tableStyles" Target="tableStyles.xml" /><Relationship Id="rId25" Type="http://schemas.openxmlformats.org/officeDocument/2006/relationships/theme" Target="theme/theme1.xml" /><Relationship Id="rId24" Type="http://schemas.openxmlformats.org/officeDocument/2006/relationships/viewProps" Target="viewProps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504C9E-4C8F-2003-8F21-0F7AB5D1EB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DF770A7-1BC1-C2F9-64A4-BB843A2771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9D050D9-0F94-2E4F-464C-8EBCCD544F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47778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38B5F-CC94-735A-F9F3-1A2FA709E5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44B8932-B4E7-4281-5F1F-DD8AD0C1A07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B4AD8-850D-011D-76CF-4CCF8C003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221759-EC8D-8D84-74AB-99476A906C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9FC8F3-0628-51EE-CCCB-003C83E7BE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6751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274DD1A-886A-8B20-C3C9-BB8E4DB93CD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E5C0889-9301-257D-0595-26A369113B0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E27814-722A-50B2-8E84-ABAACF9CBF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A2D049-343C-4365-6A1D-71EE6A7387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756DDD-1C58-C5C0-8864-F2DCEEC507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60740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63B589-2AE5-12F1-17E6-67B2154872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15D898-3F38-4F9B-0D0F-A12D8A7AD0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382D0A-CC0F-9475-05E6-63FA7623D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06867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083AF5-17E5-B69F-E996-E68D68BE8C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A990B9-A323-F063-6ABB-DB99BCEF71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EBEF1-6623-DECB-A2F9-3C10AE2119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89AAB7-70A9-7178-9084-A2F167FC6C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226EA5-3C9E-8862-7560-722FDF58E0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769462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5B1EF3-C366-8AB3-D55F-BD6891C1DB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AB2F40D-525B-64EA-F250-7E99EB745C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A76E26D-DF3E-36D1-25F7-2588814B88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23886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3386D6-929C-BE2D-2E6F-93F76E6C7C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4C03A2-7EF3-E8F8-9146-077B2F204E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01AF88F-49E5-FD56-FDB3-4A4F0228FA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DFCACB-DDCB-2218-0D87-FE5CB1B691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751CEE0-BE4E-F142-5C5C-066F0F9DA6C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06E8580-5C74-4131-34B7-24F5887A20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BEFEE87-EBA9-A647-B125-A8414D3DC1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8C74B6-FE67-4E50-F3DF-BB10499654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62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AC1B93-255C-C801-210B-62D8530E0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A6B289C-CC9F-C1B6-F8E1-9DE45C18C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F1ED4DE-4918-AC75-957D-771E401AC2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76F2A4-2941-EBE1-C344-AE4EBF4203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29823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DD0B9A-0946-0722-4C69-FD455B971D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74B0BD2-449B-2F9F-8E91-8E50AD112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7D65A4-C6C6-29C4-A341-8E2080FE2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78747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F084811-219D-E19A-6E6E-96EF3E0C37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6427EA4-5CAE-CF23-DFED-B82AFD7095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4B26FF0-4198-4556-3B5F-00C8CCE952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28368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340C80-7139-C514-B0EF-6AF404CB64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10512424" cy="845127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  <a:endParaRPr lang="en-US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B518FBC-82F7-E92C-1FE5-F8249EA7DA3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8153400" y="1503218"/>
            <a:ext cx="3505200" cy="1648692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B6F1999-FBE9-4404-0434-3FA4C404B4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947161" y="1503218"/>
            <a:ext cx="10205748" cy="409401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C8FC9B7-CAA2-1A15-1CCE-02CC1FE5A4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75F1BA-4A07-E7F8-E698-F36F06DAFF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792CF1-E74F-616E-675A-A81CCADAD9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2647170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C6E130-3555-2769-5500-6B3A22B9C5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630555"/>
          </a:xfrm>
          <a:prstGeom prst="rect">
            <a:avLst/>
          </a:prstGeom>
          <a:solidFill>
            <a:schemeClr val="accent1"/>
          </a:solidFill>
          <a:effectLst>
            <a:glow rad="63500">
              <a:schemeClr val="bg2">
                <a:alpha val="40000"/>
              </a:schemeClr>
            </a:glow>
          </a:effectLst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GB"/>
              <a:t>Click to edit Master title style</a:t>
            </a:r>
            <a:endParaRPr dirty="0"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A2F860-4177-F3D9-485A-938DA58785D3}"/>
              </a:ext>
            </a:extLst>
          </p:cNvPr>
          <p:cNvSpPr>
            <a:spLocks noGrp="1"/>
          </p:cNvSpPr>
          <p:nvPr>
            <p:ph idx="1" type="body"/>
          </p:nvPr>
        </p:nvSpPr>
        <p:spPr>
          <a:xfrm>
            <a:off x="838200" y="1107440"/>
            <a:ext cx="10515600" cy="5161280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GB"/>
              <a:t>Click to edit Master text styles</a:t>
            </a:r>
          </a:p>
          <a:p>
            <a:pPr lvl="1"/>
            <a:r>
              <a:rPr dirty="0" lang="en-GB"/>
              <a:t>Second level</a:t>
            </a:r>
          </a:p>
          <a:p>
            <a:pPr lvl="2"/>
            <a:r>
              <a:rPr dirty="0" lang="en-GB"/>
              <a:t>Third level</a:t>
            </a:r>
          </a:p>
          <a:p>
            <a:pPr lvl="3"/>
            <a:r>
              <a:rPr dirty="0" lang="en-GB"/>
              <a:t>Fourth level</a:t>
            </a:r>
          </a:p>
          <a:p>
            <a:pPr lvl="4"/>
            <a:r>
              <a:rPr dirty="0" lang="en-GB"/>
              <a:t>Fifth level</a:t>
            </a:r>
            <a:endParaRPr dirty="0" lang="en-US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5E15D-8480-10F8-AD02-54AF1921A83F}"/>
              </a:ext>
            </a:extLst>
          </p:cNvPr>
          <p:cNvSpPr>
            <a:spLocks noGrp="1"/>
          </p:cNvSpPr>
          <p:nvPr>
            <p:ph idx="2" sz="half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B94E00-9C61-0B4E-9C26-0C58201F91D9}" type="datetimeFigureOut">
              <a:rPr lang="en-US" smtClean="0"/>
              <a:t>8/29/25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A035CCE-B73C-FACD-5FF3-800C4C9F279A}"/>
              </a:ext>
            </a:extLst>
          </p:cNvPr>
          <p:cNvSpPr>
            <a:spLocks noGrp="1"/>
          </p:cNvSpPr>
          <p:nvPr>
            <p:ph idx="3" sz="quarter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95AB7E-1977-E935-7A53-C80D6972448A}"/>
              </a:ext>
            </a:extLst>
          </p:cNvPr>
          <p:cNvSpPr>
            <a:spLocks noGrp="1"/>
          </p:cNvSpPr>
          <p:nvPr>
            <p:ph idx="4" sz="quarter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353B5C7-3815-CC4F-8A57-57AA572CDA5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0211491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eaLnBrk="1" hangingPunct="1" latinLnBrk="0" rtl="0">
        <a:lnSpc>
          <a:spcPct val="90000"/>
        </a:lnSpc>
        <a:spcBef>
          <a:spcPct val="0"/>
        </a:spcBef>
        <a:buNone/>
        <a:defRPr kern="1200" sz="3000">
          <a:solidFill>
            <a:schemeClr val="bg1"/>
          </a:solidFill>
          <a:latin charset="0" panose="020B0604020202020204" pitchFamily="34" typeface="Arial"/>
          <a:ea typeface="+mj-ea"/>
          <a:cs charset="0" panose="020B0604020202020204" pitchFamily="34" typeface="Arial"/>
        </a:defRPr>
      </a:lvl1pPr>
    </p:titleStyle>
    <p:bodyStyle>
      <a:lvl1pPr algn="l" defTabSz="914400" eaLnBrk="1" hangingPunct="1" indent="-228600" latinLnBrk="0" marL="228600" rtl="0">
        <a:lnSpc>
          <a:spcPct val="90000"/>
        </a:lnSpc>
        <a:spcBef>
          <a:spcPts val="1000"/>
        </a:spcBef>
        <a:buFont charset="0" panose="020B0604020202020204" pitchFamily="34" typeface="Arial"/>
        <a:buChar char="•"/>
        <a:defRPr kern="1200" sz="20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1pPr>
      <a:lvl2pPr algn="l" defTabSz="914400" eaLnBrk="1" hangingPunct="1" indent="-228600" latinLnBrk="0" marL="685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2pPr>
      <a:lvl3pPr algn="l" defTabSz="914400" eaLnBrk="1" hangingPunct="1" indent="-228600" latinLnBrk="0" marL="1143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6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3pPr>
      <a:lvl4pPr algn="l" defTabSz="914400" eaLnBrk="1" hangingPunct="1" indent="-228600" latinLnBrk="0" marL="1600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4pPr>
      <a:lvl5pPr algn="l" defTabSz="914400" eaLnBrk="1" hangingPunct="1" indent="-228600" latinLnBrk="0" marL="20574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400">
          <a:solidFill>
            <a:schemeClr val="tx1"/>
          </a:solidFill>
          <a:latin charset="0" panose="020B0604020202020204" pitchFamily="34" typeface="Arial"/>
          <a:ea typeface="+mn-ea"/>
          <a:cs charset="0" panose="020B0604020202020204" pitchFamily="34" typeface="Arial"/>
        </a:defRPr>
      </a:lvl5pPr>
      <a:lvl6pPr algn="l" defTabSz="914400" eaLnBrk="1" hangingPunct="1" indent="-228600" latinLnBrk="0" marL="25146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indent="-228600" latinLnBrk="0" marL="29718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indent="-228600" latinLnBrk="0" marL="34290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indent="-228600" latinLnBrk="0" marL="3886200" rtl="0">
        <a:lnSpc>
          <a:spcPct val="90000"/>
        </a:lnSpc>
        <a:spcBef>
          <a:spcPts val="500"/>
        </a:spcBef>
        <a:buFont charset="0" panose="020B0604020202020204" pitchFamily="34"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914400" eaLnBrk="1" hangingPunct="1" latinLnBrk="0" marL="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1pPr>
      <a:lvl2pPr algn="l" defTabSz="914400" eaLnBrk="1" hangingPunct="1" latinLnBrk="0" marL="457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2pPr>
      <a:lvl3pPr algn="l" defTabSz="914400" eaLnBrk="1" hangingPunct="1" latinLnBrk="0" marL="914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914400" eaLnBrk="1" hangingPunct="1" latinLnBrk="0" marL="1371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4pPr>
      <a:lvl5pPr algn="l" defTabSz="914400" eaLnBrk="1" hangingPunct="1" latinLnBrk="0" marL="18288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5pPr>
      <a:lvl6pPr algn="l" defTabSz="914400" eaLnBrk="1" hangingPunct="1" latinLnBrk="0" marL="22860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6pPr>
      <a:lvl7pPr algn="l" defTabSz="914400" eaLnBrk="1" hangingPunct="1" latinLnBrk="0" marL="27432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7pPr>
      <a:lvl8pPr algn="l" defTabSz="914400" eaLnBrk="1" hangingPunct="1" latinLnBrk="0" marL="32004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8pPr>
      <a:lvl9pPr algn="l" defTabSz="914400" eaLnBrk="1" hangingPunct="1" latinLnBrk="0" marL="3657600" rtl="0">
        <a:defRPr kern="1200"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numpy.org/doc/stable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8.xml" /><Relationship Id="rId3" Type="http://schemas.openxmlformats.org/officeDocument/2006/relationships/hyperlink" Target="https://numpy.org" TargetMode="External" /><Relationship Id="rId2" Type="http://schemas.openxmlformats.org/officeDocument/2006/relationships/image" Target="../media/image1.sv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21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6C32E8-2C8B-54FC-97B2-36CDFADB0B0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module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B1093B-6DA4-8A3A-A6AF-001AE70F7546}"/>
              </a:ext>
            </a:extLst>
          </p:cNvPr>
          <p:cNvSpPr>
            <a:spLocks noGrp="1"/>
          </p:cNvSpPr>
          <p:nvPr>
            <p:ph idx="1" type="subTitle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Accessing array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Similarly to lists, we access an element in an array via zero-based </a:t>
            </a:r>
            <a:r>
              <a:rPr b="1"/>
              <a:t>indexing</a:t>
            </a:r>
          </a:p>
          <a:p>
            <a:pPr lvl="0" indent="0">
              <a:buNone/>
            </a:pPr>
            <a:r>
              <a:rPr>
                <a:latin typeface="Courier"/>
              </a:rPr>
              <a:t>print(arr1[0])    # First element
print(arr1[-1])   # Last element</a:t>
            </a:r>
          </a:p>
          <a:p>
            <a:pPr lvl="0" indent="0" marL="0">
              <a:buNone/>
            </a:pPr>
            <a:r>
              <a:rPr/>
              <a:t>Again, similarly to lists, we can access regions of the array via </a:t>
            </a:r>
            <a:r>
              <a:rPr b="1"/>
              <a:t>slicing</a:t>
            </a:r>
          </a:p>
          <a:p>
            <a:pPr lvl="0" indent="0">
              <a:buNone/>
            </a:pPr>
            <a:r>
              <a:rPr>
                <a:latin typeface="Courier"/>
              </a:rPr>
              <a:t>print(arr1[3:6])  # Elements from index 3 to 6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main motivation to use arrays is that lists are cumbersome when performing maths.</a:t>
            </a:r>
          </a:p>
          <a:p>
            <a:pPr lvl="0" indent="0" marL="0">
              <a:buNone/>
            </a:pPr>
            <a:r>
              <a:rPr/>
              <a:t>Suppose we have a list and want to double all of its elements:</a:t>
            </a:r>
          </a:p>
          <a:p>
            <a:pPr lvl="0" indent="0">
              <a:buNone/>
            </a:pPr>
            <a:r>
              <a:rPr>
                <a:latin typeface="Courier"/>
              </a:rPr>
              <a:t>list1 = [1,2,3,4]</a:t>
            </a:r>
          </a:p>
          <a:p>
            <a:pPr lvl="0" indent="0" marL="0">
              <a:buNone/>
            </a:pPr>
            <a:r>
              <a:rPr/>
              <a:t>We need to loop over all of them and create a new list</a:t>
            </a:r>
          </a:p>
          <a:p>
            <a:pPr lvl="0" indent="0">
              <a:buNone/>
            </a:pPr>
            <a:r>
              <a:rPr>
                <a:latin typeface="Courier"/>
              </a:rPr>
              <a:t>list2 = []
for item in list1:
    list2.append(2*item)
print(list2)</a:t>
            </a:r>
          </a:p>
          <a:p>
            <a:pPr lvl="0" indent="0" marL="0">
              <a:buNone/>
            </a:pPr>
            <a:r>
              <a:rPr/>
              <a:t>In fact, we can do this in a slightly more compact way using </a:t>
            </a:r>
            <a:r>
              <a:rPr b="1"/>
              <a:t>list comprehension</a:t>
            </a:r>
          </a:p>
          <a:p>
            <a:pPr lvl="0" indent="0">
              <a:buNone/>
            </a:pPr>
            <a:r>
              <a:rPr>
                <a:latin typeface="Courier"/>
              </a:rPr>
              <a:t>list2 = [item*2 for item in list1]</a:t>
            </a:r>
          </a:p>
          <a:p>
            <a:pPr lvl="0" indent="0" marL="0">
              <a:buNone/>
            </a:pPr>
            <a:r>
              <a:rPr/>
              <a:t>Still, an explicit loop is needed. Loops in Python are </a:t>
            </a:r>
            <a:r>
              <a:rPr b="1"/>
              <a:t>slow</a:t>
            </a:r>
            <a:r>
              <a:rPr/>
              <a:t>.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Element-wise Operations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</a:t>
            </a:r>
            <a:r>
              <a:rPr>
                <a:latin typeface="Courier"/>
              </a:rPr>
              <a:t>numpy</a:t>
            </a:r>
            <a:r>
              <a:rPr/>
              <a:t> syntax avoids the explicit Python loop.</a:t>
            </a:r>
          </a:p>
          <a:p>
            <a:pPr lvl="0" indent="0">
              <a:buNone/>
            </a:pPr>
            <a:r>
              <a:rPr>
                <a:latin typeface="Courier"/>
              </a:rPr>
              <a:t>arr1 = np.array(list1)
arr2 = 2*arr1
print(arr2)</a:t>
            </a:r>
          </a:p>
          <a:p>
            <a:pPr lvl="0" indent="0" marL="0">
              <a:buNone/>
            </a:pPr>
            <a:r>
              <a:rPr/>
              <a:t>This is not just a cosmetic change: under the hood </a:t>
            </a:r>
            <a:r>
              <a:rPr>
                <a:latin typeface="Courier"/>
              </a:rPr>
              <a:t>numpy</a:t>
            </a:r>
            <a:r>
              <a:rPr/>
              <a:t> uses an efficient architecture that performs operations in </a:t>
            </a:r>
            <a:r>
              <a:rPr b="1"/>
              <a:t>compiled code</a:t>
            </a:r>
            <a:r>
              <a:rPr/>
              <a:t>, making it much faster than Python loops.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Performance advantage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performance difference can be tracked explicitly.</a:t>
            </a:r>
          </a:p>
          <a:p>
            <a:pPr lvl="0" indent="0" marL="0">
              <a:buNone/>
            </a:pPr>
            <a:r>
              <a:rPr/>
              <a:t>We create a large list and a large array with identical content</a:t>
            </a:r>
          </a:p>
          <a:p>
            <a:pPr lvl="0" indent="0">
              <a:buNone/>
            </a:pPr>
            <a:r>
              <a:rPr>
                <a:latin typeface="Courier"/>
              </a:rPr>
              <a:t># Create a large list and array
large_list = list(range(1_000_000))
large_array = np.array(large_list)</a:t>
            </a:r>
          </a:p>
          <a:p>
            <a:pPr lvl="0" indent="0" marL="0">
              <a:buNone/>
            </a:pPr>
            <a:r>
              <a:rPr/>
              <a:t>And then track the time for the two operations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time
#  Track the time taken for the list multiplication
start = time.time()
list_result = [x * 2 for x in large_list]
end = time.time()
print(f"List comprehension time: {end - start:.5f} seconds")
# Time array multiplication
start = time.time()
array_result = large_array * 2
end = time.time()
print(f"NumPy array time: {end - start:.5f} seconds")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General mathematical functions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The multiplication we performed earlier is done </a:t>
            </a:r>
            <a:r>
              <a:rPr b="1"/>
              <a:t>element-wise</a:t>
            </a:r>
            <a:r>
              <a:rPr/>
              <a:t>: every element is update according to teh same rule.</a:t>
            </a:r>
          </a:p>
          <a:p>
            <a:pPr lvl="0" indent="0" marL="0">
              <a:buNone/>
            </a:pPr>
            <a:r>
              <a:rPr/>
              <a:t>We can apply plenty of element-wise operations to the arrays.</a:t>
            </a:r>
          </a:p>
          <a:p>
            <a:pPr lvl="0" indent="0" marL="0">
              <a:buNone/>
            </a:pPr>
            <a:r>
              <a:rPr/>
              <a:t>Many of these are available as </a:t>
            </a:r>
            <a:r>
              <a:rPr>
                <a:latin typeface="Courier"/>
              </a:rPr>
              <a:t>numpy</a:t>
            </a:r>
            <a:r>
              <a:rPr/>
              <a:t> functions directly accessed from the </a:t>
            </a:r>
            <a:r>
              <a:rPr>
                <a:latin typeface="Courier"/>
              </a:rPr>
              <a:t>np.</a:t>
            </a:r>
            <a:r>
              <a:rPr/>
              <a:t> module</a:t>
            </a:r>
          </a:p>
          <a:p>
            <a:pPr lvl="0" indent="0">
              <a:buNone/>
            </a:pPr>
            <a:r>
              <a:rPr>
                <a:latin typeface="Courier"/>
              </a:rPr>
              <a:t># Element-wise functions
print(f"Square root: {np.sqrt(arr1)}")
print(f"Mean: {np.mean(arr1)}")
print(f"Cosine: {np.cos(arr1)}")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operations do not modify the original array, but produce </a:t>
            </a:r>
            <a:r>
              <a:rPr b="1"/>
              <a:t>new copies</a:t>
            </a:r>
          </a:p>
          <a:p>
            <a:pPr lvl="0" indent="0">
              <a:buNone/>
            </a:pPr>
            <a:r>
              <a:rPr>
                <a:latin typeface="Courier"/>
              </a:rPr>
              <a:t>arr2 = arr1*3/2 + 5
print(f"Original: {arr1}")
print(f"Modified: {arr2}")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Other convenent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 functions allow you to accumulate values without loops.</a:t>
                </a:r>
              </a:p>
              <a:p>
                <a:pPr lvl="0" indent="0" marL="0">
                  <a:buNone/>
                </a:pPr>
                <a:r>
                  <a:rPr/>
                  <a:t>Assume we have an array </a:t>
                </a:r>
                <a14:m>
                  <m:oMath xmlns:m="http://schemas.openxmlformats.org/officeDocument/2006/math">
                    <m:r>
                      <m:t>x</m:t>
                    </m:r>
                  </m:oMath>
                </a14:m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x = np.array([1,2,3,4,5,6,7,8])</a:t>
                </a:r>
              </a:p>
              <a:p>
                <a:pPr lvl="0" indent="0" marL="0">
                  <a:buNone/>
                </a:pPr>
                <a:r>
                  <a:rPr b="1"/>
                  <a:t>Sums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S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S = np.sum(x)
print(S)</a:t>
                </a:r>
              </a:p>
            </p:txBody>
          </p:sp>
        </mc:Choice>
      </mc:AlternateContent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Sums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 b="1"/>
                  <a:t>Cumulative sums</a:t>
                </a:r>
              </a:p>
              <a:p>
                <a:pPr lvl="0" indent="0" marL="0">
                  <a:buNone/>
                </a:pPr>
                <a:r>
                  <a:rPr/>
                  <a:t>A cumulative sum is a sequence where each element is the sum of all previous elements up to that position.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j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i</m:t>
                          </m:r>
                        </m:sup>
                        <m:e>
                          <m:sSub>
                            <m:e>
                              <m:r>
                                <m:t>x</m:t>
                              </m:r>
                            </m:e>
                            <m:sub>
                              <m:r>
                                <m:t>j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In NumPy, this is translated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 y = np.cumsum(x)
 print(y)</a:t>
                </a:r>
              </a:p>
            </p:txBody>
          </p:sp>
        </mc:Choice>
      </mc:AlternateContent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Example: molecular masses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6D449D4-319E-2279-3396-A353F513B9D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Let’s consider the formula for the </a:t>
                </a:r>
                <a:r>
                  <a:rPr b="1"/>
                  <a:t>molecular mass</a:t>
                </a:r>
                <a:r>
                  <a:rPr/>
                  <a:t> of a compound: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M</m:t>
                      </m:r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∑"/>
                          <m:limLoc m:val="undOvr"/>
                          <m:subHide m:val="off"/>
                          <m:supHide m:val="off"/>
                        </m:naryPr>
                        <m:sub>
                          <m:r>
                            <m:t>i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1</m:t>
                          </m:r>
                        </m:sub>
                        <m:sup>
                          <m:r>
                            <m:t>n</m:t>
                          </m:r>
                        </m:sup>
                        <m:e>
                          <m:sSub>
                            <m:e>
                              <m:r>
                                <m:t>a</m:t>
                              </m:r>
                            </m:e>
                            <m:sub>
                              <m:r>
                                <m:t>i</m:t>
                              </m:r>
                            </m:sub>
                          </m:sSub>
                        </m:e>
                      </m:nary>
                      <m:sSub>
                        <m:e>
                          <m:r>
                            <m:t>m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where</a:t>
                </a:r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a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number of atoms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/>
                <a14:m>
                  <m:oMath xmlns:m="http://schemas.openxmlformats.org/officeDocument/2006/math">
                    <m:sSub>
                      <m:e>
                        <m:r>
                          <m:t>m</m:t>
                        </m:r>
                      </m:e>
                      <m:sub>
                        <m:r>
                          <m:t>i</m:t>
                        </m:r>
                      </m:sub>
                    </m:sSub>
                  </m:oMath>
                </a14:m>
                <a:r>
                  <a:rPr/>
                  <a:t> is the atomic mass of element </a:t>
                </a:r>
                <a14:m>
                  <m:oMath xmlns:m="http://schemas.openxmlformats.org/officeDocument/2006/math">
                    <m:r>
                      <m:t>i</m:t>
                    </m:r>
                  </m:oMath>
                </a14:m>
              </a:p>
              <a:p>
                <a:pPr lvl="0" indent="0" marL="0">
                  <a:buNone/>
                </a:pPr>
                <a:r>
                  <a:rPr/>
                  <a:t>. . .</a:t>
                </a:r>
              </a:p>
              <a:p>
                <a:pPr lvl="0" indent="0" marL="0">
                  <a:buNone/>
                </a:pPr>
                <a:r>
                  <a:rPr/>
                  <a:t>With </a:t>
                </a:r>
                <a:r>
                  <a:rPr>
                    <a:latin typeface="Courier"/>
                  </a:rPr>
                  <a:t>numpy</a:t>
                </a:r>
                <a:r>
                  <a:rPr/>
                  <a:t>, you can compute this as:</a:t>
                </a:r>
              </a:p>
              <a:p>
                <a:pPr lvl="0" indent="0">
                  <a:buNone/>
                </a:pPr>
                <a:r>
                  <a:rPr>
                    <a:latin typeface="Courier"/>
                  </a:rPr>
                  <a:t>a = np.array([2, 1, 4])      # Number of atoms for each element
m = np.array([12.01, 1.01, 16.00])  # Atomic masses (e.g., C, H, O)
M = np.sum(a * m)
print(f"Molecular mass: {M}")</a:t>
                </a:r>
              </a:p>
            </p:txBody>
          </p:sp>
        </mc:Choice>
      </mc:AlternateContent>
    </p:spTree>
  </p:cSld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Operations between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You can perform arithmetic operations directly between arrays of the same shape. Operations like addition, subtraction, multiplication, and division are applied </a:t>
            </a:r>
            <a:r>
              <a:rPr b="1"/>
              <a:t>element-wise</a:t>
            </a:r>
            <a:r>
              <a:rPr/>
              <a:t>.</a:t>
            </a:r>
          </a:p>
          <a:p>
            <a:pPr lvl="0" indent="0" marL="0">
              <a:buNone/>
            </a:pPr>
            <a:r>
              <a:rPr/>
              <a:t>For example:</a:t>
            </a:r>
          </a:p>
          <a:p>
            <a:pPr lvl="0" indent="0" marL="0">
              <a:buNone/>
            </a:pPr>
            <a:r>
              <a:rPr b="1"/>
              <a:t>Element-wise operations:</a:t>
            </a:r>
          </a:p>
          <a:p>
            <a:pPr lvl="0" indent="0">
              <a:buNone/>
            </a:pPr>
            <a:r>
              <a:rPr>
                <a:latin typeface="Courier"/>
              </a:rPr>
              <a:t>added = arr1 + arr2
multiplied = arr1 * arr2
print(f"Added: {added}")
print(f"Multiplied: {multiplied}")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 b="1"/>
              <a:t>Note:</a:t>
            </a:r>
            <a:r>
              <a:rPr/>
              <a:t> Arrays must have compatible shapes!</a:t>
            </a:r>
          </a:p>
          <a:p>
            <a:pPr lvl="0" indent="0">
              <a:buNone/>
            </a:pPr>
            <a:r>
              <a:rPr>
                <a:latin typeface="Courier"/>
              </a:rPr>
              <a:t>arr3 = np.array([1, 2, 3])
arr4 = np.array([4, 5])
result = arr3 + arr4</a:t>
            </a:r>
          </a:p>
        </p:txBody>
      </p:sp>
    </p:spTree>
  </p:cSld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Combining arrays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With lists, the </a:t>
            </a:r>
            <a:r>
              <a:rPr>
                <a:latin typeface="Courier"/>
              </a:rPr>
              <a:t>+</a:t>
            </a:r>
            <a:r>
              <a:rPr/>
              <a:t> operator concatenated different lists. Since for arrays the sign </a:t>
            </a:r>
            <a:r>
              <a:rPr>
                <a:latin typeface="Courier"/>
              </a:rPr>
              <a:t>+</a:t>
            </a:r>
            <a:r>
              <a:rPr/>
              <a:t> corresponds to true mathematical addition, a dedicated concatenation function exists:</a:t>
            </a:r>
          </a:p>
          <a:p>
            <a:pPr lvl="0" indent="0">
              <a:buNone/>
            </a:pPr>
            <a:r>
              <a:rPr>
                <a:latin typeface="Courier"/>
              </a:rPr>
              <a:t>combined = np.concatenate([arr1, arr2])
print(f"Unique elements: {combined}")</a:t>
            </a:r>
          </a:p>
          <a:p>
            <a:pPr lvl="0" indent="0" marL="0">
              <a:buNone/>
            </a:pPr>
            <a:r>
              <a:rPr/>
              <a:t>Many other variations of concatenation exist. Consult the </a:t>
            </a:r>
            <a:r>
              <a:rPr>
                <a:hlinkClick r:id="rId2"/>
              </a:rPr>
              <a:t>documentation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Aims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By the end of this lecture, you will be able to:</a:t>
            </a:r>
          </a:p>
          <a:p>
            <a:pPr lvl="0"/>
            <a:r>
              <a:rPr/>
              <a:t>Explain what the NumPy module is and why it is used</a:t>
            </a:r>
          </a:p>
          <a:p>
            <a:pPr lvl="0"/>
            <a:r>
              <a:rPr/>
              <a:t>Create and manipulate NumPy arrays</a:t>
            </a:r>
          </a:p>
          <a:p>
            <a:pPr lvl="0"/>
            <a:r>
              <a:rPr/>
              <a:t>Perform element-wise operations and mathematical functions on arrays</a:t>
            </a:r>
          </a:p>
          <a:p>
            <a:pPr lvl="0"/>
            <a:r>
              <a:rPr/>
              <a:t>Compare NumPy arrays with Python lists in terms of performance and functionality</a:t>
            </a:r>
          </a:p>
          <a:p>
            <a:pPr lvl="0"/>
            <a:r>
              <a:rPr/>
              <a:t>Use basic aggregation and array manipulation functions in NumPy</a:t>
            </a:r>
          </a:p>
        </p:txBody>
      </p:sp>
    </p:spTree>
  </p:cSld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Key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NumPy arrays</a:t>
            </a:r>
            <a:r>
              <a:rPr/>
              <a:t> are optimized for numerical operations</a:t>
            </a:r>
          </a:p>
          <a:p>
            <a:pPr lvl="0"/>
            <a:r>
              <a:rPr b="1"/>
              <a:t>Element-wise operations</a:t>
            </a:r>
            <a:r>
              <a:rPr/>
              <a:t> work implicitly</a:t>
            </a:r>
          </a:p>
          <a:p>
            <a:pPr lvl="0"/>
            <a:r>
              <a:rPr b="1"/>
              <a:t>Performance benefits</a:t>
            </a:r>
            <a:r>
              <a:rPr/>
              <a:t> for large datasets</a:t>
            </a:r>
          </a:p>
          <a:p>
            <a:pPr lvl="0"/>
            <a:r>
              <a:rPr b="1"/>
              <a:t>Mathematical functions</a:t>
            </a:r>
            <a:r>
              <a:rPr/>
              <a:t> apply to entire arrays</a:t>
            </a:r>
          </a:p>
          <a:p>
            <a:pPr lvl="0"/>
            <a:r>
              <a:rPr b="1"/>
              <a:t>Shape compatibility</a:t>
            </a:r>
            <a:r>
              <a:rPr/>
              <a:t> required for operations</a:t>
            </a:r>
          </a:p>
          <a:p>
            <a:pPr lvl="0"/>
            <a:r>
              <a:rPr/>
              <a:t>Choose the </a:t>
            </a:r>
            <a:r>
              <a:rPr b="1"/>
              <a:t>right tool</a:t>
            </a:r>
            <a:r>
              <a:rPr/>
              <a:t> for your task</a:t>
            </a:r>
          </a:p>
        </p:txBody>
      </p:sp>
    </p:spTree>
  </p:cSld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use </a:t>
            </a:r>
            <a:r>
              <a:rPr sz="1800">
                <a:latin typeface="Courier"/>
              </a:rPr>
              <a:t>.</a:t>
            </a:r>
            <a:r>
              <a:rPr sz="1800"/>
              <a:t> and then </a:t>
            </a:r>
            <a:r>
              <a:rPr sz="1800">
                <a:latin typeface="Courier"/>
              </a:rPr>
              <a:t>TAB</a:t>
            </a:r>
            <a:r>
              <a:rPr sz="1800"/>
              <a:t> to see all of the properties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A89D70-A607-A425-4168-37C5E7F0A2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/>
          <a:lstStyle/>
          <a:p>
            <a:pPr lvl="0" indent="0" marL="0">
              <a:buNone/>
            </a:pPr>
            <a:r>
              <a:rPr/>
              <a:t>What is </a:t>
            </a:r>
            <a:r>
              <a:rPr>
                <a:latin typeface="Courier"/>
              </a:rPr>
              <a:t>numpy</a:t>
            </a:r>
            <a:r>
              <a:rPr/>
              <a:t>?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5652673-8051-9133-B858-DF233A24617A}"/>
              </a:ext>
            </a:extLst>
          </p:cNvPr>
          <p:cNvSpPr>
            <a:spLocks noGrp="1"/>
          </p:cNvSpPr>
          <p:nvPr>
            <p:ph idx="2" sz="half" type="body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</a:t>
            </a:r>
            <a:r>
              <a:rPr/>
              <a:t> is a Python library that makes working with numbers and large collections of data fast and easy.</a:t>
            </a:r>
          </a:p>
        </p:txBody>
      </p:sp>
      <p:pic>
        <p:nvPicPr>
          <p:cNvPr descr="https://numpy.org/doc/stable/_static/numpylogo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181600" y="1676400"/>
            <a:ext cx="6172200" cy="2971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5181600" y="5334000"/>
            <a:ext cx="61722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Complete description at </a:t>
            </a:r>
            <a:r>
              <a:rPr>
                <a:hlinkClick r:id="rId3"/>
              </a:rPr>
              <a:t>https://numpy.org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04ACFB-CFC5-1D84-41CE-8DD0F87EB3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It provides special </a:t>
            </a:r>
            <a:r>
              <a:rPr b="1"/>
              <a:t>array</a:t>
            </a:r>
            <a:r>
              <a:rPr/>
              <a:t> objects and tools for doing math efficiently, which is useful for data analysis and scientific computing.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It is imported in your session using the following command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We will follow a common practice and use a shorthand with the </a:t>
            </a:r>
            <a:r>
              <a:rPr>
                <a:latin typeface="Courier"/>
              </a:rPr>
              <a:t>as</a:t>
            </a:r>
            <a:r>
              <a:rPr/>
              <a:t> syntax</a:t>
            </a:r>
          </a:p>
          <a:p>
            <a:pPr lvl="0" indent="0">
              <a:buNone/>
            </a:pPr>
            <a:r>
              <a:rPr>
                <a:solidFill>
                  <a:srgbClr val="00769E"/>
                </a:solidFill>
                <a:latin typeface="Courier"/>
              </a:rPr>
              <a:t>import</a:t>
            </a:r>
            <a:r>
              <a:rPr>
                <a:solidFill>
                  <a:srgbClr val="003B4F"/>
                </a:solidFill>
                <a:latin typeface="Courier"/>
              </a:rPr>
              <a:t> numpy </a:t>
            </a:r>
            <a:r>
              <a:rPr>
                <a:solidFill>
                  <a:srgbClr val="00769E"/>
                </a:solidFill>
                <a:latin typeface="Courier"/>
              </a:rPr>
              <a:t>as</a:t>
            </a:r>
            <a:r>
              <a:rPr>
                <a:solidFill>
                  <a:srgbClr val="003B4F"/>
                </a:solidFill>
                <a:latin typeface="Courier"/>
              </a:rPr>
              <a:t> np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So </a:t>
            </a:r>
            <a:r>
              <a:rPr>
                <a:latin typeface="Courier"/>
              </a:rPr>
              <a:t>np</a:t>
            </a:r>
            <a:r>
              <a:rPr/>
              <a:t> will always mean </a:t>
            </a:r>
            <a:r>
              <a:rPr>
                <a:latin typeface="Courier"/>
              </a:rPr>
              <a:t>numpy</a:t>
            </a:r>
            <a:r>
              <a:rPr/>
              <a:t> for us.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DE8320-90B0-A8E3-9D7C-A2C51EF2E3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vs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Python Lists</a:t>
            </a:r>
          </a:p>
          <a:p>
            <a:pPr lvl="0"/>
            <a:r>
              <a:rPr/>
              <a:t>Ordered, Mutable</a:t>
            </a:r>
            <a:br/>
          </a:p>
          <a:p>
            <a:pPr lvl="0"/>
            <a:r>
              <a:rPr/>
              <a:t>Mixed data types</a:t>
            </a:r>
          </a:p>
          <a:p>
            <a:pPr lvl="0"/>
            <a:r>
              <a:rPr/>
              <a:t>Explicit operations needed</a:t>
            </a:r>
          </a:p>
          <a:p>
            <a:pPr lvl="0"/>
            <a:r>
              <a:rPr/>
              <a:t>Slower performance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NumPy Arrays</a:t>
            </a:r>
          </a:p>
          <a:p>
            <a:pPr lvl="0"/>
            <a:r>
              <a:rPr/>
              <a:t>Ordered, Mutable</a:t>
            </a:r>
          </a:p>
          <a:p>
            <a:pPr lvl="0"/>
            <a:r>
              <a:rPr b="1"/>
              <a:t>One</a:t>
            </a:r>
            <a:r>
              <a:rPr/>
              <a:t> data type per array</a:t>
            </a:r>
          </a:p>
          <a:p>
            <a:pPr lvl="0"/>
            <a:r>
              <a:rPr/>
              <a:t>Element-wise operations</a:t>
            </a:r>
          </a:p>
          <a:p>
            <a:pPr lvl="0"/>
            <a:r>
              <a:rPr/>
              <a:t>Fast &amp; memory efficient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. . 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5D4EBB7-7476-2DE8-611A-CD8CF25AE913}"/>
              </a:ext>
            </a:extLst>
          </p:cNvPr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list_ex = [1, 2, 3, 4]
print(list_ex)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688C6A-8B12-D226-5E5D-7657E81DD9D4}"/>
              </a:ext>
            </a:extLst>
          </p:cNvPr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>
              <a:buNone/>
            </a:pPr>
            <a:r>
              <a:rPr>
                <a:latin typeface="Courier"/>
              </a:rPr>
              <a:t>import numpy as np
#notice that we explicitly call the np.array()
arr_ex = np.array([1, 2, 3, 4]) 
print(arr_ex)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We are going to see these differences in detail.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from lists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purely numerical list can readily be converted to an array.</a:t>
            </a:r>
          </a:p>
          <a:p>
            <a:pPr lvl="0" indent="0">
              <a:buNone/>
            </a:pPr>
            <a:r>
              <a:rPr>
                <a:latin typeface="Courier"/>
              </a:rPr>
              <a:t>import numpy as np
# Create array from list
list1 = [1.,1.,2.,3.,5.,8.]
arr1 = np.array(list1)
print(arr1)</a:t>
            </a:r>
          </a:p>
          <a:p>
            <a:pPr lvl="0" indent="0" marL="0">
              <a:buNone/>
            </a:pPr>
            <a:r>
              <a:rPr/>
              <a:t>. . .</a:t>
            </a:r>
          </a:p>
          <a:p>
            <a:pPr lvl="0" indent="0" marL="0">
              <a:buNone/>
            </a:pPr>
            <a:r>
              <a:rPr/>
              <a:t>The type of the elements yields the </a:t>
            </a:r>
            <a:r>
              <a:rPr b="1"/>
              <a:t>data type</a:t>
            </a:r>
            <a:r>
              <a:rPr/>
              <a:t> of the array</a:t>
            </a:r>
          </a:p>
          <a:p>
            <a:pPr lvl="0" indent="0">
              <a:buNone/>
            </a:pPr>
            <a:r>
              <a:rPr>
                <a:latin typeface="Courier"/>
              </a:rPr>
              <a:t>print(arr1.dtype)</a:t>
            </a:r>
          </a:p>
          <a:p>
            <a:pPr lvl="0" indent="0" marL="1270000">
              <a:buNone/>
            </a:pPr>
            <a:r>
              <a:rPr sz="2000"/>
              <a:t>Try and change the list1 object to contain only integers and see the change!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A46E1F-6B8D-B82A-202E-7F2A508155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 properties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D449D4-319E-2279-3396-A353F513B9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Arrays possess plenty of properties.</a:t>
            </a:r>
          </a:p>
          <a:p>
            <a:pPr lvl="0" indent="0" marL="0">
              <a:buNone/>
            </a:pPr>
            <a:r>
              <a:rPr/>
              <a:t>These are accessed with the </a:t>
            </a:r>
            <a:r>
              <a:rPr>
                <a:latin typeface="Courier"/>
              </a:rPr>
              <a:t>.</a:t>
            </a:r>
            <a:r>
              <a:rPr/>
              <a:t> notation</a:t>
            </a:r>
            <a:r>
              <a:rPr baseline="30000">
                <a:hlinkClick r:id="rId2" action="ppaction://hlinksldjump"/>
              </a:rPr>
              <a:t>1</a:t>
            </a:r>
            <a:r>
              <a:rPr/>
              <a:t>.</a:t>
            </a:r>
          </a:p>
          <a:p>
            <a:pPr lvl="0" indent="0">
              <a:buNone/>
            </a:pPr>
            <a:r>
              <a:rPr>
                <a:latin typeface="Courier"/>
              </a:rPr>
              <a:t>print(f"Data type: {arr1.dtype}")
print(f"Shape: {arr1.shape}")
print(f"Shape: {arr1.size}")</a:t>
            </a:r>
          </a:p>
          <a:p>
            <a:pPr lvl="0" indent="0" marL="0">
              <a:buNone/>
            </a:pPr>
            <a:r>
              <a:rPr/>
              <a:t>For now, we consider only 1d arrays, i.e. sequences. Their length is is their </a:t>
            </a:r>
            <a:r>
              <a:rPr>
                <a:latin typeface="Courier"/>
              </a:rPr>
              <a:t>size</a:t>
            </a:r>
            <a:r>
              <a:rPr/>
              <a:t> and corresponds to the first element of the property </a:t>
            </a:r>
            <a:r>
              <a:rPr>
                <a:latin typeface="Courier"/>
              </a:rPr>
              <a:t>shape</a:t>
            </a:r>
            <a:r>
              <a:rPr/>
              <a:t>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</TotalTime>
  <Words>0</Words>
  <Application>Microsoft Macintosh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Aptos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The numpy module</dc:title>
  <dc:creator/>
  <cp:keywords/>
  <dcterms:created xsi:type="dcterms:W3CDTF">2025-10-14T08:37:56Z</dcterms:created>
  <dcterms:modified xsi:type="dcterms:W3CDTF">2025-10-14T08:37:56Z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execute">
    <vt:lpwstr/>
  </property>
  <property fmtid="{D5CDD505-2E9C-101B-9397-08002B2CF9AE}" pid="4" name="header-includes">
    <vt:lpwstr/>
  </property>
  <property fmtid="{D5CDD505-2E9C-101B-9397-08002B2CF9AE}" pid="5" name="include-after">
    <vt:lpwstr/>
  </property>
  <property fmtid="{D5CDD505-2E9C-101B-9397-08002B2CF9AE}" pid="6" name="include-before">
    <vt:lpwstr/>
  </property>
  <property fmtid="{D5CDD505-2E9C-101B-9397-08002B2CF9AE}" pid="7" name="labels">
    <vt:lpwstr/>
  </property>
  <property fmtid="{D5CDD505-2E9C-101B-9397-08002B2CF9AE}" pid="8" name="toc-title">
    <vt:lpwstr>Table of contents</vt:lpwstr>
  </property>
</Properties>
</file>