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0" r:id="rId4"/>
    <p:sldId id="271" r:id="rId5"/>
    <p:sldId id="275" r:id="rId6"/>
    <p:sldId id="277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호준" initials="문호" lastIdx="1" clrIdx="0">
    <p:extLst>
      <p:ext uri="{19B8F6BF-5375-455C-9EA6-DF929625EA0E}">
        <p15:presenceInfo xmlns:p15="http://schemas.microsoft.com/office/powerpoint/2012/main" userId="16f7fa66cc348d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6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en-US" altLang="ko-KR" sz="4000" dirty="0">
                <a:solidFill>
                  <a:schemeClr val="tx1"/>
                </a:solidFill>
              </a:rPr>
              <a:t>2019201134_</a:t>
            </a:r>
            <a:r>
              <a:rPr lang="ko-KR" altLang="en-US" sz="4000" dirty="0">
                <a:solidFill>
                  <a:schemeClr val="tx1"/>
                </a:solidFill>
              </a:rPr>
              <a:t>문호준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818CFEE1-F48F-40AC-9DA0-4E60FBB6E902}"/>
              </a:ext>
            </a:extLst>
          </p:cNvPr>
          <p:cNvSpPr/>
          <p:nvPr/>
        </p:nvSpPr>
        <p:spPr>
          <a:xfrm>
            <a:off x="547784" y="2500498"/>
            <a:ext cx="1682691" cy="1728239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25B56234-E5AF-4DF4-BC09-05099F6CCC57}"/>
              </a:ext>
            </a:extLst>
          </p:cNvPr>
          <p:cNvSpPr/>
          <p:nvPr/>
        </p:nvSpPr>
        <p:spPr>
          <a:xfrm>
            <a:off x="374904" y="2313432"/>
            <a:ext cx="2029968" cy="2084832"/>
          </a:xfrm>
          <a:prstGeom prst="arc">
            <a:avLst>
              <a:gd name="adj1" fmla="val 12505552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E5A456-18FB-47F1-B6E8-9AA53D75E6B0}"/>
              </a:ext>
            </a:extLst>
          </p:cNvPr>
          <p:cNvSpPr/>
          <p:nvPr/>
        </p:nvSpPr>
        <p:spPr>
          <a:xfrm>
            <a:off x="731520" y="2752614"/>
            <a:ext cx="1295335" cy="1241448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778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7A119-B491-44B5-8489-C916E389222F}"/>
              </a:ext>
            </a:extLst>
          </p:cNvPr>
          <p:cNvSpPr txBox="1"/>
          <p:nvPr/>
        </p:nvSpPr>
        <p:spPr>
          <a:xfrm>
            <a:off x="878681" y="1859280"/>
            <a:ext cx="95226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RC4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스트림 암호 종류 중 하나이다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계층 보안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TLS,SSL , WEB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등 프로토콜에 사용되었다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하지만 현재 취약점이 발견되어 권장하는 프로토콜은 아니다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알고리즘으로 </a:t>
            </a:r>
            <a:r>
              <a:rPr lang="ko-KR" altLang="en-US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구현하기 위해 먼저 </a:t>
            </a:r>
            <a:r>
              <a:rPr lang="ko-KR" altLang="en-US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바이트의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개수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256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개를 뒤섞고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 algn="l"/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256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개의 가능한 바이트 중 하나를 골라 해당 값을 키 스트림을 사용하여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평문과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XOR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연산으로 암호화한다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후 두 개의 위치만 바꾸어 섞은 후 다시 특정 위치의 바이트를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키스트림으로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반복하여 사용한다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just"/>
            <a:br>
              <a:rPr lang="ko-KR" altLang="en-US" dirty="0"/>
            </a:br>
            <a:b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43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7A119-B491-44B5-8489-C916E389222F}"/>
              </a:ext>
            </a:extLst>
          </p:cNvPr>
          <p:cNvSpPr txBox="1"/>
          <p:nvPr/>
        </p:nvSpPr>
        <p:spPr>
          <a:xfrm>
            <a:off x="878681" y="952500"/>
            <a:ext cx="8393430" cy="7022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ko-KR" altLang="en-US" sz="1800" b="1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스트림 키 초기화 단계</a:t>
            </a:r>
            <a:r>
              <a:rPr lang="ko-KR" altLang="en-US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 </a:t>
            </a:r>
            <a:endParaRPr lang="en-US" altLang="ko-KR" b="0" i="0" dirty="0">
              <a:solidFill>
                <a:srgbClr val="603811"/>
              </a:solidFill>
              <a:effectLst/>
              <a:latin typeface="나눔고딕"/>
              <a:ea typeface="돋움" panose="020B0600000101010101" pitchFamily="50" charset="-127"/>
            </a:endParaRPr>
          </a:p>
          <a:p>
            <a:pPr algn="just">
              <a:spcAft>
                <a:spcPts val="1000"/>
              </a:spcAft>
            </a:pPr>
            <a:endParaRPr lang="en-US" altLang="ko-KR" dirty="0">
              <a:solidFill>
                <a:srgbClr val="603811"/>
              </a:solidFill>
              <a:latin typeface="나눔고딕"/>
              <a:ea typeface="돋움" panose="020B0600000101010101" pitchFamily="50" charset="-127"/>
            </a:endParaRPr>
          </a:p>
          <a:p>
            <a:pPr algn="just">
              <a:spcAft>
                <a:spcPts val="1000"/>
              </a:spcAft>
            </a:pPr>
            <a:endParaRPr lang="en-US" altLang="ko-KR" b="0" i="0" dirty="0">
              <a:solidFill>
                <a:srgbClr val="60381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>
              <a:spcAft>
                <a:spcPts val="1000"/>
              </a:spcAft>
            </a:pPr>
            <a:endParaRPr lang="en-US" altLang="ko-KR" dirty="0">
              <a:solidFill>
                <a:srgbClr val="60381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>
              <a:spcAft>
                <a:spcPts val="1000"/>
              </a:spcAft>
            </a:pPr>
            <a:endParaRPr lang="en-US" altLang="ko-KR" b="0" i="0" dirty="0">
              <a:solidFill>
                <a:srgbClr val="60381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>
              <a:spcAft>
                <a:spcPts val="1000"/>
              </a:spcAft>
            </a:pPr>
            <a:endParaRPr lang="en-US" altLang="ko-KR" dirty="0">
              <a:solidFill>
                <a:srgbClr val="60381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>
              <a:spcAft>
                <a:spcPts val="1000"/>
              </a:spcAft>
            </a:pPr>
            <a:endParaRPr lang="en-US" altLang="ko-KR" b="0" i="0" dirty="0">
              <a:solidFill>
                <a:srgbClr val="60381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>
              <a:spcAft>
                <a:spcPts val="1000"/>
              </a:spcAft>
            </a:pPr>
            <a:endParaRPr lang="ko-KR" altLang="en-US" b="0" i="0" dirty="0">
              <a:solidFill>
                <a:srgbClr val="60381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>
              <a:spcAft>
                <a:spcPts val="1000"/>
              </a:spcAft>
            </a:pPr>
            <a:r>
              <a:rPr lang="ko-KR" altLang="en-US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 </a:t>
            </a:r>
            <a:r>
              <a:rPr lang="en-US" altLang="ko-KR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s</a:t>
            </a:r>
            <a:r>
              <a:rPr lang="ko-KR" altLang="en-US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배열에 </a:t>
            </a:r>
            <a:r>
              <a:rPr lang="en-US" altLang="ko-KR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S[0]~ s[255]</a:t>
            </a:r>
            <a:r>
              <a:rPr lang="ko-KR" altLang="en-US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에 </a:t>
            </a:r>
            <a:r>
              <a:rPr lang="en-US" altLang="ko-KR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0 ~255</a:t>
            </a:r>
            <a:r>
              <a:rPr lang="ko-KR" altLang="en-US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까지 값을 넣는다</a:t>
            </a:r>
            <a:r>
              <a:rPr lang="en-US" altLang="ko-KR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.</a:t>
            </a:r>
          </a:p>
          <a:p>
            <a:pPr algn="just">
              <a:spcAft>
                <a:spcPts val="1000"/>
              </a:spcAft>
            </a:pPr>
            <a:r>
              <a:rPr lang="ko-KR" altLang="en-US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그 다음 </a:t>
            </a:r>
            <a:r>
              <a:rPr lang="en-US" altLang="ko-KR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j = j + S[i] + T[i]</a:t>
            </a:r>
            <a:r>
              <a:rPr lang="ko-KR" altLang="en-US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를</a:t>
            </a:r>
            <a:r>
              <a:rPr lang="en-US" altLang="ko-KR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i</a:t>
            </a:r>
            <a:r>
              <a:rPr lang="ko-KR" altLang="en-US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는 </a:t>
            </a:r>
            <a:r>
              <a:rPr lang="en-US" altLang="ko-KR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0 ~ 255</a:t>
            </a:r>
            <a:r>
              <a:rPr lang="ko-KR" altLang="en-US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까지 재계산하며 </a:t>
            </a:r>
            <a:r>
              <a:rPr lang="en-US" altLang="ko-KR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swap</a:t>
            </a:r>
            <a:r>
              <a:rPr lang="ko-KR" altLang="en-US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한다</a:t>
            </a:r>
            <a:r>
              <a:rPr lang="en-US" altLang="ko-KR" sz="1800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.</a:t>
            </a:r>
          </a:p>
          <a:p>
            <a:pPr algn="just">
              <a:spcAft>
                <a:spcPts val="1000"/>
              </a:spcAft>
            </a:pPr>
            <a:r>
              <a:rPr lang="ko-KR" altLang="en-US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이때 해당 부분의 </a:t>
            </a:r>
            <a:r>
              <a:rPr lang="en-US" altLang="ko-KR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key</a:t>
            </a:r>
            <a:r>
              <a:rPr lang="ko-KR" altLang="en-US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는 </a:t>
            </a:r>
            <a:r>
              <a:rPr lang="en-US" altLang="ko-KR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encode</a:t>
            </a:r>
            <a:r>
              <a:rPr lang="ko-KR" altLang="en-US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되어 </a:t>
            </a:r>
            <a:r>
              <a:rPr lang="en-US" altLang="ko-KR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ascii</a:t>
            </a:r>
            <a:r>
              <a:rPr lang="ko-KR" altLang="en-US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의 값을 가지고있다</a:t>
            </a:r>
            <a:r>
              <a:rPr lang="en-US" altLang="ko-KR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.</a:t>
            </a:r>
          </a:p>
          <a:p>
            <a:pPr algn="just">
              <a:spcAft>
                <a:spcPts val="1000"/>
              </a:spcAft>
            </a:pPr>
            <a:endParaRPr lang="en-US" altLang="ko-KR" dirty="0">
              <a:solidFill>
                <a:srgbClr val="603811"/>
              </a:solidFill>
              <a:latin typeface="나눔고딕"/>
              <a:ea typeface="돋움" panose="020B0600000101010101" pitchFamily="50" charset="-127"/>
            </a:endParaRPr>
          </a:p>
          <a:p>
            <a:pPr algn="just">
              <a:spcAft>
                <a:spcPts val="1000"/>
              </a:spcAft>
            </a:pPr>
            <a:r>
              <a:rPr lang="ko-KR" altLang="en-US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만약 </a:t>
            </a:r>
            <a:r>
              <a:rPr lang="en-US" altLang="ko-KR" b="0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key</a:t>
            </a:r>
            <a:r>
              <a:rPr lang="ko-KR" altLang="en-US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의 값이 </a:t>
            </a:r>
            <a:r>
              <a:rPr lang="en-US" altLang="ko-KR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“key”</a:t>
            </a:r>
            <a:r>
              <a:rPr lang="ko-KR" altLang="en-US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라고 가정 했을 때</a:t>
            </a:r>
            <a:r>
              <a:rPr lang="ko-KR" altLang="en-US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맨 처음 루프에서 </a:t>
            </a:r>
            <a:r>
              <a:rPr lang="en-US" altLang="ko-KR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</a:t>
            </a:r>
            <a:r>
              <a:rPr lang="ko-KR" altLang="en-US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번째 인덱스의 값과 </a:t>
            </a:r>
            <a:r>
              <a:rPr lang="en-US" altLang="ko-KR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75</a:t>
            </a:r>
            <a:r>
              <a:rPr lang="ko-KR" altLang="en-US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번째 인덱스의 값이 </a:t>
            </a:r>
            <a:r>
              <a:rPr lang="en-US" altLang="ko-KR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Swap</a:t>
            </a:r>
            <a:r>
              <a:rPr lang="ko-KR" altLang="en-US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된다</a:t>
            </a:r>
            <a:r>
              <a:rPr lang="en-US" altLang="ko-KR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(k</a:t>
            </a:r>
            <a:r>
              <a:rPr lang="ko-KR" altLang="en-US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ascii </a:t>
            </a:r>
            <a:r>
              <a:rPr lang="ko-KR" altLang="en-US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값은 </a:t>
            </a:r>
            <a:r>
              <a:rPr lang="en-US" altLang="ko-KR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75</a:t>
            </a:r>
            <a:r>
              <a:rPr lang="ko-KR" altLang="en-US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이다</a:t>
            </a:r>
            <a:r>
              <a:rPr lang="en-US" altLang="ko-KR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dirty="0" err="1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이런식으로</a:t>
            </a:r>
            <a:r>
              <a:rPr lang="ko-KR" altLang="en-US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바이트 개수</a:t>
            </a:r>
            <a:r>
              <a:rPr lang="en-US" altLang="ko-KR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256</a:t>
            </a:r>
            <a:r>
              <a:rPr lang="ko-KR" altLang="en-US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개를 뒤섞어준다</a:t>
            </a:r>
            <a:r>
              <a:rPr lang="en-US" altLang="ko-KR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solidFill>
                  <a:srgbClr val="60381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b="0" i="0" dirty="0">
              <a:solidFill>
                <a:srgbClr val="60381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b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E98EC3-3525-418C-A004-D5FE2B5D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1547315"/>
            <a:ext cx="5204460" cy="243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7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7A119-B491-44B5-8489-C916E389222F}"/>
              </a:ext>
            </a:extLst>
          </p:cNvPr>
          <p:cNvSpPr txBox="1"/>
          <p:nvPr/>
        </p:nvSpPr>
        <p:spPr>
          <a:xfrm>
            <a:off x="878680" y="952500"/>
            <a:ext cx="10886599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키 스트림  생성 과 암호화 </a:t>
            </a:r>
            <a:endParaRPr lang="en-US" altLang="ko-KR" sz="1800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초기화한다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255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까지 값을 증가시키며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j=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j+s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[i]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계산하여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Swap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 다음 키 스트림에 사용 할 </a:t>
            </a:r>
            <a:r>
              <a:rPr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stream_key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배열에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s[(s[i] + s[j] %256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스트림키를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생성하여 값을 넣어준다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 후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평문과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생성한 키 스트림을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XOR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연산하면 암호화된 값이 출력된다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XOR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연산 특징상 한번 더 암호화를 해주면 복호화가 된다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(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복호화 기능 함수 설명은 생략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.)</a:t>
            </a:r>
          </a:p>
          <a:p>
            <a:pPr algn="l"/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B87A5C-4A9F-48F6-8C8C-957D9C37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0" y="1434465"/>
            <a:ext cx="4846320" cy="31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4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7A119-B491-44B5-8489-C916E389222F}"/>
              </a:ext>
            </a:extLst>
          </p:cNvPr>
          <p:cNvSpPr txBox="1"/>
          <p:nvPr/>
        </p:nvSpPr>
        <p:spPr>
          <a:xfrm>
            <a:off x="878681" y="952500"/>
            <a:ext cx="76176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메시지 암호화</a:t>
            </a:r>
            <a:r>
              <a:rPr lang="en-US" altLang="ko-KR" b="1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,</a:t>
            </a:r>
            <a:r>
              <a:rPr lang="ko-KR" altLang="en-US" b="1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복호화 결괏 값</a:t>
            </a:r>
            <a:endParaRPr lang="en-US" altLang="ko-KR" b="0" i="0" dirty="0">
              <a:solidFill>
                <a:srgbClr val="603811"/>
              </a:solidFill>
              <a:effectLst/>
              <a:latin typeface="나눔고딕"/>
              <a:ea typeface="돋움" panose="020B0600000101010101" pitchFamily="50" charset="-127"/>
            </a:endParaRPr>
          </a:p>
          <a:p>
            <a:pPr algn="l"/>
            <a:endParaRPr lang="en-US" altLang="ko-KR" sz="1800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sz="1800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9974E7-2F29-4441-BF98-C7D40917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7" y="1670476"/>
            <a:ext cx="9506331" cy="175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9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7A119-B491-44B5-8489-C916E389222F}"/>
              </a:ext>
            </a:extLst>
          </p:cNvPr>
          <p:cNvSpPr txBox="1"/>
          <p:nvPr/>
        </p:nvSpPr>
        <p:spPr>
          <a:xfrm>
            <a:off x="878681" y="952500"/>
            <a:ext cx="76176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파일 암호화</a:t>
            </a:r>
            <a:r>
              <a:rPr lang="en-US" altLang="ko-KR" b="1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,</a:t>
            </a:r>
            <a:r>
              <a:rPr lang="ko-KR" altLang="en-US" b="1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복호화 결괏 값</a:t>
            </a:r>
            <a:endParaRPr lang="en-US" altLang="ko-KR" b="0" i="0" dirty="0">
              <a:solidFill>
                <a:srgbClr val="603811"/>
              </a:solidFill>
              <a:effectLst/>
              <a:latin typeface="나눔고딕"/>
              <a:ea typeface="돋움" panose="020B0600000101010101" pitchFamily="50" charset="-127"/>
            </a:endParaRPr>
          </a:p>
          <a:p>
            <a:pPr algn="l"/>
            <a:endParaRPr lang="en-US" altLang="ko-KR" sz="1800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sz="1800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334084-6F7A-4E57-9065-E169316C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81" y="1586091"/>
            <a:ext cx="8176260" cy="20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7A119-B491-44B5-8489-C916E389222F}"/>
              </a:ext>
            </a:extLst>
          </p:cNvPr>
          <p:cNvSpPr txBox="1"/>
          <p:nvPr/>
        </p:nvSpPr>
        <p:spPr>
          <a:xfrm>
            <a:off x="248443" y="672465"/>
            <a:ext cx="687847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메시지 암호화</a:t>
            </a:r>
            <a:r>
              <a:rPr lang="en-US" altLang="ko-KR" b="1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,</a:t>
            </a:r>
            <a:r>
              <a:rPr lang="ko-KR" altLang="en-US" b="1" i="0" dirty="0">
                <a:solidFill>
                  <a:srgbClr val="603811"/>
                </a:solidFill>
                <a:effectLst/>
                <a:latin typeface="나눔고딕"/>
                <a:ea typeface="돋움" panose="020B0600000101010101" pitchFamily="50" charset="-127"/>
              </a:rPr>
              <a:t>복호화</a:t>
            </a:r>
            <a:r>
              <a:rPr lang="en-US" altLang="ko-KR" b="1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 , </a:t>
            </a:r>
            <a:r>
              <a:rPr lang="ko-KR" altLang="en-US" b="1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파일 암호화</a:t>
            </a:r>
            <a:r>
              <a:rPr lang="en-US" altLang="ko-KR" b="1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,</a:t>
            </a:r>
            <a:r>
              <a:rPr lang="ko-KR" altLang="en-US" b="1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복호화 </a:t>
            </a:r>
            <a:r>
              <a:rPr lang="en-US" altLang="ko-KR" b="1" dirty="0">
                <a:solidFill>
                  <a:srgbClr val="603811"/>
                </a:solidFill>
                <a:latin typeface="나눔고딕"/>
                <a:ea typeface="돋움" panose="020B0600000101010101" pitchFamily="50" charset="-127"/>
              </a:rPr>
              <a:t>main</a:t>
            </a:r>
            <a:endParaRPr lang="en-US" altLang="ko-KR" b="0" i="0" dirty="0">
              <a:solidFill>
                <a:srgbClr val="603811"/>
              </a:solidFill>
              <a:effectLst/>
              <a:latin typeface="나눔고딕"/>
              <a:ea typeface="돋움" panose="020B0600000101010101" pitchFamily="50" charset="-127"/>
            </a:endParaRPr>
          </a:p>
          <a:p>
            <a:pPr algn="l"/>
            <a:endParaRPr lang="en-US" altLang="ko-KR" sz="1800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sz="1800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1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메시지 암호화</a:t>
            </a:r>
            <a:r>
              <a:rPr lang="en-US" altLang="ko-KR" dirty="0"/>
              <a:t>,</a:t>
            </a:r>
            <a:r>
              <a:rPr lang="ko-KR" altLang="en-US" dirty="0"/>
              <a:t>복호화 메인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sz="1400" dirty="0"/>
              <a:t>메시지와 키를 입력 받아 키초기화</a:t>
            </a:r>
            <a:r>
              <a:rPr lang="en-US" altLang="ko-KR" sz="1400" dirty="0"/>
              <a:t>,</a:t>
            </a:r>
            <a:r>
              <a:rPr lang="ko-KR" altLang="en-US" sz="1400" dirty="0"/>
              <a:t>암호화</a:t>
            </a:r>
            <a:r>
              <a:rPr lang="en-US" altLang="ko-KR" sz="1400" dirty="0"/>
              <a:t>,</a:t>
            </a:r>
            <a:r>
              <a:rPr lang="ko-KR" altLang="en-US" sz="1400" dirty="0"/>
              <a:t>복호화 함수로 보낸다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3C156E-9511-4A4A-971F-B30FCD81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" y="1398270"/>
            <a:ext cx="4870051" cy="38138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DBAEA5D-98C4-4BCB-A67A-AEF016F0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00" y="1133895"/>
            <a:ext cx="4551520" cy="41562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1E56D8-9BEC-4AB7-88A9-29A780C5B6C7}"/>
              </a:ext>
            </a:extLst>
          </p:cNvPr>
          <p:cNvSpPr txBox="1"/>
          <p:nvPr/>
        </p:nvSpPr>
        <p:spPr>
          <a:xfrm>
            <a:off x="6333650" y="5362162"/>
            <a:ext cx="314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파일 암호화</a:t>
            </a:r>
            <a:r>
              <a:rPr lang="en-US" altLang="ko-KR" dirty="0"/>
              <a:t>,</a:t>
            </a:r>
            <a:r>
              <a:rPr lang="ko-KR" altLang="en-US" dirty="0"/>
              <a:t>복호화 메인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06159-1498-439B-AB95-E3F0D6554D9F}"/>
              </a:ext>
            </a:extLst>
          </p:cNvPr>
          <p:cNvSpPr txBox="1"/>
          <p:nvPr/>
        </p:nvSpPr>
        <p:spPr>
          <a:xfrm>
            <a:off x="6088379" y="5864247"/>
            <a:ext cx="61036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파일의 이름과 키를 입력 받아 키초기화</a:t>
            </a:r>
            <a:r>
              <a:rPr lang="en-US" altLang="ko-KR" sz="1400" dirty="0"/>
              <a:t>,</a:t>
            </a:r>
            <a:r>
              <a:rPr lang="ko-KR" altLang="en-US" sz="1400" dirty="0"/>
              <a:t>암호화</a:t>
            </a:r>
            <a:r>
              <a:rPr lang="en-US" altLang="ko-KR" sz="1400" dirty="0"/>
              <a:t>,</a:t>
            </a:r>
            <a:r>
              <a:rPr lang="ko-KR" altLang="en-US" sz="1400" dirty="0"/>
              <a:t>복호화 함수로 보낸다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568081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343</Words>
  <Application>Microsoft Office PowerPoint</Application>
  <PresentationFormat>와이드스크린</PresentationFormat>
  <Paragraphs>102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돋움</vt:lpstr>
      <vt:lpstr>맑은 고딕</vt:lpstr>
      <vt:lpstr>맑은 고딕</vt:lpstr>
      <vt:lpstr>Arial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문 호준</cp:lastModifiedBy>
  <cp:revision>64</cp:revision>
  <dcterms:created xsi:type="dcterms:W3CDTF">2021-03-09T02:23:08Z</dcterms:created>
  <dcterms:modified xsi:type="dcterms:W3CDTF">2021-04-07T18:44:55Z</dcterms:modified>
</cp:coreProperties>
</file>