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65680" y="316080"/>
            <a:ext cx="4044960" cy="408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65680" y="316080"/>
            <a:ext cx="4044960" cy="408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265680" y="316080"/>
            <a:ext cx="4044960" cy="408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65680" y="316080"/>
            <a:ext cx="4044960" cy="408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C678F9A-6CCA-4E4A-B948-90938DD1377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B458EE2-A66D-4D8A-A2D1-46D0D0B0A5F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2E25F49-696C-4FFE-AC40-60A2C7CC41F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265680" y="316080"/>
            <a:ext cx="4044960" cy="880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3AD6E6D-CC71-4550-9A63-F764425BFD5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015240" y="2374920"/>
            <a:ext cx="203040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Arial"/>
                <a:ea typeface="Arial"/>
              </a:rPr>
              <a:t>(optional) Screenshot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microsoft.com/en-us/research/blog/guidelines-for-human-ai-interaction-design/" TargetMode="External"/><Relationship Id="rId2" Type="http://schemas.openxmlformats.org/officeDocument/2006/relationships/hyperlink" Target="https://www.microsoft.com/en-us/research/blog/guidelines-for-human-ai-interaction-design/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latin typeface="Roboto"/>
                <a:ea typeface="Roboto"/>
              </a:rPr>
              <a:t>Evaluation of WIT using the </a:t>
            </a:r>
            <a:r>
              <a:rPr b="0" lang="en-US" sz="41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Guidelines for</a:t>
            </a:r>
            <a:br/>
            <a:r>
              <a:rPr b="0" lang="en-US" sz="41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human-AI interaction design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From </a:t>
            </a:r>
            <a:r>
              <a:rPr b="0" lang="en-US" sz="2800" spc="-1" strike="noStrike">
                <a:solidFill>
                  <a:srgbClr val="ed1c24"/>
                </a:solidFill>
                <a:latin typeface="Arial"/>
                <a:ea typeface="Arial"/>
              </a:rPr>
              <a:t>Franziska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 and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ed1c24"/>
                </a:solidFill>
                <a:latin typeface="Arial"/>
                <a:ea typeface="Arial"/>
              </a:rPr>
              <a:t>Lukas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Severity*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8000"/>
              </a:lnSpc>
              <a:spcBef>
                <a:spcPts val="1400"/>
              </a:spcBef>
            </a:pPr>
            <a:r>
              <a:rPr b="0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The following 0 to 4 rating scale can be used to rate the severity of usability problems: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  <a:spcBef>
                <a:spcPts val="1400"/>
              </a:spcBef>
            </a:pPr>
            <a:r>
              <a:rPr b="1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0 </a:t>
            </a:r>
            <a:r>
              <a:rPr b="0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= I don't agree that this is a usability problem at all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r>
              <a:rPr b="1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1 </a:t>
            </a:r>
            <a:r>
              <a:rPr b="0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= Cosmetic problem only: need not be fixed unless extra time is available on project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r>
              <a:rPr b="1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2 </a:t>
            </a:r>
            <a:r>
              <a:rPr b="0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= Minor usability problem: fixing this should be given low priority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r>
              <a:rPr b="1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3 </a:t>
            </a:r>
            <a:r>
              <a:rPr b="0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= Major usability problem: important to fix, so should be given high priority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r>
              <a:rPr b="1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4 </a:t>
            </a:r>
            <a:r>
              <a:rPr b="0" lang="en-US" sz="1350" spc="-1" strike="noStrike">
                <a:solidFill>
                  <a:srgbClr val="333333"/>
                </a:solidFill>
                <a:latin typeface="Arial"/>
                <a:ea typeface="Arial"/>
              </a:rPr>
              <a:t>= Usability catastrophe: imperative to fix this before product can be released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380880">
              <a:lnSpc>
                <a:spcPct val="115000"/>
              </a:lnSpc>
            </a:pPr>
            <a:r>
              <a:rPr b="0" i="1" lang="en-US" sz="1000" spc="-1" strike="noStrike">
                <a:solidFill>
                  <a:srgbClr val="333333"/>
                </a:solidFill>
                <a:latin typeface="Arial"/>
                <a:ea typeface="Arial"/>
              </a:rPr>
              <a:t>Source: https://www.nngroup.com/articles/how-to-rate-the-severity-of-usability-problem</a:t>
            </a:r>
            <a:r>
              <a:rPr b="0" lang="en-US" sz="1000" spc="-1" strike="noStrike">
                <a:solidFill>
                  <a:srgbClr val="333333"/>
                </a:solidFill>
                <a:latin typeface="Arial"/>
                <a:ea typeface="Arial"/>
              </a:rPr>
              <a:t>s/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65680" y="316080"/>
            <a:ext cx="4044960" cy="88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Issue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X-Axis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3" name="Table 2"/>
          <p:cNvGraphicFramePr/>
          <p:nvPr/>
        </p:nvGraphicFramePr>
        <p:xfrm>
          <a:off x="311760" y="1140120"/>
          <a:ext cx="4169520" cy="2875680"/>
        </p:xfrm>
        <a:graphic>
          <a:graphicData uri="http://schemas.openxmlformats.org/drawingml/2006/table">
            <a:tbl>
              <a:tblPr/>
              <a:tblGrid>
                <a:gridCol w="416988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Heuristic: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4 Show contextually relevant information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It is not clear what the default is and thus the X-axis has no label.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Severity*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Recommendation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It should be recognizable what the default is.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968000" y="216000"/>
            <a:ext cx="3571560" cy="10188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539320" y="1512000"/>
            <a:ext cx="302868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65680" y="316080"/>
            <a:ext cx="4044960" cy="88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Issue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Coloring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311760" y="1140120"/>
          <a:ext cx="4169520" cy="2875680"/>
        </p:xfrm>
        <a:graphic>
          <a:graphicData uri="http://schemas.openxmlformats.org/drawingml/2006/table">
            <a:tbl>
              <a:tblPr/>
              <a:tblGrid>
                <a:gridCol w="416988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Heuristic: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2 Make clear how well the system can do what it can do.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The coloring can be confusing. Different shades of blue are used for the confusion matrix.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Severity*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 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Recommendation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Different colors for the predictions.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968000" y="1728000"/>
            <a:ext cx="3933360" cy="16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2021-01-17T18:30:42Z</dcterms:modified>
  <cp:revision>1</cp:revision>
  <dc:subject/>
  <dc:title/>
</cp:coreProperties>
</file>