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7BF737-FB22-429E-98D7-3EF2527AB894}">
  <a:tblStyle styleId="{CD7BF737-FB22-429E-98D7-3EF2527AB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53c5884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53c5884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3c5884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3c5884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603c19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603c19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9" name="Google Shape;39;p9"/>
          <p:cNvSpPr txBox="1"/>
          <p:nvPr/>
        </p:nvSpPr>
        <p:spPr>
          <a:xfrm>
            <a:off x="6015125" y="2374825"/>
            <a:ext cx="203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(optional) Screenshot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microsoft.com/en-us/research/blog/guidelines-for-human-ai-interaction-design/" TargetMode="External"/><Relationship Id="rId4" Type="http://schemas.openxmlformats.org/officeDocument/2006/relationships/hyperlink" Target="https://www.microsoft.com/en-us/research/blog/guidelines-for-human-ai-interaction-desig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>
                <a:latin typeface="Roboto"/>
                <a:ea typeface="Roboto"/>
                <a:cs typeface="Roboto"/>
                <a:sym typeface="Roboto"/>
              </a:rPr>
              <a:t>Evaluation of WIT using the </a:t>
            </a:r>
            <a:r>
              <a:rPr lang="de" sz="4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Guidelines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human-AI interaction design</a:t>
            </a:r>
            <a:endParaRPr sz="4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From </a:t>
            </a:r>
            <a:r>
              <a:rPr lang="de">
                <a:solidFill>
                  <a:srgbClr val="FF0000"/>
                </a:solidFill>
              </a:rPr>
              <a:t>[person1]</a:t>
            </a:r>
            <a:r>
              <a:rPr lang="de"/>
              <a:t> and </a:t>
            </a:r>
            <a:r>
              <a:rPr lang="de">
                <a:solidFill>
                  <a:srgbClr val="FF0000"/>
                </a:solidFill>
              </a:rPr>
              <a:t>[person2]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Severity*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863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The following 0 to 4 rating scale can be used to rate the severity of usability problems: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350">
                <a:solidFill>
                  <a:srgbClr val="333333"/>
                </a:solidFill>
                <a:highlight>
                  <a:srgbClr val="FFFFFF"/>
                </a:highlight>
              </a:rPr>
              <a:t>0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I don't agree that this is a usability problem at all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350">
                <a:solidFill>
                  <a:srgbClr val="333333"/>
                </a:solidFill>
                <a:highlight>
                  <a:srgbClr val="FFFFFF"/>
                </a:highlight>
              </a:rPr>
              <a:t>1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Cosmetic problem only: need not be fixed unless extra time is available on project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350">
                <a:solidFill>
                  <a:srgbClr val="333333"/>
                </a:solidFill>
                <a:highlight>
                  <a:srgbClr val="FFFFFF"/>
                </a:highlight>
              </a:rPr>
              <a:t>2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Minor usability problem: fixing this should be given low priority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350">
                <a:solidFill>
                  <a:srgbClr val="333333"/>
                </a:solidFill>
                <a:highlight>
                  <a:srgbClr val="FFFFFF"/>
                </a:highlight>
              </a:rPr>
              <a:t>3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Major usability problem: important to fix, so should be given high priority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50">
                <a:solidFill>
                  <a:srgbClr val="333333"/>
                </a:solidFill>
                <a:highlight>
                  <a:srgbClr val="FFFFFF"/>
                </a:highlight>
              </a:rPr>
              <a:t>4 </a:t>
            </a:r>
            <a:r>
              <a:rPr lang="de" sz="1350">
                <a:solidFill>
                  <a:srgbClr val="333333"/>
                </a:solidFill>
                <a:highlight>
                  <a:srgbClr val="FFFFFF"/>
                </a:highlight>
              </a:rPr>
              <a:t>= Usability catastrophe: imperative to fix this before product can be released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" sz="1000">
                <a:solidFill>
                  <a:srgbClr val="333333"/>
                </a:solidFill>
                <a:highlight>
                  <a:srgbClr val="FFFFFF"/>
                </a:highlight>
              </a:rPr>
              <a:t>Source: https://www.nngroup.com/articles/how-to-rate-the-severity-of-usability-problem</a:t>
            </a:r>
            <a:r>
              <a:rPr lang="de" sz="1000">
                <a:solidFill>
                  <a:srgbClr val="333333"/>
                </a:solidFill>
                <a:highlight>
                  <a:srgbClr val="FFFFFF"/>
                </a:highlight>
              </a:rPr>
              <a:t>s/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Please copy the following page for each issue you find.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65500" y="316075"/>
            <a:ext cx="40452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Issue</a:t>
            </a:r>
            <a:r>
              <a:rPr b="1" lang="de" sz="1800"/>
              <a:t> </a:t>
            </a:r>
            <a:r>
              <a:rPr b="1" lang="de" sz="1800">
                <a:solidFill>
                  <a:srgbClr val="FF0000"/>
                </a:solidFill>
              </a:rPr>
              <a:t>X</a:t>
            </a:r>
            <a:r>
              <a:rPr b="1" lang="de" sz="1800"/>
              <a:t>:</a:t>
            </a:r>
            <a:r>
              <a:rPr lang="de" sz="1800"/>
              <a:t> </a:t>
            </a:r>
            <a:r>
              <a:rPr lang="de" sz="1800">
                <a:solidFill>
                  <a:srgbClr val="FF0000"/>
                </a:solidFill>
              </a:rPr>
              <a:t>[Short name of the issue]</a:t>
            </a:r>
            <a:endParaRPr sz="1800">
              <a:solidFill>
                <a:srgbClr val="FF0000"/>
              </a:solidFill>
            </a:endParaRPr>
          </a:p>
        </p:txBody>
      </p:sp>
      <p:graphicFrame>
        <p:nvGraphicFramePr>
          <p:cNvPr id="71" name="Google Shape;71;p16"/>
          <p:cNvGraphicFramePr/>
          <p:nvPr/>
        </p:nvGraphicFramePr>
        <p:xfrm>
          <a:off x="311700" y="11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{CD7BF737-FB22-429E-98D7-3EF2527AB894}</a:tableStyleId>
              </a:tblPr>
              <a:tblGrid>
                <a:gridCol w="4170200"/>
              </a:tblGrid>
              <a:tr h="33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Heuristic: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[Number and Name of guideline/heuristic]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/>
                        <a:t>Description: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[Short Description of the found problem/issue.]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Severity*</a:t>
                      </a:r>
                      <a:r>
                        <a:rPr lang="de"/>
                        <a:t>:</a:t>
                      </a:r>
                      <a:r>
                        <a:rPr lang="de">
                          <a:solidFill>
                            <a:srgbClr val="FF0000"/>
                          </a:solidFill>
                        </a:rPr>
                        <a:t> [X]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Recommendation</a:t>
                      </a:r>
                      <a:r>
                        <a:rPr lang="de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[Optional: How could you solve this issue?]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