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1060003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BF737-FB22-429E-98D7-3EF2527AB894}">
  <a:tblStyle styleId="{CD7BF737-FB22-429E-98D7-3EF2527AB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53c5884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53c5884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09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2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71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90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6015125" y="2374825"/>
            <a:ext cx="20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(optional) Screenshot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guidelines-for-human-ai-interaction-desig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"/>
                <a:ea typeface="Roboto"/>
                <a:cs typeface="Roboto"/>
                <a:sym typeface="Roboto"/>
              </a:rPr>
              <a:t>Evaluation of WIT using the </a:t>
            </a: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Guidelines for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human-AI interaction design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From Gorgin</a:t>
            </a:r>
            <a:r>
              <a:rPr lang="de" dirty="0">
                <a:solidFill>
                  <a:srgbClr val="FF0000"/>
                </a:solidFill>
              </a:rPr>
              <a:t> </a:t>
            </a:r>
            <a:r>
              <a:rPr lang="de" dirty="0"/>
              <a:t>and Xin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Severity*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863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The following 0 to 4 rating scale can be used to rate the severity of usability problems: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0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I don't agree that this is a usability problem at all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1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Cosmetic problem only: need not be fixed unless extra time is available on project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2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Minor usability problem: fixing this should be given low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3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Major usability problem: important to fix, so should be given high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 b="1">
                <a:solidFill>
                  <a:srgbClr val="333333"/>
                </a:solidFill>
                <a:highlight>
                  <a:srgbClr val="FFFFFF"/>
                </a:highlight>
              </a:rPr>
              <a:t>4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Usability catastrophe: imperative to fix this before product can be released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 i="1">
                <a:solidFill>
                  <a:srgbClr val="333333"/>
                </a:solidFill>
                <a:highlight>
                  <a:srgbClr val="FFFFFF"/>
                </a:highlight>
              </a:rPr>
              <a:t>Source: https://www.nngroup.com/articles/how-to-rate-the-severity-of-usability-problem</a:t>
            </a: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</a:rPr>
              <a:t>s/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1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" sz="1800" dirty="0">
                <a:solidFill>
                  <a:srgbClr val="FF0000"/>
                </a:solidFill>
              </a:rPr>
              <a:t>[changes unclear]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758252801"/>
              </p:ext>
            </p:extLst>
          </p:nvPr>
        </p:nvGraphicFramePr>
        <p:xfrm>
          <a:off x="311700" y="1140275"/>
          <a:ext cx="4170200" cy="376115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Heuristic: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de" altLang="zh-CN" dirty="0">
                          <a:solidFill>
                            <a:srgbClr val="FF0000"/>
                          </a:solidFill>
                        </a:rPr>
                        <a:t>G4. 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</a:t>
                      </a:r>
                      <a:r>
                        <a:rPr lang="de-DE" altLang="zh-CN" sz="14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contextually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relevant </a:t>
                      </a:r>
                      <a:r>
                        <a:rPr lang="de-DE" altLang="zh-CN" sz="14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[Unable to see what changes are caused in „Performance“ by changing/setting parameters.</a:t>
                      </a:r>
                      <a:r>
                        <a:rPr lang="de" altLang="zh-CN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[3]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[Option 1: Highlight the block where changed are caused;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Option 2: Generate an window to show user where changes can be found]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 descr="图形用户界面, 图表&#10;&#10;描述已自动生成">
            <a:extLst>
              <a:ext uri="{FF2B5EF4-FFF2-40B4-BE49-F238E27FC236}">
                <a16:creationId xmlns:a16="http://schemas.microsoft.com/office/drawing/2014/main" id="{F1A2E012-002B-4296-807A-AE2C3A4C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4" y="677671"/>
            <a:ext cx="4424766" cy="3788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2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" sz="1800" dirty="0">
                <a:solidFill>
                  <a:srgbClr val="FF0000"/>
                </a:solidFill>
              </a:rPr>
              <a:t>[Index unclear]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654112079"/>
              </p:ext>
            </p:extLst>
          </p:nvPr>
        </p:nvGraphicFramePr>
        <p:xfrm>
          <a:off x="317714" y="977543"/>
          <a:ext cx="4164185" cy="376115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6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[G4. 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</a:t>
                      </a:r>
                      <a:r>
                        <a:rPr lang="de-DE" altLang="zh-CN" sz="14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contextually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relevant </a:t>
                      </a:r>
                      <a:r>
                        <a:rPr lang="de-DE" altLang="zh-CN" sz="14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</a:t>
                      </a:r>
                      <a:r>
                        <a:rPr lang="de-DE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[At first sight it may confusing why there is a 0.0116.]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[3]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[Just add information of 0.0116 which informs the users that the possibility of all data points of recidivism ranges from 0.0116 to 1.]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 descr="散点图&#10;&#10;描述已自动生成">
            <a:extLst>
              <a:ext uri="{FF2B5EF4-FFF2-40B4-BE49-F238E27FC236}">
                <a16:creationId xmlns:a16="http://schemas.microsoft.com/office/drawing/2014/main" id="{23F57C66-7618-47E0-A616-B1459CA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330085"/>
            <a:ext cx="4381159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3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" sz="1800" dirty="0">
                <a:solidFill>
                  <a:srgbClr val="FF0000"/>
                </a:solidFill>
              </a:rPr>
              <a:t>[Variable/Attribute unclear]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348590244"/>
              </p:ext>
            </p:extLst>
          </p:nvPr>
        </p:nvGraphicFramePr>
        <p:xfrm>
          <a:off x="311700" y="1140275"/>
          <a:ext cx="4170200" cy="347382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[G4. 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contextually relevant information.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altLang="zh-C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[For some attributes, it is unclear what the „count“ means and influence the display. 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[3]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[Add additional information. 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8E25EE30-821F-496B-A61D-14D8B510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603770"/>
            <a:ext cx="4481898" cy="39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4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" sz="1800" dirty="0">
                <a:solidFill>
                  <a:srgbClr val="FF0000"/>
                </a:solidFill>
              </a:rPr>
              <a:t>[L1 &amp; L2 unclear]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092155680"/>
              </p:ext>
            </p:extLst>
          </p:nvPr>
        </p:nvGraphicFramePr>
        <p:xfrm>
          <a:off x="311700" y="1140275"/>
          <a:ext cx="4170200" cy="354779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[G4. 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contextually relevant information.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altLang="zh-C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[L1 &amp; L2 are not clarified and users may don‘t know what are they and how to choose between L1 and L2. 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[3]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[Tell the users how L1 and L2 regularization will influence the result of nearest counterfactuals.]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5F7A931-7BD0-43E3-A534-2E14AE75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04" y="888481"/>
            <a:ext cx="4170200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/>
              <a:t>Issue </a:t>
            </a:r>
            <a:r>
              <a:rPr lang="de" sz="1800" b="1" dirty="0">
                <a:solidFill>
                  <a:srgbClr val="FF0000"/>
                </a:solidFill>
              </a:rPr>
              <a:t>5</a:t>
            </a:r>
            <a:r>
              <a:rPr lang="de" sz="1800" b="1" dirty="0"/>
              <a:t>:</a:t>
            </a:r>
            <a:r>
              <a:rPr lang="de" sz="1800" dirty="0"/>
              <a:t> </a:t>
            </a:r>
            <a:r>
              <a:rPr lang="de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</a:rPr>
              <a:t>no “undo” option</a:t>
            </a:r>
            <a:r>
              <a:rPr lang="de" sz="1800" dirty="0">
                <a:solidFill>
                  <a:srgbClr val="FF0000"/>
                </a:solidFill>
              </a:rPr>
              <a:t>]</a:t>
            </a:r>
            <a:endParaRPr sz="1800" dirty="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>
            <p:extLst>
              <p:ext uri="{D42A27DB-BD31-4B8C-83A1-F6EECF244321}">
                <p14:modId xmlns:p14="http://schemas.microsoft.com/office/powerpoint/2010/main" val="3939018966"/>
              </p:ext>
            </p:extLst>
          </p:nvPr>
        </p:nvGraphicFramePr>
        <p:xfrm>
          <a:off x="311700" y="1140275"/>
          <a:ext cx="4170200" cy="341355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[G12. 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Remember recent interactions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G9. Support efficient correction.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altLang="zh-C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b="1"/>
                        <a:t>Description: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[There is no „undo“ option or checkpoint preservation to go back to a previous status. 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/>
                        <a:t>Severity*</a:t>
                      </a:r>
                      <a:r>
                        <a:rPr lang="de" dirty="0"/>
                        <a:t>:</a:t>
                      </a: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 [3]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dirty="0">
                          <a:solidFill>
                            <a:srgbClr val="FF0000"/>
                          </a:solidFill>
                        </a:rPr>
                        <a:t>[Maintain short term memory or give users the right to preserve their own pathways.]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07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全屏显示(16:9)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Evaluation of WIT using the Guidelines for human-AI interaction design</vt:lpstr>
      <vt:lpstr>Severity*</vt:lpstr>
      <vt:lpstr>Issue 1: [changes unclear]</vt:lpstr>
      <vt:lpstr>Issue 2: [Index unclear]</vt:lpstr>
      <vt:lpstr>Issue 3: [Variable/Attribute unclear]</vt:lpstr>
      <vt:lpstr>Issue 4: [L1 &amp; L2 unclear]</vt:lpstr>
      <vt:lpstr>Issue 5: [no “undo” option]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WIT using the Guidelines for human-AI interaction design</dc:title>
  <cp:lastModifiedBy>Yu Xin</cp:lastModifiedBy>
  <cp:revision>1</cp:revision>
  <dcterms:modified xsi:type="dcterms:W3CDTF">2021-01-24T17:17:22Z</dcterms:modified>
</cp:coreProperties>
</file>