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61" r:id="rId3"/>
    <p:sldId id="262" r:id="rId4"/>
    <p:sldId id="297" r:id="rId5"/>
    <p:sldId id="267" r:id="rId6"/>
    <p:sldId id="301" r:id="rId7"/>
    <p:sldId id="271" r:id="rId8"/>
    <p:sldId id="303" r:id="rId9"/>
    <p:sldId id="302" r:id="rId10"/>
    <p:sldId id="304" r:id="rId11"/>
    <p:sldId id="276" r:id="rId12"/>
    <p:sldId id="307" r:id="rId13"/>
    <p:sldId id="318" r:id="rId14"/>
    <p:sldId id="319" r:id="rId15"/>
    <p:sldId id="320" r:id="rId16"/>
    <p:sldId id="323" r:id="rId17"/>
    <p:sldId id="324" r:id="rId18"/>
    <p:sldId id="322" r:id="rId19"/>
    <p:sldId id="325" r:id="rId20"/>
    <p:sldId id="329" r:id="rId21"/>
    <p:sldId id="330" r:id="rId22"/>
    <p:sldId id="331" r:id="rId23"/>
    <p:sldId id="277" r:id="rId24"/>
    <p:sldId id="328" r:id="rId25"/>
    <p:sldId id="337" r:id="rId26"/>
    <p:sldId id="338" r:id="rId27"/>
    <p:sldId id="280" r:id="rId28"/>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9" userDrawn="1">
          <p15:clr>
            <a:srgbClr val="A4A3A4"/>
          </p15:clr>
        </p15:guide>
        <p15:guide id="4" pos="3840" userDrawn="1">
          <p15:clr>
            <a:srgbClr val="A4A3A4"/>
          </p15:clr>
        </p15:guide>
        <p15:guide id="5" pos="7061" userDrawn="1">
          <p15:clr>
            <a:srgbClr val="A4A3A4"/>
          </p15:clr>
        </p15:guide>
        <p15:guide id="6" pos="6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A4DD"/>
    <a:srgbClr val="20517C"/>
    <a:srgbClr val="E8EAE9"/>
    <a:srgbClr val="FFFFFF"/>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31" autoAdjust="0"/>
    <p:restoredTop sz="85766" autoAdjust="0"/>
  </p:normalViewPr>
  <p:slideViewPr>
    <p:cSldViewPr showGuides="1">
      <p:cViewPr varScale="1">
        <p:scale>
          <a:sx n="88" d="100"/>
          <a:sy n="88" d="100"/>
        </p:scale>
        <p:origin x="319" y="68"/>
      </p:cViewPr>
      <p:guideLst>
        <p:guide orient="horz" pos="2129"/>
        <p:guide pos="3840"/>
        <p:guide pos="7061"/>
        <p:guide pos="619"/>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4.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endParaRPr lang="zh-CN" altLang="en-US" dirty="0"/>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endParaRPr lang="zh-CN" altLang="en-US" dirty="0"/>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endParaRPr lang="zh-CN" altLang="en-US" dirty="0"/>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endParaRPr lang="zh-CN" altLang="en-US" dirty="0"/>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pitchFamily="34" charset="-122"/>
                <a:ea typeface="微软雅黑" panose="020B0503020204020204" pitchFamily="34" charset="-122"/>
              </a:rPr>
              <a:t>目录</a:t>
            </a:r>
            <a:endParaRPr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endParaRPr lang="zh-CN" altLang="en-US" dirty="0"/>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endParaRPr lang="zh-CN" altLang="en-US" dirty="0"/>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endParaRPr lang="zh-CN" altLang="en-US" dirty="0"/>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endParaRPr lang="zh-CN" altLang="en-US" dirty="0"/>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5159896" y="1916832"/>
            <a:ext cx="2232248" cy="503237"/>
          </a:xfrm>
        </p:spPr>
        <p:txBody>
          <a:bodyPr/>
          <a:lstStyle/>
          <a:p>
            <a:r>
              <a:rPr lang="en-US" altLang="zh-CN" dirty="0"/>
              <a:t>PART  01</a:t>
            </a:r>
            <a:endParaRPr lang="zh-CN" altLang="en-US" dirty="0"/>
          </a:p>
        </p:txBody>
      </p:sp>
      <p:sp>
        <p:nvSpPr>
          <p:cNvPr id="3" name="文本占位符 2"/>
          <p:cNvSpPr>
            <a:spLocks noGrp="1"/>
          </p:cNvSpPr>
          <p:nvPr>
            <p:ph type="body" sz="quarter" idx="12"/>
          </p:nvPr>
        </p:nvSpPr>
        <p:spPr>
          <a:xfrm>
            <a:off x="5159896" y="2681434"/>
            <a:ext cx="2232248" cy="503237"/>
          </a:xfrm>
        </p:spPr>
        <p:txBody>
          <a:bodyPr/>
          <a:lstStyle/>
          <a:p>
            <a:r>
              <a:rPr lang="en-US" altLang="zh-CN" dirty="0"/>
              <a:t>PART  02</a:t>
            </a:r>
            <a:endParaRPr lang="zh-CN" altLang="en-US" dirty="0"/>
          </a:p>
        </p:txBody>
      </p:sp>
      <p:sp>
        <p:nvSpPr>
          <p:cNvPr id="4" name="文本占位符 3"/>
          <p:cNvSpPr>
            <a:spLocks noGrp="1"/>
          </p:cNvSpPr>
          <p:nvPr>
            <p:ph type="body" sz="quarter" idx="13"/>
          </p:nvPr>
        </p:nvSpPr>
        <p:spPr>
          <a:xfrm>
            <a:off x="5159896" y="3446036"/>
            <a:ext cx="2232248" cy="503237"/>
          </a:xfrm>
        </p:spPr>
        <p:txBody>
          <a:bodyPr/>
          <a:lstStyle/>
          <a:p>
            <a:r>
              <a:rPr lang="en-US" altLang="zh-CN" dirty="0"/>
              <a:t>PART  03</a:t>
            </a:r>
            <a:endParaRPr lang="zh-CN" altLang="en-US" dirty="0"/>
          </a:p>
          <a:p>
            <a:endParaRPr lang="zh-CN" altLang="en-US" dirty="0"/>
          </a:p>
        </p:txBody>
      </p:sp>
      <p:sp>
        <p:nvSpPr>
          <p:cNvPr id="5" name="文本占位符 4"/>
          <p:cNvSpPr>
            <a:spLocks noGrp="1"/>
          </p:cNvSpPr>
          <p:nvPr>
            <p:ph type="body" sz="quarter" idx="14"/>
          </p:nvPr>
        </p:nvSpPr>
        <p:spPr>
          <a:xfrm>
            <a:off x="5159896" y="4210638"/>
            <a:ext cx="2232248" cy="503237"/>
          </a:xfrm>
        </p:spPr>
        <p:txBody>
          <a:bodyPr/>
          <a:lstStyle/>
          <a:p>
            <a:r>
              <a:rPr lang="en-US" altLang="zh-CN" dirty="0"/>
              <a:t>PART  04</a:t>
            </a:r>
            <a:endParaRPr lang="zh-CN" altLang="en-US" dirty="0"/>
          </a:p>
          <a:p>
            <a:endParaRPr lang="zh-CN" altLang="en-US" dirty="0"/>
          </a:p>
        </p:txBody>
      </p:sp>
      <p:sp>
        <p:nvSpPr>
          <p:cNvPr id="6" name="文本占位符 5"/>
          <p:cNvSpPr>
            <a:spLocks noGrp="1"/>
          </p:cNvSpPr>
          <p:nvPr>
            <p:ph type="body" sz="quarter" idx="15"/>
          </p:nvPr>
        </p:nvSpPr>
        <p:spPr>
          <a:xfrm>
            <a:off x="5159896" y="4975240"/>
            <a:ext cx="2232248" cy="503237"/>
          </a:xfrm>
        </p:spPr>
        <p:txBody>
          <a:bodyPr/>
          <a:lstStyle/>
          <a:p>
            <a:r>
              <a:rPr lang="en-US" altLang="zh-CN" dirty="0"/>
              <a:t>PART  05</a:t>
            </a:r>
            <a:endParaRPr lang="zh-CN" altLang="en-US" dirty="0"/>
          </a:p>
          <a:p>
            <a:endParaRPr lang="zh-CN" altLang="en-US" dirty="0"/>
          </a:p>
        </p:txBody>
      </p:sp>
      <p:sp>
        <p:nvSpPr>
          <p:cNvPr id="8" name="文本占位符 7"/>
          <p:cNvSpPr>
            <a:spLocks noGrp="1"/>
          </p:cNvSpPr>
          <p:nvPr>
            <p:ph type="body" sz="quarter" idx="17"/>
          </p:nvPr>
        </p:nvSpPr>
        <p:spPr>
          <a:xfrm>
            <a:off x="7392144" y="1916832"/>
            <a:ext cx="2232248" cy="503237"/>
          </a:xfrm>
        </p:spPr>
        <p:txBody>
          <a:bodyPr/>
          <a:lstStyle/>
          <a:p>
            <a:r>
              <a:rPr lang="zh-CN" altLang="en-US" dirty="0"/>
              <a:t>毕设简介</a:t>
            </a:r>
            <a:endParaRPr lang="zh-CN" altLang="en-US" dirty="0"/>
          </a:p>
        </p:txBody>
      </p:sp>
      <p:sp>
        <p:nvSpPr>
          <p:cNvPr id="9" name="文本占位符 8"/>
          <p:cNvSpPr>
            <a:spLocks noGrp="1"/>
          </p:cNvSpPr>
          <p:nvPr>
            <p:ph type="body" sz="quarter" idx="18"/>
          </p:nvPr>
        </p:nvSpPr>
        <p:spPr>
          <a:xfrm>
            <a:off x="7392144" y="2678494"/>
            <a:ext cx="3960440" cy="481300"/>
          </a:xfrm>
        </p:spPr>
        <p:txBody>
          <a:bodyPr/>
          <a:lstStyle/>
          <a:p>
            <a:r>
              <a:rPr lang="zh-CN" altLang="en-US" dirty="0"/>
              <a:t>应用技术</a:t>
            </a:r>
            <a:endParaRPr lang="zh-CN" altLang="en-US" dirty="0"/>
          </a:p>
        </p:txBody>
      </p:sp>
      <p:sp>
        <p:nvSpPr>
          <p:cNvPr id="10" name="文本占位符 9"/>
          <p:cNvSpPr>
            <a:spLocks noGrp="1"/>
          </p:cNvSpPr>
          <p:nvPr>
            <p:ph type="body" sz="quarter" idx="19"/>
          </p:nvPr>
        </p:nvSpPr>
        <p:spPr>
          <a:xfrm>
            <a:off x="7392144" y="3442775"/>
            <a:ext cx="3168352" cy="503237"/>
          </a:xfrm>
        </p:spPr>
        <p:txBody>
          <a:bodyPr/>
          <a:lstStyle/>
          <a:p>
            <a:r>
              <a:rPr lang="zh-CN" altLang="en-US" dirty="0"/>
              <a:t>数据采集及处理</a:t>
            </a:r>
            <a:endParaRPr lang="zh-CN" altLang="en-US" dirty="0"/>
          </a:p>
        </p:txBody>
      </p:sp>
      <p:sp>
        <p:nvSpPr>
          <p:cNvPr id="11" name="文本占位符 10"/>
          <p:cNvSpPr>
            <a:spLocks noGrp="1"/>
          </p:cNvSpPr>
          <p:nvPr>
            <p:ph type="body" sz="quarter" idx="20"/>
          </p:nvPr>
        </p:nvSpPr>
        <p:spPr>
          <a:xfrm>
            <a:off x="7392144" y="4210869"/>
            <a:ext cx="3168352" cy="503237"/>
          </a:xfrm>
        </p:spPr>
        <p:txBody>
          <a:bodyPr/>
          <a:lstStyle/>
          <a:p>
            <a:r>
              <a:rPr lang="zh-CN" altLang="en-US" dirty="0"/>
              <a:t>数据可视化分析</a:t>
            </a:r>
            <a:endParaRPr lang="zh-CN" altLang="en-US" dirty="0"/>
          </a:p>
        </p:txBody>
      </p:sp>
      <p:sp>
        <p:nvSpPr>
          <p:cNvPr id="12" name="文本占位符 11"/>
          <p:cNvSpPr>
            <a:spLocks noGrp="1"/>
          </p:cNvSpPr>
          <p:nvPr>
            <p:ph type="body" sz="quarter" idx="21"/>
          </p:nvPr>
        </p:nvSpPr>
        <p:spPr>
          <a:xfrm>
            <a:off x="7392035" y="4987925"/>
            <a:ext cx="3858260" cy="502920"/>
          </a:xfrm>
        </p:spPr>
        <p:txBody>
          <a:bodyPr/>
          <a:lstStyle/>
          <a:p>
            <a:r>
              <a:rPr lang="zh-CN" altLang="en-US" dirty="0"/>
              <a:t>模型构建及价格预测</a:t>
            </a:r>
            <a:endParaRPr lang="zh-CN" altLang="en-US" dirty="0"/>
          </a:p>
        </p:txBody>
      </p:sp>
      <p:cxnSp>
        <p:nvCxnSpPr>
          <p:cNvPr id="21" name="直接连接符 20"/>
          <p:cNvCxnSpPr/>
          <p:nvPr/>
        </p:nvCxnSpPr>
        <p:spPr>
          <a:xfrm flipV="1">
            <a:off x="6672064" y="5805264"/>
            <a:ext cx="432048" cy="43204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448810" y="476885"/>
            <a:ext cx="6393815" cy="10801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800"/>
              <a:t>南京市二手房市场分析及价格预测研究</a:t>
            </a:r>
            <a:endParaRPr lang="zh-CN"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FORE  </a:t>
            </a:r>
            <a:endParaRPr lang="zh-CN" altLang="en-US" dirty="0"/>
          </a:p>
        </p:txBody>
      </p:sp>
      <p:sp>
        <p:nvSpPr>
          <p:cNvPr id="4" name="文本占位符 3"/>
          <p:cNvSpPr>
            <a:spLocks noGrp="1"/>
          </p:cNvSpPr>
          <p:nvPr>
            <p:ph type="body" sz="quarter" idx="12"/>
          </p:nvPr>
        </p:nvSpPr>
        <p:spPr/>
        <p:txBody>
          <a:bodyPr/>
          <a:lstStyle/>
          <a:p>
            <a:r>
              <a:rPr lang="zh-CN" altLang="en-US" dirty="0"/>
              <a:t>数据可视化分析</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数据可视化分析</a:t>
            </a:r>
            <a:endParaRPr lang="zh-CN" altLang="en-US" dirty="0"/>
          </a:p>
        </p:txBody>
      </p:sp>
      <p:sp>
        <p:nvSpPr>
          <p:cNvPr id="23" name="矩形 22"/>
          <p:cNvSpPr/>
          <p:nvPr/>
        </p:nvSpPr>
        <p:spPr>
          <a:xfrm>
            <a:off x="623392" y="1484784"/>
            <a:ext cx="10333148" cy="5960745"/>
          </a:xfrm>
          <a:prstGeom prst="rect">
            <a:avLst/>
          </a:prstGeom>
        </p:spPr>
        <p:txBody>
          <a:bodyPr wrap="square">
            <a:spAutoFit/>
          </a:bodyPr>
          <a:lstStyle/>
          <a:p>
            <a:pPr>
              <a:lnSpc>
                <a:spcPct val="120000"/>
              </a:lnSpc>
            </a:pPr>
            <a:r>
              <a:rPr lang="en-US" altLang="zh-CN" sz="3200" b="1" dirty="0">
                <a:latin typeface="宋体" panose="02010600030101010101" pitchFamily="2" charset="-122"/>
                <a:ea typeface="宋体" panose="02010600030101010101" pitchFamily="2" charset="-122"/>
              </a:rPr>
              <a:t>4.1 </a:t>
            </a:r>
            <a:r>
              <a:rPr lang="zh-CN" altLang="en-US" sz="3200" b="1" dirty="0">
                <a:latin typeface="宋体" panose="02010600030101010101" pitchFamily="2" charset="-122"/>
                <a:ea typeface="宋体" panose="02010600030101010101" pitchFamily="2" charset="-122"/>
              </a:rPr>
              <a:t>数据可视化分析基本步骤</a:t>
            </a:r>
            <a:endParaRPr lang="en-US" altLang="zh-CN" sz="3200" b="1" dirty="0">
              <a:latin typeface="宋体" panose="02010600030101010101" pitchFamily="2" charset="-122"/>
              <a:ea typeface="宋体" panose="02010600030101010101" pitchFamily="2" charset="-122"/>
            </a:endParaRPr>
          </a:p>
          <a:p>
            <a:pPr>
              <a:lnSpc>
                <a:spcPct val="120000"/>
              </a:lnSpc>
            </a:pPr>
            <a:endParaRPr lang="en-US" altLang="zh-CN" sz="2400"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    该阶段主要是对数据从整体上做一个探索性分析并把数据进行可视化呈现，</a:t>
            </a:r>
            <a:r>
              <a:rPr lang="zh-CN" altLang="en-US" sz="2000" b="1" dirty="0">
                <a:latin typeface="宋体" panose="02010600030101010101" pitchFamily="2" charset="-122"/>
                <a:ea typeface="宋体" panose="02010600030101010101" pitchFamily="2" charset="-122"/>
              </a:rPr>
              <a:t>帮助人们更好、更直观的认识数据</a:t>
            </a:r>
            <a:r>
              <a:rPr lang="zh-CN" altLang="en-US" dirty="0">
                <a:latin typeface="宋体" panose="02010600030101010101" pitchFamily="2" charset="-122"/>
                <a:ea typeface="宋体" panose="02010600030101010101" pitchFamily="2" charset="-122"/>
              </a:rPr>
              <a:t>，把隐藏在大量数据背后的信息集中和提炼出来，总结出所研究对象的内在规律。我们主要对二手房房源的</a:t>
            </a:r>
            <a:r>
              <a:rPr lang="zh-CN" altLang="en-US" b="1" dirty="0">
                <a:latin typeface="宋体" panose="02010600030101010101" pitchFamily="2" charset="-122"/>
                <a:ea typeface="宋体" panose="02010600030101010101" pitchFamily="2" charset="-122"/>
              </a:rPr>
              <a:t>总价、单价、面积、朝向、地区、房间数</a:t>
            </a:r>
            <a:r>
              <a:rPr lang="zh-CN" altLang="en-US" dirty="0">
                <a:latin typeface="宋体" panose="02010600030101010101" pitchFamily="2" charset="-122"/>
                <a:ea typeface="宋体" panose="02010600030101010101" pitchFamily="2" charset="-122"/>
              </a:rPr>
              <a:t>等数据项进行分析。数据可视化分析主要步骤如下：</a:t>
            </a:r>
            <a:endParaRPr lang="en-US" altLang="zh-CN" dirty="0">
              <a:latin typeface="宋体" panose="02010600030101010101" pitchFamily="2" charset="-122"/>
              <a:ea typeface="宋体" panose="02010600030101010101" pitchFamily="2" charset="-122"/>
            </a:endParaRPr>
          </a:p>
          <a:p>
            <a:pPr lvl="1">
              <a:lnSpc>
                <a:spcPct val="120000"/>
              </a:lnSpc>
            </a:pPr>
            <a:r>
              <a:rPr lang="en-US" altLang="zh-CN" sz="2400"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）数据加载</a:t>
            </a:r>
            <a:endParaRPr lang="en-US" altLang="zh-CN" dirty="0">
              <a:latin typeface="宋体" panose="02010600030101010101" pitchFamily="2" charset="-122"/>
              <a:ea typeface="宋体" panose="02010600030101010101" pitchFamily="2" charset="-122"/>
            </a:endParaRPr>
          </a:p>
          <a:p>
            <a:pPr marL="1657350" lvl="3" indent="-285750">
              <a:lnSpc>
                <a:spcPct val="12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数据项的行列索引的处理</a:t>
            </a:r>
            <a:endParaRPr lang="zh-CN" altLang="en-US" dirty="0">
              <a:latin typeface="黑体" panose="02010609060101010101" pitchFamily="49" charset="-122"/>
              <a:ea typeface="黑体" panose="02010609060101010101" pitchFamily="49" charset="-122"/>
            </a:endParaRPr>
          </a:p>
          <a:p>
            <a:pPr marL="1657350" lvl="3" indent="-285750">
              <a:lnSpc>
                <a:spcPct val="12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数据类型推断和数据转换</a:t>
            </a:r>
            <a:endParaRPr lang="zh-CN" altLang="en-US" dirty="0">
              <a:latin typeface="黑体" panose="02010609060101010101" pitchFamily="49" charset="-122"/>
              <a:ea typeface="黑体" panose="02010609060101010101" pitchFamily="49" charset="-122"/>
            </a:endParaRPr>
          </a:p>
          <a:p>
            <a:pPr marL="1657350" lvl="3" indent="-285750">
              <a:lnSpc>
                <a:spcPct val="12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缺失值的处理</a:t>
            </a:r>
            <a:endParaRPr lang="zh-CN" altLang="en-US" dirty="0">
              <a:latin typeface="宋体" panose="02010600030101010101" pitchFamily="2" charset="-122"/>
              <a:ea typeface="宋体" panose="02010600030101010101" pitchFamily="2" charset="-122"/>
            </a:endParaRPr>
          </a:p>
          <a:p>
            <a:pPr lvl="1">
              <a:lnSpc>
                <a:spcPct val="120000"/>
              </a:lnSpc>
            </a:pPr>
            <a:r>
              <a:rPr lang="en-US" altLang="zh-CN" dirty="0">
                <a:latin typeface="宋体" panose="02010600030101010101" pitchFamily="2" charset="-122"/>
                <a:ea typeface="宋体" panose="02010600030101010101" pitchFamily="2" charset="-122"/>
              </a:rPr>
              <a:t>    2</a:t>
            </a:r>
            <a:r>
              <a:rPr lang="zh-CN" altLang="en-US" dirty="0">
                <a:latin typeface="宋体" panose="02010600030101010101" pitchFamily="2" charset="-122"/>
                <a:ea typeface="宋体" panose="02010600030101010101" pitchFamily="2" charset="-122"/>
              </a:rPr>
              <a:t>）数据转换与运算</a:t>
            </a:r>
            <a:endParaRPr lang="zh-CN" altLang="en-US" dirty="0">
              <a:latin typeface="宋体" panose="02010600030101010101" pitchFamily="2" charset="-122"/>
              <a:ea typeface="宋体" panose="02010600030101010101" pitchFamily="2" charset="-122"/>
            </a:endParaRPr>
          </a:p>
          <a:p>
            <a:pPr lvl="1">
              <a:lnSpc>
                <a:spcPct val="120000"/>
              </a:lnSpc>
            </a:pPr>
            <a:r>
              <a:rPr lang="en-US" altLang="zh-CN" dirty="0">
                <a:latin typeface="宋体" panose="02010600030101010101" pitchFamily="2" charset="-122"/>
                <a:ea typeface="宋体" panose="02010600030101010101" pitchFamily="2" charset="-122"/>
              </a:rPr>
              <a:t>    3</a:t>
            </a:r>
            <a:r>
              <a:rPr lang="zh-CN" altLang="en-US" dirty="0">
                <a:latin typeface="宋体" panose="02010600030101010101" pitchFamily="2" charset="-122"/>
                <a:ea typeface="宋体" panose="02010600030101010101" pitchFamily="2" charset="-122"/>
              </a:rPr>
              <a:t>）数据可视化呈现</a:t>
            </a:r>
            <a:endParaRPr lang="zh-CN" altLang="en-US" dirty="0">
              <a:latin typeface="宋体" panose="02010600030101010101" pitchFamily="2" charset="-122"/>
              <a:ea typeface="宋体" panose="02010600030101010101" pitchFamily="2" charset="-122"/>
            </a:endParaRPr>
          </a:p>
          <a:p>
            <a:pPr>
              <a:lnSpc>
                <a:spcPct val="120000"/>
              </a:lnSpc>
            </a:pPr>
            <a:endParaRPr lang="en-US" altLang="zh-CN" sz="2400" dirty="0">
              <a:latin typeface="宋体" panose="02010600030101010101" pitchFamily="2" charset="-122"/>
              <a:ea typeface="宋体" panose="02010600030101010101" pitchFamily="2" charset="-122"/>
            </a:endParaRPr>
          </a:p>
          <a:p>
            <a:pPr>
              <a:lnSpc>
                <a:spcPct val="120000"/>
              </a:lnSpc>
            </a:pPr>
            <a:endParaRPr lang="en-US" altLang="zh-CN" sz="2400" dirty="0">
              <a:latin typeface="宋体" panose="02010600030101010101" pitchFamily="2" charset="-122"/>
              <a:ea typeface="宋体" panose="02010600030101010101" pitchFamily="2" charset="-122"/>
            </a:endParaRPr>
          </a:p>
          <a:p>
            <a:pPr>
              <a:lnSpc>
                <a:spcPct val="120000"/>
              </a:lnSpc>
            </a:pP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数据可视化分析</a:t>
            </a:r>
            <a:endParaRPr lang="zh-CN" altLang="en-US" dirty="0"/>
          </a:p>
        </p:txBody>
      </p:sp>
      <p:sp>
        <p:nvSpPr>
          <p:cNvPr id="23" name="矩形 22"/>
          <p:cNvSpPr/>
          <p:nvPr/>
        </p:nvSpPr>
        <p:spPr>
          <a:xfrm>
            <a:off x="263525" y="1303655"/>
            <a:ext cx="7134860" cy="1604010"/>
          </a:xfrm>
          <a:prstGeom prst="rect">
            <a:avLst/>
          </a:prstGeom>
        </p:spPr>
        <p:txBody>
          <a:bodyPr wrap="square">
            <a:spAutoFit/>
          </a:bodyPr>
          <a:lstStyle/>
          <a:p>
            <a:pPr>
              <a:lnSpc>
                <a:spcPct val="120000"/>
              </a:lnSpc>
            </a:pPr>
            <a:r>
              <a:rPr lang="en-US" altLang="zh-CN" sz="3200" b="1" dirty="0">
                <a:latin typeface="宋体" panose="02010600030101010101" pitchFamily="2" charset="-122"/>
                <a:ea typeface="宋体" panose="02010600030101010101" pitchFamily="2" charset="-122"/>
              </a:rPr>
              <a:t>4.2 </a:t>
            </a:r>
            <a:r>
              <a:rPr lang="zh-CN" altLang="en-US" sz="3200" b="1" dirty="0">
                <a:latin typeface="宋体" panose="02010600030101010101" pitchFamily="2" charset="-122"/>
                <a:ea typeface="宋体" panose="02010600030101010101" pitchFamily="2" charset="-122"/>
              </a:rPr>
              <a:t>基</a:t>
            </a:r>
            <a:r>
              <a:rPr lang="zh-CN" altLang="en-US" sz="3200" b="1" dirty="0">
                <a:latin typeface="宋体" panose="02010600030101010101" pitchFamily="2" charset="-122"/>
                <a:ea typeface="宋体" panose="02010600030101010101" pitchFamily="2" charset="-122"/>
                <a:sym typeface="+mn-ea"/>
              </a:rPr>
              <a:t>南京二手房基本信息可视化分析</a:t>
            </a:r>
            <a:endParaRPr lang="en-US" altLang="zh-CN" sz="1400" b="1" dirty="0">
              <a:latin typeface="宋体" panose="02010600030101010101" pitchFamily="2" charset="-122"/>
              <a:ea typeface="宋体" panose="02010600030101010101" pitchFamily="2" charset="-122"/>
            </a:endParaRPr>
          </a:p>
          <a:p>
            <a:pPr lvl="1">
              <a:lnSpc>
                <a:spcPct val="120000"/>
              </a:lnSpc>
            </a:pPr>
            <a:endParaRPr lang="zh-CN" altLang="en-US" sz="1600" b="1" dirty="0">
              <a:latin typeface="宋体" panose="02010600030101010101" pitchFamily="2" charset="-122"/>
              <a:ea typeface="宋体" panose="02010600030101010101" pitchFamily="2" charset="-122"/>
            </a:endParaRPr>
          </a:p>
          <a:p>
            <a:pPr lvl="1">
              <a:lnSpc>
                <a:spcPct val="120000"/>
              </a:lnSpc>
            </a:pPr>
            <a:r>
              <a:rPr lang="zh-CN" altLang="en-US" sz="1600" b="1" dirty="0">
                <a:latin typeface="宋体" panose="02010600030101010101" pitchFamily="2" charset="-122"/>
                <a:ea typeface="宋体" panose="02010600030101010101" pitchFamily="2" charset="-122"/>
              </a:rPr>
              <a:t>南京二手房建造时间分布折线图如下：</a:t>
            </a:r>
            <a:endParaRPr lang="en-US" altLang="zh-CN" sz="1600" b="1" dirty="0">
              <a:latin typeface="宋体" panose="02010600030101010101" pitchFamily="2" charset="-122"/>
              <a:ea typeface="宋体" panose="02010600030101010101" pitchFamily="2" charset="-122"/>
            </a:endParaRPr>
          </a:p>
          <a:p>
            <a:pPr>
              <a:lnSpc>
                <a:spcPct val="120000"/>
              </a:lnSpc>
            </a:pPr>
            <a:endParaRPr lang="en-US" altLang="zh-CN" b="1" dirty="0">
              <a:latin typeface="宋体" panose="02010600030101010101" pitchFamily="2" charset="-122"/>
              <a:ea typeface="宋体" panose="02010600030101010101" pitchFamily="2" charset="-122"/>
            </a:endParaRPr>
          </a:p>
        </p:txBody>
      </p:sp>
      <p:sp>
        <p:nvSpPr>
          <p:cNvPr id="4" name="文本框 3"/>
          <p:cNvSpPr txBox="1"/>
          <p:nvPr/>
        </p:nvSpPr>
        <p:spPr>
          <a:xfrm>
            <a:off x="7824192" y="2780791"/>
            <a:ext cx="3168352" cy="1753235"/>
          </a:xfrm>
          <a:prstGeom prst="rect">
            <a:avLst/>
          </a:prstGeom>
          <a:noFill/>
        </p:spPr>
        <p:txBody>
          <a:bodyPr wrap="square" rtlCol="0">
            <a:spAutoFit/>
          </a:bodyPr>
          <a:lstStyle/>
          <a:p>
            <a:r>
              <a:rPr lang="zh-CN" altLang="en-US" dirty="0"/>
              <a:t>从图中可以看出：</a:t>
            </a:r>
            <a:endParaRPr lang="en-US" altLang="zh-CN" dirty="0"/>
          </a:p>
          <a:p>
            <a:endParaRPr lang="en-US" altLang="zh-CN" dirty="0"/>
          </a:p>
          <a:p>
            <a:pPr marL="285750" indent="-285750">
              <a:buFont typeface="Arial" panose="020B0604020202020204" pitchFamily="34" charset="0"/>
              <a:buChar char="•"/>
            </a:pPr>
            <a:r>
              <a:rPr lang="en-US" altLang="zh-CN" dirty="0"/>
              <a:t>2018</a:t>
            </a:r>
            <a:r>
              <a:rPr lang="zh-CN" altLang="en-US" dirty="0"/>
              <a:t>年建造的房屋最多，高达</a:t>
            </a:r>
            <a:r>
              <a:rPr lang="en-US" altLang="zh-CN" dirty="0"/>
              <a:t>200</a:t>
            </a:r>
            <a:r>
              <a:rPr lang="zh-CN" altLang="en-US" dirty="0"/>
              <a:t>多套。</a:t>
            </a:r>
            <a:endParaRPr lang="en-US" altLang="zh-CN" dirty="0"/>
          </a:p>
          <a:p>
            <a:pPr marL="285750" indent="-285750">
              <a:buFont typeface="Arial" panose="020B0604020202020204" pitchFamily="34" charset="0"/>
              <a:buChar char="•"/>
            </a:pPr>
            <a:r>
              <a:rPr lang="en-US" altLang="zh-CN" dirty="0"/>
              <a:t>2015</a:t>
            </a:r>
            <a:r>
              <a:rPr lang="zh-CN" altLang="en-US" dirty="0"/>
              <a:t>年至</a:t>
            </a:r>
            <a:r>
              <a:rPr lang="en-US" altLang="zh-CN" dirty="0"/>
              <a:t>2019</a:t>
            </a:r>
            <a:r>
              <a:rPr lang="zh-CN" altLang="en-US" dirty="0"/>
              <a:t>年这</a:t>
            </a:r>
            <a:r>
              <a:rPr lang="en-US" altLang="zh-CN" dirty="0"/>
              <a:t>4</a:t>
            </a:r>
            <a:r>
              <a:rPr lang="zh-CN" altLang="en-US" dirty="0"/>
              <a:t>年建造的房屋均超过</a:t>
            </a:r>
            <a:r>
              <a:rPr lang="en-US" altLang="zh-CN" dirty="0"/>
              <a:t>100</a:t>
            </a:r>
            <a:r>
              <a:rPr lang="zh-CN" altLang="en-US" dirty="0"/>
              <a:t>套</a:t>
            </a:r>
            <a:endParaRPr lang="zh-CN" altLang="en-US" dirty="0"/>
          </a:p>
        </p:txBody>
      </p:sp>
      <p:pic>
        <p:nvPicPr>
          <p:cNvPr id="5" name="图片 7"/>
          <p:cNvPicPr>
            <a:picLocks noChangeAspect="1"/>
          </p:cNvPicPr>
          <p:nvPr/>
        </p:nvPicPr>
        <p:blipFill>
          <a:blip r:embed="rId1" cstate="print">
            <a:extLst>
              <a:ext uri="{28A0092B-C50C-407E-A947-70E740481C1C}">
                <a14:useLocalDpi xmlns:a14="http://schemas.microsoft.com/office/drawing/2010/main" val="0"/>
              </a:ext>
            </a:extLst>
          </a:blip>
          <a:srcRect l="-1" r="-3"/>
          <a:stretch>
            <a:fillRect/>
          </a:stretch>
        </p:blipFill>
        <p:spPr>
          <a:xfrm>
            <a:off x="407670" y="2780665"/>
            <a:ext cx="6292850" cy="32867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数据可视化分析</a:t>
            </a:r>
            <a:endParaRPr lang="zh-CN" altLang="en-US" dirty="0"/>
          </a:p>
        </p:txBody>
      </p:sp>
      <p:sp>
        <p:nvSpPr>
          <p:cNvPr id="23" name="矩形 22"/>
          <p:cNvSpPr/>
          <p:nvPr/>
        </p:nvSpPr>
        <p:spPr>
          <a:xfrm>
            <a:off x="263525" y="1303655"/>
            <a:ext cx="7196455" cy="1567180"/>
          </a:xfrm>
          <a:prstGeom prst="rect">
            <a:avLst/>
          </a:prstGeom>
        </p:spPr>
        <p:txBody>
          <a:bodyPr wrap="square">
            <a:spAutoFit/>
          </a:bodyPr>
          <a:lstStyle/>
          <a:p>
            <a:pPr>
              <a:lnSpc>
                <a:spcPct val="120000"/>
              </a:lnSpc>
            </a:pPr>
            <a:r>
              <a:rPr lang="en-US" altLang="zh-CN" sz="3200" b="1" dirty="0">
                <a:latin typeface="宋体" panose="02010600030101010101" pitchFamily="2" charset="-122"/>
                <a:ea typeface="宋体" panose="02010600030101010101" pitchFamily="2" charset="-122"/>
              </a:rPr>
              <a:t>4.2</a:t>
            </a:r>
            <a:r>
              <a:rPr lang="zh-CN" altLang="en-US" sz="3200" b="1" dirty="0">
                <a:latin typeface="宋体" panose="02010600030101010101" pitchFamily="2" charset="-122"/>
                <a:ea typeface="宋体" panose="02010600030101010101" pitchFamily="2" charset="-122"/>
                <a:sym typeface="+mn-ea"/>
              </a:rPr>
              <a:t>南京二手房基本信息可视化分析</a:t>
            </a:r>
            <a:endParaRPr lang="en-US" altLang="zh-CN" sz="3200" b="1" dirty="0">
              <a:latin typeface="宋体" panose="02010600030101010101" pitchFamily="2" charset="-122"/>
              <a:ea typeface="宋体" panose="02010600030101010101" pitchFamily="2" charset="-122"/>
            </a:endParaRPr>
          </a:p>
          <a:p>
            <a:pPr lvl="1">
              <a:lnSpc>
                <a:spcPct val="120000"/>
              </a:lnSpc>
            </a:pPr>
            <a:endParaRPr lang="en-US" altLang="zh-CN" sz="1400" b="1" dirty="0">
              <a:latin typeface="宋体" panose="02010600030101010101" pitchFamily="2" charset="-122"/>
              <a:ea typeface="宋体" panose="02010600030101010101" pitchFamily="2" charset="-122"/>
            </a:endParaRPr>
          </a:p>
          <a:p>
            <a:pPr lvl="1">
              <a:lnSpc>
                <a:spcPct val="120000"/>
              </a:lnSpc>
            </a:pPr>
            <a:r>
              <a:rPr lang="zh-CN" altLang="en-US" sz="1600" b="1" dirty="0">
                <a:latin typeface="宋体" panose="02010600030101010101" pitchFamily="2" charset="-122"/>
                <a:ea typeface="宋体" panose="02010600030101010101" pitchFamily="2" charset="-122"/>
              </a:rPr>
              <a:t>南京二手房各区域房屋数量占比饼图如下：</a:t>
            </a:r>
            <a:endParaRPr lang="en-US" altLang="zh-CN" sz="1600" b="1" dirty="0">
              <a:latin typeface="宋体" panose="02010600030101010101" pitchFamily="2" charset="-122"/>
              <a:ea typeface="宋体" panose="02010600030101010101" pitchFamily="2" charset="-122"/>
            </a:endParaRPr>
          </a:p>
          <a:p>
            <a:pPr>
              <a:lnSpc>
                <a:spcPct val="120000"/>
              </a:lnSpc>
            </a:pPr>
            <a:endParaRPr lang="en-US" altLang="zh-CN" b="1" dirty="0">
              <a:latin typeface="宋体" panose="02010600030101010101" pitchFamily="2" charset="-122"/>
              <a:ea typeface="宋体" panose="02010600030101010101" pitchFamily="2" charset="-122"/>
            </a:endParaRPr>
          </a:p>
        </p:txBody>
      </p:sp>
      <p:sp>
        <p:nvSpPr>
          <p:cNvPr id="4" name="文本框 3"/>
          <p:cNvSpPr txBox="1"/>
          <p:nvPr/>
        </p:nvSpPr>
        <p:spPr>
          <a:xfrm>
            <a:off x="7680176" y="2924618"/>
            <a:ext cx="3384376" cy="2306955"/>
          </a:xfrm>
          <a:prstGeom prst="rect">
            <a:avLst/>
          </a:prstGeom>
          <a:noFill/>
        </p:spPr>
        <p:txBody>
          <a:bodyPr wrap="square" rtlCol="0">
            <a:spAutoFit/>
          </a:bodyPr>
          <a:lstStyle/>
          <a:p>
            <a:r>
              <a:rPr lang="zh-CN" altLang="en-US" dirty="0"/>
              <a:t>从图中可以看出：</a:t>
            </a:r>
            <a:endParaRPr lang="en-US" altLang="zh-CN" dirty="0"/>
          </a:p>
          <a:p>
            <a:endParaRPr lang="en-US" altLang="zh-CN" dirty="0"/>
          </a:p>
          <a:p>
            <a:pPr marL="285750" indent="-285750">
              <a:buFont typeface="Arial" panose="020B0604020202020204" pitchFamily="34" charset="0"/>
              <a:buChar char="•"/>
            </a:pPr>
            <a:r>
              <a:rPr lang="zh-CN" altLang="en-US" dirty="0"/>
              <a:t>栖霞区的房屋数量最多，占比</a:t>
            </a:r>
            <a:r>
              <a:rPr lang="en-US" altLang="zh-CN" dirty="0"/>
              <a:t>20.6%</a:t>
            </a:r>
            <a:r>
              <a:rPr lang="zh-CN" altLang="en-US" dirty="0"/>
              <a:t>，其次是浦口区，占比</a:t>
            </a:r>
            <a:r>
              <a:rPr lang="en-US" altLang="zh-CN" dirty="0"/>
              <a:t>18.3%</a:t>
            </a:r>
            <a:endParaRPr lang="en-US" altLang="zh-CN" dirty="0"/>
          </a:p>
          <a:p>
            <a:pPr marL="285750" indent="-285750">
              <a:buFont typeface="Arial" panose="020B0604020202020204" pitchFamily="34" charset="0"/>
              <a:buChar char="•"/>
            </a:pPr>
            <a:r>
              <a:rPr lang="zh-CN" altLang="en-US" dirty="0"/>
              <a:t>南京周边的数量最少，占比</a:t>
            </a:r>
            <a:r>
              <a:rPr lang="en-US" altLang="zh-CN" dirty="0"/>
              <a:t>1.1%</a:t>
            </a:r>
            <a:r>
              <a:rPr lang="zh-CN" altLang="en-US" dirty="0"/>
              <a:t>，其次是溧水，占比</a:t>
            </a:r>
            <a:r>
              <a:rPr lang="en-US" altLang="zh-CN" dirty="0"/>
              <a:t>1.8%</a:t>
            </a:r>
            <a:r>
              <a:rPr lang="zh-CN" altLang="en-US" dirty="0"/>
              <a:t>。</a:t>
            </a:r>
            <a:endParaRPr lang="zh-CN" altLang="en-US" dirty="0"/>
          </a:p>
        </p:txBody>
      </p:sp>
      <p:pic>
        <p:nvPicPr>
          <p:cNvPr id="5" name="图片 8"/>
          <p:cNvPicPr>
            <a:picLocks noChangeAspect="1"/>
          </p:cNvPicPr>
          <p:nvPr/>
        </p:nvPicPr>
        <p:blipFill>
          <a:blip r:embed="rId1" cstate="print">
            <a:extLst>
              <a:ext uri="{28A0092B-C50C-407E-A947-70E740481C1C}">
                <a14:useLocalDpi xmlns:a14="http://schemas.microsoft.com/office/drawing/2010/main" val="0"/>
              </a:ext>
            </a:extLst>
          </a:blip>
          <a:srcRect r="41181"/>
          <a:stretch>
            <a:fillRect/>
          </a:stretch>
        </p:blipFill>
        <p:spPr>
          <a:xfrm>
            <a:off x="1220470" y="2872105"/>
            <a:ext cx="3820160" cy="35883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数据可视化分析</a:t>
            </a:r>
            <a:endParaRPr lang="zh-CN" altLang="en-US" dirty="0"/>
          </a:p>
        </p:txBody>
      </p:sp>
      <p:sp>
        <p:nvSpPr>
          <p:cNvPr id="23" name="矩形 22"/>
          <p:cNvSpPr/>
          <p:nvPr/>
        </p:nvSpPr>
        <p:spPr>
          <a:xfrm>
            <a:off x="263352" y="1303550"/>
            <a:ext cx="6912768" cy="1604010"/>
          </a:xfrm>
          <a:prstGeom prst="rect">
            <a:avLst/>
          </a:prstGeom>
        </p:spPr>
        <p:txBody>
          <a:bodyPr wrap="square">
            <a:spAutoFit/>
          </a:bodyPr>
          <a:lstStyle/>
          <a:p>
            <a:pPr>
              <a:lnSpc>
                <a:spcPct val="120000"/>
              </a:lnSpc>
            </a:pPr>
            <a:r>
              <a:rPr lang="en-US" altLang="zh-CN" sz="3200" b="1" dirty="0">
                <a:latin typeface="宋体" panose="02010600030101010101" pitchFamily="2" charset="-122"/>
                <a:ea typeface="宋体" panose="02010600030101010101" pitchFamily="2" charset="-122"/>
              </a:rPr>
              <a:t>4.2 </a:t>
            </a:r>
            <a:r>
              <a:rPr lang="zh-CN" altLang="en-US" sz="3200" b="1" dirty="0">
                <a:latin typeface="宋体" panose="02010600030101010101" pitchFamily="2" charset="-122"/>
                <a:ea typeface="宋体" panose="02010600030101010101" pitchFamily="2" charset="-122"/>
                <a:sym typeface="+mn-ea"/>
              </a:rPr>
              <a:t>南京二手房基本信息可视化分析</a:t>
            </a:r>
            <a:endParaRPr lang="en-US" altLang="zh-CN" sz="1400" b="1" dirty="0">
              <a:latin typeface="宋体" panose="02010600030101010101" pitchFamily="2" charset="-122"/>
              <a:ea typeface="宋体" panose="02010600030101010101" pitchFamily="2" charset="-122"/>
            </a:endParaRPr>
          </a:p>
          <a:p>
            <a:pPr lvl="1">
              <a:lnSpc>
                <a:spcPct val="120000"/>
              </a:lnSpc>
            </a:pPr>
            <a:endParaRPr lang="zh-CN" altLang="en-US" sz="1600" b="1" dirty="0">
              <a:latin typeface="宋体" panose="02010600030101010101" pitchFamily="2" charset="-122"/>
              <a:ea typeface="宋体" panose="02010600030101010101" pitchFamily="2" charset="-122"/>
            </a:endParaRPr>
          </a:p>
          <a:p>
            <a:pPr lvl="1">
              <a:lnSpc>
                <a:spcPct val="120000"/>
              </a:lnSpc>
            </a:pPr>
            <a:r>
              <a:rPr lang="zh-CN" altLang="en-US" sz="1600" b="1" dirty="0">
                <a:latin typeface="宋体" panose="02010600030101010101" pitchFamily="2" charset="-122"/>
                <a:ea typeface="宋体" panose="02010600030101010101" pitchFamily="2" charset="-122"/>
              </a:rPr>
              <a:t>南京不同房屋大小的数量统计柱状图如下：</a:t>
            </a:r>
            <a:endParaRPr lang="en-US" altLang="zh-CN" sz="1600" b="1" dirty="0">
              <a:latin typeface="宋体" panose="02010600030101010101" pitchFamily="2" charset="-122"/>
              <a:ea typeface="宋体" panose="02010600030101010101" pitchFamily="2" charset="-122"/>
            </a:endParaRPr>
          </a:p>
          <a:p>
            <a:pPr>
              <a:lnSpc>
                <a:spcPct val="120000"/>
              </a:lnSpc>
            </a:pPr>
            <a:endParaRPr lang="en-US" altLang="zh-CN" b="1" dirty="0">
              <a:latin typeface="宋体" panose="02010600030101010101" pitchFamily="2" charset="-122"/>
              <a:ea typeface="宋体" panose="02010600030101010101" pitchFamily="2" charset="-122"/>
            </a:endParaRPr>
          </a:p>
        </p:txBody>
      </p:sp>
      <p:sp>
        <p:nvSpPr>
          <p:cNvPr id="4" name="文本框 3"/>
          <p:cNvSpPr txBox="1"/>
          <p:nvPr/>
        </p:nvSpPr>
        <p:spPr>
          <a:xfrm>
            <a:off x="7607786" y="2924618"/>
            <a:ext cx="3384376" cy="3138170"/>
          </a:xfrm>
          <a:prstGeom prst="rect">
            <a:avLst/>
          </a:prstGeom>
          <a:noFill/>
        </p:spPr>
        <p:txBody>
          <a:bodyPr wrap="square" rtlCol="0">
            <a:spAutoFit/>
          </a:bodyPr>
          <a:lstStyle/>
          <a:p>
            <a:r>
              <a:rPr lang="zh-CN" altLang="en-US" dirty="0"/>
              <a:t>从图中可以看出：</a:t>
            </a:r>
            <a:endParaRPr lang="en-US" altLang="zh-CN" dirty="0"/>
          </a:p>
          <a:p>
            <a:endParaRPr lang="en-US" altLang="zh-CN" dirty="0"/>
          </a:p>
          <a:p>
            <a:pPr marL="285750" indent="-285750">
              <a:buFont typeface="Arial" panose="020B0604020202020204" pitchFamily="34" charset="0"/>
              <a:buChar char="•"/>
            </a:pPr>
            <a:r>
              <a:rPr lang="en-US" altLang="zh-CN" dirty="0"/>
              <a:t>80-100</a:t>
            </a:r>
            <a:r>
              <a:rPr lang="zh-CN" altLang="en-US" dirty="0"/>
              <a:t>平米的房屋数量最多，有</a:t>
            </a:r>
            <a:r>
              <a:rPr lang="en-US" altLang="zh-CN" dirty="0"/>
              <a:t>700</a:t>
            </a:r>
            <a:r>
              <a:rPr lang="zh-CN" altLang="en-US" dirty="0"/>
              <a:t>多套。</a:t>
            </a:r>
            <a:endParaRPr lang="en-US" altLang="zh-CN" dirty="0"/>
          </a:p>
          <a:p>
            <a:pPr marL="285750" indent="-285750">
              <a:buFont typeface="Arial" panose="020B0604020202020204" pitchFamily="34" charset="0"/>
              <a:buChar char="•"/>
            </a:pPr>
            <a:r>
              <a:rPr lang="en-US" altLang="zh-CN" dirty="0"/>
              <a:t>40</a:t>
            </a:r>
            <a:r>
              <a:rPr lang="zh-CN" altLang="en-US" dirty="0"/>
              <a:t>平米以下、</a:t>
            </a:r>
            <a:r>
              <a:rPr lang="en-US" altLang="zh-CN" dirty="0"/>
              <a:t>200</a:t>
            </a:r>
            <a:r>
              <a:rPr lang="zh-CN" altLang="en-US" dirty="0"/>
              <a:t>平米以上的房屋数量最少，都不到</a:t>
            </a:r>
            <a:r>
              <a:rPr lang="en-US" altLang="zh-CN" dirty="0"/>
              <a:t>50</a:t>
            </a:r>
            <a:r>
              <a:rPr lang="zh-CN" altLang="en-US" dirty="0"/>
              <a:t>套。</a:t>
            </a:r>
            <a:endParaRPr lang="zh-CN" altLang="en-US" dirty="0"/>
          </a:p>
          <a:p>
            <a:pPr marL="285750" indent="-285750">
              <a:buFont typeface="Arial" panose="020B0604020202020204" pitchFamily="34" charset="0"/>
              <a:buChar char="•"/>
            </a:pPr>
            <a:r>
              <a:rPr lang="en-US" altLang="zh-CN" dirty="0"/>
              <a:t>120-200</a:t>
            </a:r>
            <a:r>
              <a:rPr lang="zh-CN" altLang="en-US" dirty="0"/>
              <a:t>、</a:t>
            </a:r>
            <a:r>
              <a:rPr lang="en-US" altLang="zh-CN" dirty="0"/>
              <a:t>100-120</a:t>
            </a:r>
            <a:r>
              <a:rPr lang="zh-CN" altLang="en-US" dirty="0"/>
              <a:t>、</a:t>
            </a:r>
            <a:r>
              <a:rPr lang="en-US" altLang="zh-CN" dirty="0"/>
              <a:t>60-80</a:t>
            </a:r>
            <a:r>
              <a:rPr lang="zh-CN" altLang="en-US" dirty="0"/>
              <a:t>平米的房屋都在</a:t>
            </a:r>
            <a:r>
              <a:rPr lang="en-US" altLang="zh-CN" dirty="0"/>
              <a:t>200</a:t>
            </a:r>
            <a:r>
              <a:rPr lang="zh-CN" altLang="en-US" dirty="0"/>
              <a:t>套左右，</a:t>
            </a:r>
            <a:r>
              <a:rPr lang="en-US" altLang="zh-CN" dirty="0"/>
              <a:t>40-60</a:t>
            </a:r>
            <a:r>
              <a:rPr lang="zh-CN" altLang="en-US" dirty="0"/>
              <a:t>平方米的房屋在</a:t>
            </a:r>
            <a:r>
              <a:rPr lang="en-US" altLang="zh-CN" dirty="0"/>
              <a:t>100</a:t>
            </a:r>
            <a:r>
              <a:rPr lang="zh-CN" altLang="en-US" dirty="0"/>
              <a:t>套左右。</a:t>
            </a:r>
            <a:endParaRPr lang="zh-CN" altLang="en-US" dirty="0"/>
          </a:p>
        </p:txBody>
      </p:sp>
      <p:pic>
        <p:nvPicPr>
          <p:cNvPr id="5" name="图片 9"/>
          <p:cNvPicPr>
            <a:picLocks noChangeAspect="1"/>
          </p:cNvPicPr>
          <p:nvPr/>
        </p:nvPicPr>
        <p:blipFill>
          <a:blip r:embed="rId1" cstate="print">
            <a:extLst>
              <a:ext uri="{28A0092B-C50C-407E-A947-70E740481C1C}">
                <a14:useLocalDpi xmlns:a14="http://schemas.microsoft.com/office/drawing/2010/main" val="0"/>
              </a:ext>
            </a:extLst>
          </a:blip>
          <a:srcRect r="13088"/>
          <a:stretch>
            <a:fillRect/>
          </a:stretch>
        </p:blipFill>
        <p:spPr>
          <a:xfrm>
            <a:off x="459740" y="2828925"/>
            <a:ext cx="5851525" cy="3108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数据可视化分析</a:t>
            </a:r>
            <a:endParaRPr lang="zh-CN" altLang="en-US" dirty="0"/>
          </a:p>
        </p:txBody>
      </p:sp>
      <p:sp>
        <p:nvSpPr>
          <p:cNvPr id="23" name="矩形 22"/>
          <p:cNvSpPr/>
          <p:nvPr/>
        </p:nvSpPr>
        <p:spPr>
          <a:xfrm>
            <a:off x="263352" y="1303550"/>
            <a:ext cx="6912768" cy="1567180"/>
          </a:xfrm>
          <a:prstGeom prst="rect">
            <a:avLst/>
          </a:prstGeom>
        </p:spPr>
        <p:txBody>
          <a:bodyPr wrap="square">
            <a:spAutoFit/>
          </a:bodyPr>
          <a:lstStyle/>
          <a:p>
            <a:pPr>
              <a:lnSpc>
                <a:spcPct val="120000"/>
              </a:lnSpc>
            </a:pPr>
            <a:r>
              <a:rPr lang="en-US" altLang="zh-CN" sz="3200" b="1" dirty="0">
                <a:latin typeface="宋体" panose="02010600030101010101" pitchFamily="2" charset="-122"/>
                <a:ea typeface="宋体" panose="02010600030101010101" pitchFamily="2" charset="-122"/>
              </a:rPr>
              <a:t>4.2 </a:t>
            </a:r>
            <a:r>
              <a:rPr lang="zh-CN" altLang="en-US" sz="3200" b="1" dirty="0">
                <a:latin typeface="宋体" panose="02010600030101010101" pitchFamily="2" charset="-122"/>
                <a:ea typeface="宋体" panose="02010600030101010101" pitchFamily="2" charset="-122"/>
              </a:rPr>
              <a:t>南京二手房基本信息可视化分析</a:t>
            </a:r>
            <a:endParaRPr lang="en-US" altLang="zh-CN" sz="3200" b="1" dirty="0">
              <a:latin typeface="宋体" panose="02010600030101010101" pitchFamily="2" charset="-122"/>
              <a:ea typeface="宋体" panose="02010600030101010101" pitchFamily="2" charset="-122"/>
            </a:endParaRPr>
          </a:p>
          <a:p>
            <a:pPr lvl="1">
              <a:lnSpc>
                <a:spcPct val="120000"/>
              </a:lnSpc>
            </a:pPr>
            <a:endParaRPr lang="en-US" altLang="zh-CN" sz="1400" b="1" dirty="0">
              <a:latin typeface="宋体" panose="02010600030101010101" pitchFamily="2" charset="-122"/>
              <a:ea typeface="宋体" panose="02010600030101010101" pitchFamily="2" charset="-122"/>
            </a:endParaRPr>
          </a:p>
          <a:p>
            <a:pPr lvl="1">
              <a:lnSpc>
                <a:spcPct val="120000"/>
              </a:lnSpc>
            </a:pPr>
            <a:r>
              <a:rPr lang="zh-CN" altLang="en-US" sz="1600" b="1" dirty="0">
                <a:latin typeface="宋体" panose="02010600030101010101" pitchFamily="2" charset="-122"/>
                <a:ea typeface="宋体" panose="02010600030101010101" pitchFamily="2" charset="-122"/>
              </a:rPr>
              <a:t>南京二手房房间数分布情况饼图如下：</a:t>
            </a:r>
            <a:endParaRPr lang="en-US" altLang="zh-CN" sz="1600" b="1" dirty="0">
              <a:latin typeface="宋体" panose="02010600030101010101" pitchFamily="2" charset="-122"/>
              <a:ea typeface="宋体" panose="02010600030101010101" pitchFamily="2" charset="-122"/>
            </a:endParaRPr>
          </a:p>
          <a:p>
            <a:pPr>
              <a:lnSpc>
                <a:spcPct val="120000"/>
              </a:lnSpc>
            </a:pPr>
            <a:endParaRPr lang="en-US" altLang="zh-CN" b="1" dirty="0">
              <a:latin typeface="宋体" panose="02010600030101010101" pitchFamily="2" charset="-122"/>
              <a:ea typeface="宋体" panose="02010600030101010101" pitchFamily="2" charset="-122"/>
            </a:endParaRPr>
          </a:p>
        </p:txBody>
      </p:sp>
      <p:sp>
        <p:nvSpPr>
          <p:cNvPr id="4" name="文本框 3"/>
          <p:cNvSpPr txBox="1"/>
          <p:nvPr/>
        </p:nvSpPr>
        <p:spPr>
          <a:xfrm>
            <a:off x="7464018" y="2708633"/>
            <a:ext cx="3782286" cy="1291590"/>
          </a:xfrm>
          <a:prstGeom prst="rect">
            <a:avLst/>
          </a:prstGeom>
          <a:noFill/>
        </p:spPr>
        <p:txBody>
          <a:bodyPr wrap="square" rtlCol="0">
            <a:spAutoFit/>
          </a:bodyPr>
          <a:lstStyle/>
          <a:p>
            <a:r>
              <a:rPr lang="zh-CN" altLang="en-US" dirty="0"/>
              <a:t>从图中可以看出：</a:t>
            </a:r>
            <a:endParaRPr lang="en-US" altLang="zh-CN" dirty="0"/>
          </a:p>
          <a:p>
            <a:endParaRPr lang="en-US" altLang="zh-CN" dirty="0"/>
          </a:p>
          <a:p>
            <a:pPr marL="285750" indent="-285750">
              <a:buFont typeface="Arial" panose="020B0604020202020204" pitchFamily="34" charset="0"/>
              <a:buChar char="•"/>
            </a:pPr>
            <a:r>
              <a:rPr lang="zh-CN" altLang="en-US" sz="1400" dirty="0"/>
              <a:t>房间数为</a:t>
            </a:r>
            <a:r>
              <a:rPr lang="en-US" altLang="zh-CN" sz="1400" dirty="0"/>
              <a:t>3</a:t>
            </a:r>
            <a:r>
              <a:rPr lang="zh-CN" altLang="en-US" sz="1400" dirty="0"/>
              <a:t>的房屋最多，占比高达</a:t>
            </a:r>
            <a:r>
              <a:rPr lang="en-US" altLang="zh-CN" sz="1400" dirty="0"/>
              <a:t>63.4%</a:t>
            </a:r>
            <a:r>
              <a:rPr lang="zh-CN" altLang="en-US" sz="1400" dirty="0"/>
              <a:t>，其次是房间数为</a:t>
            </a:r>
            <a:r>
              <a:rPr lang="en-US" altLang="zh-CN" sz="1400" dirty="0"/>
              <a:t>2</a:t>
            </a:r>
            <a:r>
              <a:rPr lang="zh-CN" altLang="en-US" sz="1400" dirty="0"/>
              <a:t>的房屋，占比</a:t>
            </a:r>
            <a:r>
              <a:rPr lang="en-US" altLang="zh-CN" sz="1400" dirty="0"/>
              <a:t>25.7%</a:t>
            </a:r>
            <a:endParaRPr lang="en-US" altLang="zh-CN" sz="1400" dirty="0"/>
          </a:p>
          <a:p>
            <a:pPr marL="285750" indent="-285750">
              <a:buFont typeface="Arial" panose="020B0604020202020204" pitchFamily="34" charset="0"/>
              <a:buChar char="•"/>
            </a:pPr>
            <a:r>
              <a:rPr lang="zh-CN" altLang="en-US" sz="1400" dirty="0"/>
              <a:t>房间数为</a:t>
            </a:r>
            <a:r>
              <a:rPr lang="en-US" altLang="zh-CN" sz="1400" dirty="0"/>
              <a:t>5</a:t>
            </a:r>
            <a:r>
              <a:rPr lang="zh-CN" altLang="en-US" sz="1400" dirty="0"/>
              <a:t>的房屋最少，占比只有</a:t>
            </a:r>
            <a:r>
              <a:rPr lang="en-US" altLang="zh-CN" sz="1400" dirty="0"/>
              <a:t>0.6%</a:t>
            </a:r>
            <a:endParaRPr lang="en-US" altLang="zh-CN" sz="1400" dirty="0"/>
          </a:p>
        </p:txBody>
      </p:sp>
      <p:pic>
        <p:nvPicPr>
          <p:cNvPr id="6" name="图片 10"/>
          <p:cNvPicPr>
            <a:picLocks noChangeAspect="1"/>
          </p:cNvPicPr>
          <p:nvPr/>
        </p:nvPicPr>
        <p:blipFill>
          <a:blip r:embed="rId1" cstate="print">
            <a:extLst>
              <a:ext uri="{28A0092B-C50C-407E-A947-70E740481C1C}">
                <a14:useLocalDpi xmlns:a14="http://schemas.microsoft.com/office/drawing/2010/main" val="0"/>
              </a:ext>
            </a:extLst>
          </a:blip>
          <a:srcRect r="43315"/>
          <a:stretch>
            <a:fillRect/>
          </a:stretch>
        </p:blipFill>
        <p:spPr>
          <a:xfrm>
            <a:off x="1271905" y="2708910"/>
            <a:ext cx="3573145" cy="33515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数据可视化分析</a:t>
            </a:r>
            <a:endParaRPr lang="zh-CN" altLang="en-US" dirty="0"/>
          </a:p>
        </p:txBody>
      </p:sp>
      <p:sp>
        <p:nvSpPr>
          <p:cNvPr id="23" name="矩形 22"/>
          <p:cNvSpPr/>
          <p:nvPr/>
        </p:nvSpPr>
        <p:spPr>
          <a:xfrm>
            <a:off x="263352" y="1303550"/>
            <a:ext cx="6912768" cy="1567180"/>
          </a:xfrm>
          <a:prstGeom prst="rect">
            <a:avLst/>
          </a:prstGeom>
        </p:spPr>
        <p:txBody>
          <a:bodyPr wrap="square">
            <a:spAutoFit/>
          </a:bodyPr>
          <a:lstStyle/>
          <a:p>
            <a:pPr>
              <a:lnSpc>
                <a:spcPct val="120000"/>
              </a:lnSpc>
            </a:pPr>
            <a:r>
              <a:rPr lang="en-US" altLang="zh-CN" sz="3200" b="1" dirty="0">
                <a:latin typeface="宋体" panose="02010600030101010101" pitchFamily="2" charset="-122"/>
                <a:ea typeface="宋体" panose="02010600030101010101" pitchFamily="2" charset="-122"/>
              </a:rPr>
              <a:t>4.2 </a:t>
            </a:r>
            <a:r>
              <a:rPr lang="zh-CN" altLang="en-US" sz="3200" b="1" dirty="0">
                <a:latin typeface="宋体" panose="02010600030101010101" pitchFamily="2" charset="-122"/>
                <a:ea typeface="宋体" panose="02010600030101010101" pitchFamily="2" charset="-122"/>
              </a:rPr>
              <a:t>南京二手房基本信息可视化分析</a:t>
            </a:r>
            <a:endParaRPr lang="en-US" altLang="zh-CN" sz="3200" b="1" dirty="0">
              <a:latin typeface="宋体" panose="02010600030101010101" pitchFamily="2" charset="-122"/>
              <a:ea typeface="宋体" panose="02010600030101010101" pitchFamily="2" charset="-122"/>
            </a:endParaRPr>
          </a:p>
          <a:p>
            <a:pPr lvl="1">
              <a:lnSpc>
                <a:spcPct val="120000"/>
              </a:lnSpc>
            </a:pPr>
            <a:endParaRPr lang="en-US" altLang="zh-CN" sz="1400" b="1" dirty="0">
              <a:latin typeface="宋体" panose="02010600030101010101" pitchFamily="2" charset="-122"/>
              <a:ea typeface="宋体" panose="02010600030101010101" pitchFamily="2" charset="-122"/>
            </a:endParaRPr>
          </a:p>
          <a:p>
            <a:pPr lvl="1">
              <a:lnSpc>
                <a:spcPct val="120000"/>
              </a:lnSpc>
            </a:pPr>
            <a:r>
              <a:rPr lang="zh-CN" altLang="en-US" sz="1600" b="1" dirty="0">
                <a:latin typeface="宋体" panose="02010600030101010101" pitchFamily="2" charset="-122"/>
                <a:ea typeface="宋体" panose="02010600030101010101" pitchFamily="2" charset="-122"/>
              </a:rPr>
              <a:t>南京二手房标题词云图如下：</a:t>
            </a:r>
            <a:endParaRPr lang="en-US" altLang="zh-CN" sz="1600" b="1" dirty="0">
              <a:latin typeface="宋体" panose="02010600030101010101" pitchFamily="2" charset="-122"/>
              <a:ea typeface="宋体" panose="02010600030101010101" pitchFamily="2" charset="-122"/>
            </a:endParaRPr>
          </a:p>
          <a:p>
            <a:pPr>
              <a:lnSpc>
                <a:spcPct val="120000"/>
              </a:lnSpc>
            </a:pPr>
            <a:endParaRPr lang="en-US" altLang="zh-CN" b="1" dirty="0">
              <a:latin typeface="宋体" panose="02010600030101010101" pitchFamily="2" charset="-122"/>
              <a:ea typeface="宋体" panose="02010600030101010101" pitchFamily="2" charset="-122"/>
            </a:endParaRPr>
          </a:p>
        </p:txBody>
      </p:sp>
      <p:sp>
        <p:nvSpPr>
          <p:cNvPr id="4" name="文本框 3"/>
          <p:cNvSpPr txBox="1"/>
          <p:nvPr/>
        </p:nvSpPr>
        <p:spPr>
          <a:xfrm>
            <a:off x="7896200" y="2637410"/>
            <a:ext cx="3782286" cy="2368550"/>
          </a:xfrm>
          <a:prstGeom prst="rect">
            <a:avLst/>
          </a:prstGeom>
          <a:noFill/>
        </p:spPr>
        <p:txBody>
          <a:bodyPr wrap="square" rtlCol="0">
            <a:spAutoFit/>
          </a:bodyPr>
          <a:lstStyle/>
          <a:p>
            <a:r>
              <a:rPr lang="zh-CN" altLang="en-US" dirty="0"/>
              <a:t>从图中可以看出：</a:t>
            </a:r>
            <a:endParaRPr lang="en-US" altLang="zh-CN" dirty="0"/>
          </a:p>
          <a:p>
            <a:endParaRPr lang="en-US" altLang="zh-CN" dirty="0"/>
          </a:p>
          <a:p>
            <a:pPr marL="285750" indent="-285750">
              <a:buFont typeface="Arial" panose="020B0604020202020204" pitchFamily="34" charset="0"/>
              <a:buChar char="•"/>
            </a:pPr>
            <a:r>
              <a:rPr lang="en-US" altLang="zh-CN" sz="1600" dirty="0"/>
              <a:t>标题文本中</a:t>
            </a:r>
            <a:r>
              <a:rPr lang="en-US" altLang="zh-CN" sz="1600" dirty="0">
                <a:sym typeface="+mn-ea"/>
              </a:rPr>
              <a:t>重要</a:t>
            </a:r>
            <a:r>
              <a:rPr lang="zh-CN" altLang="en-US" sz="1600" dirty="0">
                <a:sym typeface="+mn-ea"/>
              </a:rPr>
              <a:t>的</a:t>
            </a:r>
            <a:r>
              <a:rPr lang="en-US" altLang="zh-CN" sz="1600" dirty="0"/>
              <a:t>关键词</a:t>
            </a:r>
            <a:r>
              <a:rPr lang="zh-CN" altLang="en-US" sz="1600" dirty="0"/>
              <a:t>有南北通透，临地铁，近地铁，满五，急售</a:t>
            </a:r>
            <a:endParaRPr lang="zh-CN" altLang="en-US" sz="1600" dirty="0"/>
          </a:p>
          <a:p>
            <a:pPr marL="285750" indent="-285750">
              <a:buFont typeface="Arial" panose="020B0604020202020204" pitchFamily="34" charset="0"/>
              <a:buChar char="•"/>
            </a:pPr>
            <a:r>
              <a:rPr lang="zh-CN" altLang="en-US" sz="1600" dirty="0"/>
              <a:t>南北通透是指房屋的户型，这类户型的房屋最受人们欢迎。临地铁、近地铁的房屋交通便利。满五的房屋可以免增值税跟个税。急售的房屋的价格会相对便宜</a:t>
            </a:r>
            <a:endParaRPr lang="zh-CN" altLang="en-US" sz="1600" dirty="0"/>
          </a:p>
        </p:txBody>
      </p: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9425" y="2708910"/>
            <a:ext cx="6780530" cy="30429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数据可视化分析</a:t>
            </a:r>
            <a:endParaRPr lang="zh-CN" altLang="en-US" dirty="0"/>
          </a:p>
        </p:txBody>
      </p:sp>
      <p:sp>
        <p:nvSpPr>
          <p:cNvPr id="23" name="矩形 22"/>
          <p:cNvSpPr/>
          <p:nvPr/>
        </p:nvSpPr>
        <p:spPr>
          <a:xfrm>
            <a:off x="263352" y="1303550"/>
            <a:ext cx="6912768" cy="1567180"/>
          </a:xfrm>
          <a:prstGeom prst="rect">
            <a:avLst/>
          </a:prstGeom>
        </p:spPr>
        <p:txBody>
          <a:bodyPr wrap="square">
            <a:spAutoFit/>
          </a:bodyPr>
          <a:lstStyle/>
          <a:p>
            <a:pPr>
              <a:lnSpc>
                <a:spcPct val="120000"/>
              </a:lnSpc>
            </a:pPr>
            <a:r>
              <a:rPr lang="en-US" altLang="zh-CN" sz="3200" b="1" dirty="0">
                <a:latin typeface="宋体" panose="02010600030101010101" pitchFamily="2" charset="-122"/>
                <a:ea typeface="宋体" panose="02010600030101010101" pitchFamily="2" charset="-122"/>
              </a:rPr>
              <a:t>4.3 </a:t>
            </a:r>
            <a:r>
              <a:rPr lang="zh-CN" altLang="en-US" sz="3200" b="1" dirty="0">
                <a:latin typeface="宋体" panose="02010600030101010101" pitchFamily="2" charset="-122"/>
                <a:ea typeface="宋体" panose="02010600030101010101" pitchFamily="2" charset="-122"/>
              </a:rPr>
              <a:t>南京二手房相关性可视化分析</a:t>
            </a:r>
            <a:endParaRPr lang="en-US" altLang="zh-CN" sz="3200" b="1" dirty="0">
              <a:latin typeface="宋体" panose="02010600030101010101" pitchFamily="2" charset="-122"/>
              <a:ea typeface="宋体" panose="02010600030101010101" pitchFamily="2" charset="-122"/>
            </a:endParaRPr>
          </a:p>
          <a:p>
            <a:pPr lvl="1">
              <a:lnSpc>
                <a:spcPct val="120000"/>
              </a:lnSpc>
            </a:pPr>
            <a:endParaRPr lang="en-US" altLang="zh-CN" sz="1400" b="1" dirty="0">
              <a:latin typeface="宋体" panose="02010600030101010101" pitchFamily="2" charset="-122"/>
              <a:ea typeface="宋体" panose="02010600030101010101" pitchFamily="2" charset="-122"/>
            </a:endParaRPr>
          </a:p>
          <a:p>
            <a:pPr lvl="1">
              <a:lnSpc>
                <a:spcPct val="120000"/>
              </a:lnSpc>
            </a:pPr>
            <a:r>
              <a:rPr lang="zh-CN" altLang="en-US" sz="1600" b="1" dirty="0">
                <a:latin typeface="宋体" panose="02010600030101010101" pitchFamily="2" charset="-122"/>
                <a:ea typeface="宋体" panose="02010600030101010101" pitchFamily="2" charset="-122"/>
              </a:rPr>
              <a:t>南京二手房</a:t>
            </a:r>
            <a:r>
              <a:rPr sz="1600" b="1" dirty="0">
                <a:latin typeface="宋体" panose="02010600030101010101" pitchFamily="2" charset="-122"/>
                <a:ea typeface="宋体" panose="02010600030101010101" pitchFamily="2" charset="-122"/>
              </a:rPr>
              <a:t>各区域二手房平均价格图</a:t>
            </a:r>
            <a:r>
              <a:rPr lang="zh-CN" altLang="en-US" sz="1600" b="1" dirty="0">
                <a:latin typeface="宋体" panose="02010600030101010101" pitchFamily="2" charset="-122"/>
                <a:ea typeface="宋体" panose="02010600030101010101" pitchFamily="2" charset="-122"/>
              </a:rPr>
              <a:t>如下：</a:t>
            </a:r>
            <a:endParaRPr lang="en-US" altLang="zh-CN" sz="1600" b="1" dirty="0">
              <a:latin typeface="宋体" panose="02010600030101010101" pitchFamily="2" charset="-122"/>
              <a:ea typeface="宋体" panose="02010600030101010101" pitchFamily="2" charset="-122"/>
            </a:endParaRPr>
          </a:p>
          <a:p>
            <a:pPr>
              <a:lnSpc>
                <a:spcPct val="120000"/>
              </a:lnSpc>
            </a:pPr>
            <a:endParaRPr lang="en-US" altLang="zh-CN" b="1" dirty="0">
              <a:latin typeface="宋体" panose="02010600030101010101" pitchFamily="2" charset="-122"/>
              <a:ea typeface="宋体" panose="02010600030101010101" pitchFamily="2" charset="-122"/>
            </a:endParaRPr>
          </a:p>
        </p:txBody>
      </p:sp>
      <p:sp>
        <p:nvSpPr>
          <p:cNvPr id="4" name="文本框 3"/>
          <p:cNvSpPr txBox="1"/>
          <p:nvPr/>
        </p:nvSpPr>
        <p:spPr>
          <a:xfrm>
            <a:off x="7464152" y="2780422"/>
            <a:ext cx="3384376" cy="2861310"/>
          </a:xfrm>
          <a:prstGeom prst="rect">
            <a:avLst/>
          </a:prstGeom>
          <a:noFill/>
        </p:spPr>
        <p:txBody>
          <a:bodyPr wrap="square" rtlCol="0">
            <a:spAutoFit/>
          </a:bodyPr>
          <a:lstStyle/>
          <a:p>
            <a:r>
              <a:rPr lang="zh-CN" altLang="en-US" dirty="0"/>
              <a:t>从图中可以看出：</a:t>
            </a:r>
            <a:endParaRPr lang="en-US" altLang="zh-CN" dirty="0"/>
          </a:p>
          <a:p>
            <a:endParaRPr lang="en-US" altLang="zh-CN" dirty="0"/>
          </a:p>
          <a:p>
            <a:pPr marL="285750" indent="-285750">
              <a:buFont typeface="Arial" panose="020B0604020202020204" pitchFamily="34" charset="0"/>
              <a:buChar char="•"/>
            </a:pPr>
            <a:r>
              <a:rPr lang="zh-CN" altLang="en-US" dirty="0"/>
              <a:t>鼓楼区的房屋平均价格最高，在</a:t>
            </a:r>
            <a:r>
              <a:rPr lang="en-US" altLang="zh-CN" dirty="0"/>
              <a:t>35000-40000</a:t>
            </a:r>
            <a:r>
              <a:rPr lang="zh-CN" altLang="en-US" dirty="0"/>
              <a:t>元之间。南京周边的平均价格最低，在</a:t>
            </a:r>
            <a:r>
              <a:rPr lang="en-US" altLang="zh-CN" dirty="0"/>
              <a:t>5000-10000</a:t>
            </a:r>
            <a:r>
              <a:rPr lang="zh-CN" altLang="en-US" dirty="0"/>
              <a:t>元之间。</a:t>
            </a:r>
            <a:endParaRPr lang="zh-CN" altLang="en-US" dirty="0"/>
          </a:p>
          <a:p>
            <a:pPr marL="285750" indent="-285750">
              <a:buFont typeface="Arial" panose="020B0604020202020204" pitchFamily="34" charset="0"/>
              <a:buChar char="•"/>
            </a:pPr>
            <a:r>
              <a:rPr lang="zh-CN" altLang="en-US" dirty="0"/>
              <a:t>其中溧水区、浙江开发区、六合区的房屋平均价格较低，都在</a:t>
            </a:r>
            <a:r>
              <a:rPr lang="en-US" altLang="zh-CN" dirty="0"/>
              <a:t>10000</a:t>
            </a:r>
            <a:r>
              <a:rPr lang="zh-CN" altLang="en-US" dirty="0"/>
              <a:t>元左右。</a:t>
            </a:r>
            <a:endParaRPr lang="zh-CN" altLang="en-US" dirty="0"/>
          </a:p>
          <a:p>
            <a:pPr marL="285750" indent="-285750">
              <a:buFont typeface="Arial" panose="020B0604020202020204" pitchFamily="34" charset="0"/>
              <a:buChar char="•"/>
            </a:pPr>
            <a:endParaRPr lang="zh-CN" altLang="en-US" dirty="0"/>
          </a:p>
        </p:txBody>
      </p:sp>
      <p:pic>
        <p:nvPicPr>
          <p:cNvPr id="8"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59740" y="2780665"/>
            <a:ext cx="5562600" cy="33648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数据可视化分析</a:t>
            </a:r>
            <a:endParaRPr lang="zh-CN" altLang="en-US" dirty="0"/>
          </a:p>
        </p:txBody>
      </p:sp>
      <p:sp>
        <p:nvSpPr>
          <p:cNvPr id="23" name="矩形 22"/>
          <p:cNvSpPr/>
          <p:nvPr/>
        </p:nvSpPr>
        <p:spPr>
          <a:xfrm>
            <a:off x="263352" y="1303550"/>
            <a:ext cx="7128792" cy="1567180"/>
          </a:xfrm>
          <a:prstGeom prst="rect">
            <a:avLst/>
          </a:prstGeom>
        </p:spPr>
        <p:txBody>
          <a:bodyPr wrap="square">
            <a:spAutoFit/>
          </a:bodyPr>
          <a:lstStyle/>
          <a:p>
            <a:pPr>
              <a:lnSpc>
                <a:spcPct val="120000"/>
              </a:lnSpc>
            </a:pPr>
            <a:r>
              <a:rPr lang="en-US" altLang="zh-CN" sz="3200" b="1" dirty="0">
                <a:latin typeface="宋体" panose="02010600030101010101" pitchFamily="2" charset="-122"/>
                <a:ea typeface="宋体" panose="02010600030101010101" pitchFamily="2" charset="-122"/>
              </a:rPr>
              <a:t>4.3 </a:t>
            </a:r>
            <a:r>
              <a:rPr lang="zh-CN" altLang="en-US" sz="3200" b="1" dirty="0">
                <a:latin typeface="宋体" panose="02010600030101010101" pitchFamily="2" charset="-122"/>
                <a:ea typeface="宋体" panose="02010600030101010101" pitchFamily="2" charset="-122"/>
              </a:rPr>
              <a:t>南京二手房</a:t>
            </a:r>
            <a:r>
              <a:rPr lang="zh-CN" altLang="en-US" sz="3200" b="1" dirty="0">
                <a:latin typeface="宋体" panose="02010600030101010101" pitchFamily="2" charset="-122"/>
                <a:ea typeface="宋体" panose="02010600030101010101" pitchFamily="2" charset="-122"/>
                <a:sym typeface="+mn-ea"/>
              </a:rPr>
              <a:t>相关性可视化分析</a:t>
            </a:r>
            <a:endParaRPr lang="en-US" altLang="zh-CN" sz="3200" b="1" dirty="0">
              <a:latin typeface="宋体" panose="02010600030101010101" pitchFamily="2" charset="-122"/>
              <a:ea typeface="宋体" panose="02010600030101010101" pitchFamily="2" charset="-122"/>
            </a:endParaRPr>
          </a:p>
          <a:p>
            <a:pPr lvl="1">
              <a:lnSpc>
                <a:spcPct val="120000"/>
              </a:lnSpc>
            </a:pPr>
            <a:endParaRPr lang="en-US" altLang="zh-CN" sz="1400" b="1" dirty="0">
              <a:latin typeface="宋体" panose="02010600030101010101" pitchFamily="2" charset="-122"/>
              <a:ea typeface="宋体" panose="02010600030101010101" pitchFamily="2" charset="-122"/>
            </a:endParaRPr>
          </a:p>
          <a:p>
            <a:pPr lvl="1">
              <a:lnSpc>
                <a:spcPct val="120000"/>
              </a:lnSpc>
            </a:pPr>
            <a:r>
              <a:rPr lang="zh-CN" altLang="en-US" sz="1600" b="1" dirty="0">
                <a:latin typeface="宋体" panose="02010600030101010101" pitchFamily="2" charset="-122"/>
                <a:ea typeface="宋体" panose="02010600030101010101" pitchFamily="2" charset="-122"/>
              </a:rPr>
              <a:t>南京二手房</a:t>
            </a:r>
            <a:r>
              <a:rPr sz="1600" b="1" dirty="0">
                <a:latin typeface="宋体" panose="02010600030101010101" pitchFamily="2" charset="-122"/>
                <a:ea typeface="宋体" panose="02010600030101010101" pitchFamily="2" charset="-122"/>
              </a:rPr>
              <a:t>不同年份平均价格</a:t>
            </a:r>
            <a:r>
              <a:rPr lang="zh-CN" sz="1600" b="1" dirty="0">
                <a:latin typeface="宋体" panose="02010600030101010101" pitchFamily="2" charset="-122"/>
                <a:ea typeface="宋体" panose="02010600030101010101" pitchFamily="2" charset="-122"/>
              </a:rPr>
              <a:t>柱状</a:t>
            </a:r>
            <a:r>
              <a:rPr lang="zh-CN" altLang="en-US" sz="1600" b="1" dirty="0">
                <a:latin typeface="宋体" panose="02010600030101010101" pitchFamily="2" charset="-122"/>
                <a:ea typeface="宋体" panose="02010600030101010101" pitchFamily="2" charset="-122"/>
              </a:rPr>
              <a:t>图如下：</a:t>
            </a:r>
            <a:endParaRPr lang="en-US" altLang="zh-CN" sz="1600" b="1" dirty="0">
              <a:latin typeface="宋体" panose="02010600030101010101" pitchFamily="2" charset="-122"/>
              <a:ea typeface="宋体" panose="02010600030101010101" pitchFamily="2" charset="-122"/>
            </a:endParaRPr>
          </a:p>
          <a:p>
            <a:pPr>
              <a:lnSpc>
                <a:spcPct val="120000"/>
              </a:lnSpc>
            </a:pPr>
            <a:endParaRPr lang="en-US" altLang="zh-CN" b="1" dirty="0">
              <a:latin typeface="宋体" panose="02010600030101010101" pitchFamily="2" charset="-122"/>
              <a:ea typeface="宋体" panose="02010600030101010101" pitchFamily="2" charset="-122"/>
            </a:endParaRPr>
          </a:p>
        </p:txBody>
      </p:sp>
      <p:sp>
        <p:nvSpPr>
          <p:cNvPr id="4" name="文本框 3"/>
          <p:cNvSpPr txBox="1"/>
          <p:nvPr/>
        </p:nvSpPr>
        <p:spPr>
          <a:xfrm>
            <a:off x="7176135" y="2780665"/>
            <a:ext cx="3470910" cy="1198880"/>
          </a:xfrm>
          <a:prstGeom prst="rect">
            <a:avLst/>
          </a:prstGeom>
          <a:noFill/>
        </p:spPr>
        <p:txBody>
          <a:bodyPr wrap="square" rtlCol="0">
            <a:spAutoFit/>
          </a:bodyPr>
          <a:lstStyle/>
          <a:p>
            <a:r>
              <a:rPr lang="zh-CN" altLang="zh-CN" dirty="0"/>
              <a:t>从图中可以看出</a:t>
            </a:r>
            <a:r>
              <a:rPr lang="zh-CN" altLang="en-US" dirty="0"/>
              <a:t>：</a:t>
            </a:r>
            <a:endParaRPr lang="zh-CN" altLang="en-US" dirty="0"/>
          </a:p>
          <a:p>
            <a:r>
              <a:rPr lang="en-US" altLang="zh-CN" dirty="0"/>
              <a:t>2023</a:t>
            </a:r>
            <a:r>
              <a:rPr lang="zh-CN" altLang="en-US" dirty="0"/>
              <a:t>年的二手房平均价格最高，其他年份的二手房平均价格都相差不大。</a:t>
            </a:r>
            <a:endParaRPr lang="zh-CN" altLang="en-US" dirty="0"/>
          </a:p>
        </p:txBody>
      </p:sp>
      <p:pic>
        <p:nvPicPr>
          <p:cNvPr id="5"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59105" y="2767330"/>
            <a:ext cx="5503545" cy="31426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数据可视化分析</a:t>
            </a:r>
            <a:endParaRPr lang="zh-CN" altLang="en-US" dirty="0"/>
          </a:p>
        </p:txBody>
      </p:sp>
      <p:sp>
        <p:nvSpPr>
          <p:cNvPr id="23" name="矩形 22"/>
          <p:cNvSpPr/>
          <p:nvPr/>
        </p:nvSpPr>
        <p:spPr>
          <a:xfrm>
            <a:off x="263525" y="1303655"/>
            <a:ext cx="6842125" cy="1862455"/>
          </a:xfrm>
          <a:prstGeom prst="rect">
            <a:avLst/>
          </a:prstGeom>
        </p:spPr>
        <p:txBody>
          <a:bodyPr wrap="square">
            <a:spAutoFit/>
          </a:bodyPr>
          <a:lstStyle/>
          <a:p>
            <a:pPr>
              <a:lnSpc>
                <a:spcPct val="120000"/>
              </a:lnSpc>
            </a:pPr>
            <a:r>
              <a:rPr lang="en-US" altLang="zh-CN" sz="3200" b="1" dirty="0">
                <a:latin typeface="宋体" panose="02010600030101010101" pitchFamily="2" charset="-122"/>
                <a:ea typeface="宋体" panose="02010600030101010101" pitchFamily="2" charset="-122"/>
              </a:rPr>
              <a:t>4.3 </a:t>
            </a:r>
            <a:r>
              <a:rPr lang="zh-CN" altLang="en-US" sz="3200" b="1" dirty="0">
                <a:latin typeface="宋体" panose="02010600030101010101" pitchFamily="2" charset="-122"/>
                <a:ea typeface="宋体" panose="02010600030101010101" pitchFamily="2" charset="-122"/>
              </a:rPr>
              <a:t>南京二手房</a:t>
            </a:r>
            <a:r>
              <a:rPr lang="zh-CN" altLang="en-US" sz="3200" b="1" dirty="0">
                <a:latin typeface="宋体" panose="02010600030101010101" pitchFamily="2" charset="-122"/>
                <a:ea typeface="宋体" panose="02010600030101010101" pitchFamily="2" charset="-122"/>
                <a:sym typeface="+mn-ea"/>
              </a:rPr>
              <a:t>相关性</a:t>
            </a:r>
            <a:r>
              <a:rPr lang="zh-CN" altLang="en-US" sz="3200" b="1" dirty="0">
                <a:latin typeface="宋体" panose="02010600030101010101" pitchFamily="2" charset="-122"/>
                <a:ea typeface="宋体" panose="02010600030101010101" pitchFamily="2" charset="-122"/>
              </a:rPr>
              <a:t>可视化分析</a:t>
            </a:r>
            <a:endParaRPr lang="en-US" altLang="zh-CN" sz="3200" b="1" dirty="0">
              <a:latin typeface="宋体" panose="02010600030101010101" pitchFamily="2" charset="-122"/>
              <a:ea typeface="宋体" panose="02010600030101010101" pitchFamily="2" charset="-122"/>
            </a:endParaRPr>
          </a:p>
          <a:p>
            <a:pPr lvl="1">
              <a:lnSpc>
                <a:spcPct val="120000"/>
              </a:lnSpc>
            </a:pPr>
            <a:endParaRPr lang="en-US" altLang="zh-CN" sz="1400" b="1" dirty="0">
              <a:latin typeface="宋体" panose="02010600030101010101" pitchFamily="2" charset="-122"/>
              <a:ea typeface="宋体" panose="02010600030101010101" pitchFamily="2" charset="-122"/>
            </a:endParaRPr>
          </a:p>
          <a:p>
            <a:pPr lvl="1">
              <a:lnSpc>
                <a:spcPct val="120000"/>
              </a:lnSpc>
            </a:pPr>
            <a:r>
              <a:rPr lang="zh-CN" altLang="en-US" sz="1600" b="1" dirty="0">
                <a:latin typeface="宋体" panose="02010600030101010101" pitchFamily="2" charset="-122"/>
                <a:ea typeface="宋体" panose="02010600030101010101" pitchFamily="2" charset="-122"/>
              </a:rPr>
              <a:t>南京二手房不同房间数与价格的散点图如下：                     </a:t>
            </a:r>
            <a:endParaRPr lang="en-US" altLang="zh-CN" sz="1600" b="1" dirty="0">
              <a:latin typeface="宋体" panose="02010600030101010101" pitchFamily="2" charset="-122"/>
              <a:ea typeface="宋体" panose="02010600030101010101" pitchFamily="2" charset="-122"/>
            </a:endParaRPr>
          </a:p>
          <a:p>
            <a:pPr lvl="1">
              <a:lnSpc>
                <a:spcPct val="120000"/>
              </a:lnSpc>
            </a:pPr>
            <a:endParaRPr lang="en-US" altLang="zh-CN" sz="1600" b="1" dirty="0">
              <a:latin typeface="宋体" panose="02010600030101010101" pitchFamily="2" charset="-122"/>
              <a:ea typeface="宋体" panose="02010600030101010101" pitchFamily="2" charset="-122"/>
            </a:endParaRPr>
          </a:p>
          <a:p>
            <a:pPr>
              <a:lnSpc>
                <a:spcPct val="120000"/>
              </a:lnSpc>
            </a:pPr>
            <a:endParaRPr lang="en-US" altLang="zh-CN" b="1" dirty="0">
              <a:latin typeface="宋体" panose="02010600030101010101" pitchFamily="2" charset="-122"/>
              <a:ea typeface="宋体" panose="02010600030101010101" pitchFamily="2" charset="-122"/>
            </a:endParaRPr>
          </a:p>
        </p:txBody>
      </p:sp>
      <p:pic>
        <p:nvPicPr>
          <p:cNvPr id="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59740" y="2780665"/>
            <a:ext cx="5068570" cy="3373120"/>
          </a:xfrm>
          <a:prstGeom prst="rect">
            <a:avLst/>
          </a:prstGeom>
          <a:noFill/>
          <a:ln>
            <a:noFill/>
          </a:ln>
        </p:spPr>
      </p:pic>
      <p:sp>
        <p:nvSpPr>
          <p:cNvPr id="6" name="文本框 5"/>
          <p:cNvSpPr txBox="1"/>
          <p:nvPr/>
        </p:nvSpPr>
        <p:spPr>
          <a:xfrm>
            <a:off x="7104107" y="2780422"/>
            <a:ext cx="3384376" cy="2306955"/>
          </a:xfrm>
          <a:prstGeom prst="rect">
            <a:avLst/>
          </a:prstGeom>
          <a:noFill/>
        </p:spPr>
        <p:txBody>
          <a:bodyPr wrap="square" rtlCol="0">
            <a:spAutoFit/>
          </a:bodyPr>
          <a:p>
            <a:r>
              <a:rPr lang="zh-CN" altLang="en-US" dirty="0"/>
              <a:t>从图中可以看出：</a:t>
            </a:r>
            <a:endParaRPr lang="en-US" altLang="zh-CN" dirty="0"/>
          </a:p>
          <a:p>
            <a:endParaRPr lang="en-US" altLang="zh-CN" dirty="0"/>
          </a:p>
          <a:p>
            <a:pPr marL="285750" indent="-285750">
              <a:buFont typeface="Arial" panose="020B0604020202020204" pitchFamily="34" charset="0"/>
              <a:buChar char="•"/>
            </a:pPr>
            <a:r>
              <a:rPr lang="zh-CN" altLang="en-US" dirty="0"/>
              <a:t>房间数为</a:t>
            </a:r>
            <a:r>
              <a:rPr lang="en-US" altLang="zh-CN" dirty="0"/>
              <a:t>5</a:t>
            </a:r>
            <a:r>
              <a:rPr lang="zh-CN" altLang="en-US" dirty="0"/>
              <a:t>的房屋单价都在</a:t>
            </a:r>
            <a:r>
              <a:rPr lang="en-US" altLang="zh-CN" dirty="0"/>
              <a:t>20000</a:t>
            </a:r>
            <a:r>
              <a:rPr lang="zh-CN" altLang="en-US" dirty="0"/>
              <a:t>以上，且价格分布不均。</a:t>
            </a:r>
            <a:endParaRPr lang="zh-CN" altLang="en-US" dirty="0"/>
          </a:p>
          <a:p>
            <a:pPr marL="285750" indent="-285750">
              <a:buFont typeface="Arial" panose="020B0604020202020204" pitchFamily="34" charset="0"/>
              <a:buChar char="•"/>
            </a:pPr>
            <a:r>
              <a:rPr lang="zh-CN" altLang="en-US" dirty="0"/>
              <a:t>其他房间数的房屋单价分布较为均匀，各个价格区间都有分布。</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1"/>
          </p:nvPr>
        </p:nvSpPr>
        <p:spPr/>
        <p:txBody>
          <a:bodyPr/>
          <a:lstStyle/>
          <a:p>
            <a:r>
              <a:rPr lang="en-US" altLang="zh-CN" dirty="0"/>
              <a:t>PART  ONE</a:t>
            </a:r>
            <a:endParaRPr lang="zh-CN" altLang="en-US" dirty="0"/>
          </a:p>
        </p:txBody>
      </p:sp>
      <p:sp>
        <p:nvSpPr>
          <p:cNvPr id="4" name="文本占位符 3"/>
          <p:cNvSpPr>
            <a:spLocks noGrp="1"/>
          </p:cNvSpPr>
          <p:nvPr>
            <p:ph type="body" sz="quarter" idx="12"/>
          </p:nvPr>
        </p:nvSpPr>
        <p:spPr/>
        <p:txBody>
          <a:bodyPr/>
          <a:lstStyle/>
          <a:p>
            <a:r>
              <a:rPr lang="zh-CN" altLang="en-US" dirty="0"/>
              <a:t>毕设简介</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数据可视化分析</a:t>
            </a:r>
            <a:endParaRPr lang="zh-CN" altLang="en-US" dirty="0"/>
          </a:p>
        </p:txBody>
      </p:sp>
      <p:sp>
        <p:nvSpPr>
          <p:cNvPr id="23" name="矩形 22"/>
          <p:cNvSpPr/>
          <p:nvPr/>
        </p:nvSpPr>
        <p:spPr>
          <a:xfrm>
            <a:off x="263525" y="1303655"/>
            <a:ext cx="6877050" cy="1862455"/>
          </a:xfrm>
          <a:prstGeom prst="rect">
            <a:avLst/>
          </a:prstGeom>
        </p:spPr>
        <p:txBody>
          <a:bodyPr wrap="square">
            <a:spAutoFit/>
          </a:bodyPr>
          <a:lstStyle/>
          <a:p>
            <a:pPr>
              <a:lnSpc>
                <a:spcPct val="120000"/>
              </a:lnSpc>
            </a:pPr>
            <a:r>
              <a:rPr lang="en-US" altLang="zh-CN" sz="3200" b="1" dirty="0">
                <a:latin typeface="宋体" panose="02010600030101010101" pitchFamily="2" charset="-122"/>
                <a:ea typeface="宋体" panose="02010600030101010101" pitchFamily="2" charset="-122"/>
              </a:rPr>
              <a:t>4.3 </a:t>
            </a:r>
            <a:r>
              <a:rPr lang="zh-CN" altLang="en-US" sz="3200" b="1" dirty="0">
                <a:latin typeface="宋体" panose="02010600030101010101" pitchFamily="2" charset="-122"/>
                <a:ea typeface="宋体" panose="02010600030101010101" pitchFamily="2" charset="-122"/>
              </a:rPr>
              <a:t>南京二手房</a:t>
            </a:r>
            <a:r>
              <a:rPr lang="zh-CN" altLang="en-US" sz="3200" b="1" dirty="0">
                <a:latin typeface="宋体" panose="02010600030101010101" pitchFamily="2" charset="-122"/>
                <a:ea typeface="宋体" panose="02010600030101010101" pitchFamily="2" charset="-122"/>
                <a:sym typeface="+mn-ea"/>
              </a:rPr>
              <a:t>相关性</a:t>
            </a:r>
            <a:r>
              <a:rPr lang="zh-CN" altLang="en-US" sz="3200" b="1" dirty="0">
                <a:latin typeface="宋体" panose="02010600030101010101" pitchFamily="2" charset="-122"/>
                <a:ea typeface="宋体" panose="02010600030101010101" pitchFamily="2" charset="-122"/>
              </a:rPr>
              <a:t>可视化分析</a:t>
            </a:r>
            <a:endParaRPr lang="en-US" altLang="zh-CN" sz="3200" b="1" dirty="0">
              <a:latin typeface="宋体" panose="02010600030101010101" pitchFamily="2" charset="-122"/>
              <a:ea typeface="宋体" panose="02010600030101010101" pitchFamily="2" charset="-122"/>
            </a:endParaRPr>
          </a:p>
          <a:p>
            <a:pPr lvl="1">
              <a:lnSpc>
                <a:spcPct val="120000"/>
              </a:lnSpc>
            </a:pPr>
            <a:endParaRPr lang="en-US" altLang="zh-CN" sz="1400" b="1" dirty="0">
              <a:latin typeface="宋体" panose="02010600030101010101" pitchFamily="2" charset="-122"/>
              <a:ea typeface="宋体" panose="02010600030101010101" pitchFamily="2" charset="-122"/>
            </a:endParaRPr>
          </a:p>
          <a:p>
            <a:pPr lvl="1">
              <a:lnSpc>
                <a:spcPct val="120000"/>
              </a:lnSpc>
            </a:pPr>
            <a:r>
              <a:rPr lang="zh-CN" altLang="en-US" sz="1600" b="1" dirty="0">
                <a:latin typeface="宋体" panose="02010600030101010101" pitchFamily="2" charset="-122"/>
                <a:ea typeface="宋体" panose="02010600030101010101" pitchFamily="2" charset="-122"/>
              </a:rPr>
              <a:t>南京二手房不同朝向与价格箱型图如下：                  </a:t>
            </a:r>
            <a:endParaRPr lang="en-US" altLang="zh-CN" sz="1600" b="1" dirty="0">
              <a:latin typeface="宋体" panose="02010600030101010101" pitchFamily="2" charset="-122"/>
              <a:ea typeface="宋体" panose="02010600030101010101" pitchFamily="2" charset="-122"/>
            </a:endParaRPr>
          </a:p>
          <a:p>
            <a:pPr lvl="1">
              <a:lnSpc>
                <a:spcPct val="120000"/>
              </a:lnSpc>
            </a:pPr>
            <a:endParaRPr lang="en-US" altLang="zh-CN" sz="1600" b="1" dirty="0">
              <a:latin typeface="宋体" panose="02010600030101010101" pitchFamily="2" charset="-122"/>
              <a:ea typeface="宋体" panose="02010600030101010101" pitchFamily="2" charset="-122"/>
            </a:endParaRPr>
          </a:p>
          <a:p>
            <a:pPr>
              <a:lnSpc>
                <a:spcPct val="120000"/>
              </a:lnSpc>
            </a:pPr>
            <a:endParaRPr lang="en-US" altLang="zh-CN" b="1" dirty="0">
              <a:latin typeface="宋体" panose="02010600030101010101" pitchFamily="2" charset="-122"/>
              <a:ea typeface="宋体" panose="02010600030101010101" pitchFamily="2" charset="-122"/>
            </a:endParaRPr>
          </a:p>
        </p:txBody>
      </p:sp>
      <p:pic>
        <p:nvPicPr>
          <p:cNvPr id="5" name="图片 15"/>
          <p:cNvPicPr>
            <a:picLocks noChangeAspect="1"/>
          </p:cNvPicPr>
          <p:nvPr/>
        </p:nvPicPr>
        <p:blipFill>
          <a:blip r:embed="rId1" cstate="print">
            <a:extLst>
              <a:ext uri="{28A0092B-C50C-407E-A947-70E740481C1C}">
                <a14:useLocalDpi xmlns:a14="http://schemas.microsoft.com/office/drawing/2010/main" val="0"/>
              </a:ext>
            </a:extLst>
          </a:blip>
          <a:srcRect l="1462" t="2149"/>
          <a:stretch>
            <a:fillRect/>
          </a:stretch>
        </p:blipFill>
        <p:spPr>
          <a:xfrm>
            <a:off x="767080" y="2792730"/>
            <a:ext cx="4835525" cy="3397885"/>
          </a:xfrm>
          <a:prstGeom prst="rect">
            <a:avLst/>
          </a:prstGeom>
          <a:noFill/>
          <a:ln>
            <a:noFill/>
          </a:ln>
        </p:spPr>
      </p:pic>
      <p:sp>
        <p:nvSpPr>
          <p:cNvPr id="6" name="文本框 5"/>
          <p:cNvSpPr txBox="1"/>
          <p:nvPr/>
        </p:nvSpPr>
        <p:spPr>
          <a:xfrm>
            <a:off x="7031717" y="2792487"/>
            <a:ext cx="3384376" cy="1476375"/>
          </a:xfrm>
          <a:prstGeom prst="rect">
            <a:avLst/>
          </a:prstGeom>
          <a:noFill/>
        </p:spPr>
        <p:txBody>
          <a:bodyPr wrap="square" rtlCol="0">
            <a:spAutoFit/>
          </a:bodyPr>
          <a:p>
            <a:r>
              <a:rPr lang="zh-CN" altLang="en-US" dirty="0"/>
              <a:t>从图中可以看出：</a:t>
            </a:r>
            <a:endParaRPr lang="en-US" altLang="zh-CN" dirty="0"/>
          </a:p>
          <a:p>
            <a:r>
              <a:rPr lang="zh-CN" altLang="en-US" dirty="0"/>
              <a:t>西南和东北朝向的房屋分布差异最小，南北朝向的房屋分布差异最大。</a:t>
            </a:r>
            <a:endParaRPr lang="en-US" altLang="zh-CN" dirty="0"/>
          </a:p>
          <a:p>
            <a:pPr marL="285750" indent="-285750">
              <a:buFont typeface="Arial" panose="020B0604020202020204" pitchFamily="34" charset="0"/>
              <a:buChar char="•"/>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数据可视化分析</a:t>
            </a:r>
            <a:endParaRPr lang="zh-CN" altLang="en-US" dirty="0"/>
          </a:p>
        </p:txBody>
      </p:sp>
      <p:sp>
        <p:nvSpPr>
          <p:cNvPr id="23" name="矩形 22"/>
          <p:cNvSpPr/>
          <p:nvPr/>
        </p:nvSpPr>
        <p:spPr>
          <a:xfrm>
            <a:off x="263525" y="1303655"/>
            <a:ext cx="6866890" cy="1235075"/>
          </a:xfrm>
          <a:prstGeom prst="rect">
            <a:avLst/>
          </a:prstGeom>
        </p:spPr>
        <p:txBody>
          <a:bodyPr wrap="square">
            <a:spAutoFit/>
          </a:bodyPr>
          <a:lstStyle/>
          <a:p>
            <a:pPr>
              <a:lnSpc>
                <a:spcPct val="120000"/>
              </a:lnSpc>
            </a:pPr>
            <a:r>
              <a:rPr lang="en-US" altLang="zh-CN" sz="3200" b="1" dirty="0">
                <a:latin typeface="宋体" panose="02010600030101010101" pitchFamily="2" charset="-122"/>
                <a:ea typeface="宋体" panose="02010600030101010101" pitchFamily="2" charset="-122"/>
              </a:rPr>
              <a:t>4.4 </a:t>
            </a:r>
            <a:r>
              <a:rPr lang="zh-CN" altLang="en-US" sz="3200" b="1" dirty="0">
                <a:latin typeface="宋体" panose="02010600030101010101" pitchFamily="2" charset="-122"/>
                <a:ea typeface="宋体" panose="02010600030101010101" pitchFamily="2" charset="-122"/>
              </a:rPr>
              <a:t>南京二手房</a:t>
            </a:r>
            <a:r>
              <a:rPr lang="zh-CN" altLang="en-US" sz="3200" b="1" dirty="0">
                <a:latin typeface="宋体" panose="02010600030101010101" pitchFamily="2" charset="-122"/>
                <a:ea typeface="宋体" panose="02010600030101010101" pitchFamily="2" charset="-122"/>
                <a:sym typeface="+mn-ea"/>
              </a:rPr>
              <a:t>相关性</a:t>
            </a:r>
            <a:r>
              <a:rPr lang="zh-CN" altLang="en-US" sz="3200" b="1" dirty="0">
                <a:latin typeface="宋体" panose="02010600030101010101" pitchFamily="2" charset="-122"/>
                <a:ea typeface="宋体" panose="02010600030101010101" pitchFamily="2" charset="-122"/>
              </a:rPr>
              <a:t>可视化分析</a:t>
            </a:r>
            <a:endParaRPr lang="en-US" altLang="zh-CN" sz="3200" b="1" dirty="0">
              <a:latin typeface="宋体" panose="02010600030101010101" pitchFamily="2" charset="-122"/>
              <a:ea typeface="宋体" panose="02010600030101010101" pitchFamily="2" charset="-122"/>
            </a:endParaRPr>
          </a:p>
          <a:p>
            <a:pPr lvl="1">
              <a:lnSpc>
                <a:spcPct val="120000"/>
              </a:lnSpc>
            </a:pPr>
            <a:endParaRPr lang="en-US" altLang="zh-CN" sz="1400" b="1" dirty="0">
              <a:latin typeface="宋体" panose="02010600030101010101" pitchFamily="2" charset="-122"/>
              <a:ea typeface="宋体" panose="02010600030101010101" pitchFamily="2" charset="-122"/>
            </a:endParaRPr>
          </a:p>
          <a:p>
            <a:pPr lvl="1">
              <a:lnSpc>
                <a:spcPct val="120000"/>
              </a:lnSpc>
            </a:pPr>
            <a:r>
              <a:rPr lang="zh-CN" altLang="en-US" sz="1600" b="1" dirty="0">
                <a:latin typeface="宋体" panose="02010600030101010101" pitchFamily="2" charset="-122"/>
                <a:ea typeface="宋体" panose="02010600030101010101" pitchFamily="2" charset="-122"/>
              </a:rPr>
              <a:t>南京二手房房子大小与价格柱状图如下：        </a:t>
            </a:r>
            <a:endParaRPr lang="en-US" altLang="zh-CN" b="1" dirty="0">
              <a:latin typeface="宋体" panose="02010600030101010101" pitchFamily="2" charset="-122"/>
              <a:ea typeface="宋体" panose="02010600030101010101" pitchFamily="2" charset="-122"/>
            </a:endParaRPr>
          </a:p>
        </p:txBody>
      </p:sp>
      <p:pic>
        <p:nvPicPr>
          <p:cNvPr id="15"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2465" y="2780665"/>
            <a:ext cx="4492625" cy="3476625"/>
          </a:xfrm>
          <a:prstGeom prst="rect">
            <a:avLst/>
          </a:prstGeom>
          <a:noFill/>
          <a:ln>
            <a:noFill/>
          </a:ln>
        </p:spPr>
      </p:pic>
      <p:sp>
        <p:nvSpPr>
          <p:cNvPr id="6" name="文本框 5"/>
          <p:cNvSpPr txBox="1"/>
          <p:nvPr/>
        </p:nvSpPr>
        <p:spPr>
          <a:xfrm>
            <a:off x="6671672" y="2792487"/>
            <a:ext cx="3384376" cy="922020"/>
          </a:xfrm>
          <a:prstGeom prst="rect">
            <a:avLst/>
          </a:prstGeom>
          <a:noFill/>
        </p:spPr>
        <p:txBody>
          <a:bodyPr wrap="square" rtlCol="0">
            <a:spAutoFit/>
          </a:bodyPr>
          <a:p>
            <a:r>
              <a:rPr lang="zh-CN" altLang="en-US" dirty="0"/>
              <a:t>从图中可以看出：房子的大小跟房屋价格呈现正相关，房屋的面积越大，房屋价格越高</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FIVE  </a:t>
            </a:r>
            <a:endParaRPr lang="zh-CN" altLang="en-US" dirty="0"/>
          </a:p>
        </p:txBody>
      </p:sp>
      <p:sp>
        <p:nvSpPr>
          <p:cNvPr id="4" name="文本占位符 3"/>
          <p:cNvSpPr>
            <a:spLocks noGrp="1"/>
          </p:cNvSpPr>
          <p:nvPr>
            <p:ph type="body" sz="quarter" idx="12"/>
          </p:nvPr>
        </p:nvSpPr>
        <p:spPr/>
        <p:txBody>
          <a:bodyPr/>
          <a:lstStyle/>
          <a:p>
            <a:r>
              <a:rPr lang="zh-CN" altLang="en-US" dirty="0"/>
              <a:t>模型构建及价格预测</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模型构建价格预测</a:t>
            </a:r>
            <a:endParaRPr lang="zh-CN" altLang="en-US" dirty="0"/>
          </a:p>
        </p:txBody>
      </p:sp>
      <p:sp>
        <p:nvSpPr>
          <p:cNvPr id="23" name="矩形 22"/>
          <p:cNvSpPr/>
          <p:nvPr/>
        </p:nvSpPr>
        <p:spPr>
          <a:xfrm>
            <a:off x="335360" y="1495951"/>
            <a:ext cx="6912768" cy="681990"/>
          </a:xfrm>
          <a:prstGeom prst="rect">
            <a:avLst/>
          </a:prstGeom>
        </p:spPr>
        <p:txBody>
          <a:bodyPr wrap="square">
            <a:spAutoFit/>
          </a:bodyPr>
          <a:lstStyle/>
          <a:p>
            <a:pPr>
              <a:lnSpc>
                <a:spcPct val="120000"/>
              </a:lnSpc>
            </a:pPr>
            <a:r>
              <a:rPr lang="en-US" altLang="zh-CN" sz="3200" b="1" dirty="0">
                <a:latin typeface="宋体" panose="02010600030101010101" pitchFamily="2" charset="-122"/>
                <a:ea typeface="宋体" panose="02010600030101010101" pitchFamily="2" charset="-122"/>
              </a:rPr>
              <a:t>5.1 </a:t>
            </a:r>
            <a:r>
              <a:rPr lang="zh-CN" altLang="en-US" sz="3200" b="1" dirty="0">
                <a:latin typeface="宋体" panose="02010600030101010101" pitchFamily="2" charset="-122"/>
                <a:ea typeface="宋体" panose="02010600030101010101" pitchFamily="2" charset="-122"/>
              </a:rPr>
              <a:t>模型算法介绍</a:t>
            </a:r>
            <a:endParaRPr lang="en-US" altLang="zh-CN" sz="1400" b="1" dirty="0">
              <a:latin typeface="宋体" panose="02010600030101010101" pitchFamily="2" charset="-122"/>
              <a:ea typeface="宋体" panose="02010600030101010101" pitchFamily="2" charset="-122"/>
            </a:endParaRPr>
          </a:p>
        </p:txBody>
      </p:sp>
      <p:sp>
        <p:nvSpPr>
          <p:cNvPr id="4" name="文本框 3"/>
          <p:cNvSpPr txBox="1"/>
          <p:nvPr/>
        </p:nvSpPr>
        <p:spPr>
          <a:xfrm>
            <a:off x="796925" y="2315845"/>
            <a:ext cx="4336415" cy="3774440"/>
          </a:xfrm>
          <a:prstGeom prst="rect">
            <a:avLst/>
          </a:prstGeom>
          <a:noFill/>
        </p:spPr>
        <p:txBody>
          <a:bodyPr wrap="square" rtlCol="0">
            <a:noAutofit/>
          </a:bodyPr>
          <a:lstStyle/>
          <a:p>
            <a:r>
              <a:rPr lang="en-US" b="1" dirty="0"/>
              <a:t>1.</a:t>
            </a:r>
            <a:r>
              <a:rPr b="1" dirty="0"/>
              <a:t>随机森林算法的核心思想是构建多个决策树，并通过集成它们的预测结果来获得最终的预测。在构建每颗决策树的过程中，随机森林引入了两种随机性，以增加模型的多样性和鲁棒性。首先，在训练每棵树时，随机森林会采用自助采样的方法，随机选择一部分训练样本进行训练，这样每棵树的训练集都是略有不同的。其次，在决定每个节点的分裂时，随机森林会从所有特征中随机选择一部分特征作为候选特征，从中选取最佳的特征进行分裂。这种随机性使得每棵决策树都具有一定的区别性，增加了整个随机森林的多样性。</a:t>
            </a:r>
            <a:endParaRPr b="1" dirty="0"/>
          </a:p>
        </p:txBody>
      </p:sp>
      <p:sp>
        <p:nvSpPr>
          <p:cNvPr id="10" name="文本框 9"/>
          <p:cNvSpPr txBox="1"/>
          <p:nvPr/>
        </p:nvSpPr>
        <p:spPr>
          <a:xfrm>
            <a:off x="6311900" y="2309495"/>
            <a:ext cx="4413885" cy="3569970"/>
          </a:xfrm>
          <a:prstGeom prst="rect">
            <a:avLst/>
          </a:prstGeom>
          <a:noFill/>
        </p:spPr>
        <p:txBody>
          <a:bodyPr wrap="square" rtlCol="0">
            <a:noAutofit/>
          </a:bodyPr>
          <a:lstStyle/>
          <a:p>
            <a:pPr algn="l">
              <a:buClrTx/>
              <a:buSzTx/>
              <a:buFontTx/>
            </a:pPr>
            <a:r>
              <a:rPr lang="en-US" b="1" dirty="0"/>
              <a:t>2.</a:t>
            </a:r>
            <a:r>
              <a:rPr b="1" dirty="0"/>
              <a:t>朴素贝叶斯算法的实现步骤包括数据预处理、先验概率计算、条件概率计算、后验概率计算和最大后验概率分类预测。首先，需要对原始数据进行预处理，包括数据清洗、特征选择和特征处理等。然后，通过训练数据集计算每个类别的先验概率，即在不考虑特征的情况下，每个类别出现的概率。接着，计算每个特征在每个类别下的条件概率。最后，对于给定的新样本，结合先验概率和条件概率计算出每个类别的后验概率，并选择具有最高后验概率的类别作为分类结果。</a:t>
            </a:r>
            <a:endParaRP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数据聚类分析</a:t>
            </a:r>
            <a:endParaRPr lang="zh-CN" altLang="en-US" dirty="0"/>
          </a:p>
        </p:txBody>
      </p:sp>
      <p:sp>
        <p:nvSpPr>
          <p:cNvPr id="23" name="矩形 22"/>
          <p:cNvSpPr/>
          <p:nvPr/>
        </p:nvSpPr>
        <p:spPr>
          <a:xfrm>
            <a:off x="119336" y="1349949"/>
            <a:ext cx="6912768" cy="681990"/>
          </a:xfrm>
          <a:prstGeom prst="rect">
            <a:avLst/>
          </a:prstGeom>
        </p:spPr>
        <p:txBody>
          <a:bodyPr wrap="square">
            <a:spAutoFit/>
          </a:bodyPr>
          <a:lstStyle/>
          <a:p>
            <a:pPr>
              <a:lnSpc>
                <a:spcPct val="120000"/>
              </a:lnSpc>
            </a:pPr>
            <a:r>
              <a:rPr lang="en-US" altLang="zh-CN" sz="3200" b="1" dirty="0">
                <a:latin typeface="宋体" panose="02010600030101010101" pitchFamily="2" charset="-122"/>
                <a:ea typeface="宋体" panose="02010600030101010101" pitchFamily="2" charset="-122"/>
              </a:rPr>
              <a:t>5.2 </a:t>
            </a:r>
            <a:r>
              <a:rPr lang="zh-CN" altLang="en-US" sz="3200" b="1" dirty="0">
                <a:latin typeface="宋体" panose="02010600030101010101" pitchFamily="2" charset="-122"/>
                <a:ea typeface="宋体" panose="02010600030101010101" pitchFamily="2" charset="-122"/>
              </a:rPr>
              <a:t>对比结果</a:t>
            </a:r>
            <a:endParaRPr lang="en-US" altLang="zh-CN" sz="1400" b="1" dirty="0">
              <a:latin typeface="宋体" panose="02010600030101010101" pitchFamily="2" charset="-122"/>
              <a:ea typeface="宋体" panose="02010600030101010101" pitchFamily="2" charset="-122"/>
            </a:endParaRPr>
          </a:p>
        </p:txBody>
      </p:sp>
      <p:sp>
        <p:nvSpPr>
          <p:cNvPr id="4" name="文本框 3"/>
          <p:cNvSpPr txBox="1"/>
          <p:nvPr/>
        </p:nvSpPr>
        <p:spPr>
          <a:xfrm>
            <a:off x="623139" y="1996100"/>
            <a:ext cx="10297144" cy="614045"/>
          </a:xfrm>
          <a:prstGeom prst="rect">
            <a:avLst/>
          </a:prstGeom>
          <a:noFill/>
        </p:spPr>
        <p:txBody>
          <a:bodyPr wrap="square" rtlCol="0">
            <a:spAutoFit/>
          </a:bodyPr>
          <a:lstStyle/>
          <a:p>
            <a:r>
              <a:rPr lang="zh-CN" altLang="en-US" sz="1600" dirty="0"/>
              <a:t>随机森林算法构建模型混淆矩阵图（左边）</a:t>
            </a:r>
            <a:r>
              <a:rPr lang="zh-CN" altLang="zh-CN" sz="1600" dirty="0"/>
              <a:t>和朴素贝叶斯算法模型混淆矩阵图</a:t>
            </a:r>
            <a:r>
              <a:rPr lang="zh-CN" altLang="en-US" sz="1600" dirty="0"/>
              <a:t>（右边）</a:t>
            </a:r>
            <a:r>
              <a:rPr lang="zh-CN" altLang="zh-CN" sz="1600" dirty="0"/>
              <a:t>的对比如下</a:t>
            </a:r>
            <a:endParaRPr lang="zh-CN" altLang="zh-CN" sz="1600" dirty="0"/>
          </a:p>
          <a:p>
            <a:endParaRPr lang="zh-CN" altLang="zh-CN" dirty="0"/>
          </a:p>
        </p:txBody>
      </p:sp>
      <p:pic>
        <p:nvPicPr>
          <p:cNvPr id="5" name="图片 17"/>
          <p:cNvPicPr>
            <a:picLocks noChangeAspect="1"/>
          </p:cNvPicPr>
          <p:nvPr/>
        </p:nvPicPr>
        <p:blipFill>
          <a:blip r:embed="rId1" cstate="print">
            <a:extLst>
              <a:ext uri="{28A0092B-C50C-407E-A947-70E740481C1C}">
                <a14:useLocalDpi xmlns:a14="http://schemas.microsoft.com/office/drawing/2010/main" val="0"/>
              </a:ext>
            </a:extLst>
          </a:blip>
          <a:srcRect l="4065" t="-1174" r="11977" b="1084"/>
          <a:stretch>
            <a:fillRect/>
          </a:stretch>
        </p:blipFill>
        <p:spPr>
          <a:xfrm>
            <a:off x="767080" y="2450465"/>
            <a:ext cx="4993640" cy="3367405"/>
          </a:xfrm>
          <a:prstGeom prst="rect">
            <a:avLst/>
          </a:prstGeom>
          <a:noFill/>
          <a:ln>
            <a:noFill/>
          </a:ln>
        </p:spPr>
      </p:pic>
      <p:pic>
        <p:nvPicPr>
          <p:cNvPr id="6"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2495" y="2536190"/>
            <a:ext cx="4789170" cy="3286760"/>
          </a:xfrm>
          <a:prstGeom prst="rect">
            <a:avLst/>
          </a:prstGeom>
          <a:noFill/>
          <a:ln>
            <a:noFill/>
          </a:ln>
        </p:spPr>
      </p:pic>
      <p:sp>
        <p:nvSpPr>
          <p:cNvPr id="8" name="文本框 7"/>
          <p:cNvSpPr txBox="1"/>
          <p:nvPr/>
        </p:nvSpPr>
        <p:spPr>
          <a:xfrm>
            <a:off x="767408" y="5873115"/>
            <a:ext cx="10237636" cy="521970"/>
          </a:xfrm>
          <a:prstGeom prst="rect">
            <a:avLst/>
          </a:prstGeom>
          <a:noFill/>
        </p:spPr>
        <p:txBody>
          <a:bodyPr wrap="square" rtlCol="0">
            <a:spAutoFit/>
          </a:bodyPr>
          <a:lstStyle/>
          <a:p>
            <a:pPr marL="285750" indent="-285750">
              <a:buFont typeface="Arial" panose="020B0604020202020204" pitchFamily="34" charset="0"/>
              <a:buChar char="•"/>
            </a:pPr>
            <a:r>
              <a:rPr lang="zh-CN" altLang="zh-CN" sz="1400" dirty="0"/>
              <a:t>通过测试集上的混淆矩阵、均方根误差和交叉验证准确率对比可知，随机森林模型比朴素贝叶斯模型对预测结果更为准确，于是将采用随机森林模型对南京市进行房价预测。</a:t>
            </a:r>
            <a:endParaRPr lang="zh-CN" altLang="zh-CN"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数据聚类分析</a:t>
            </a:r>
            <a:endParaRPr lang="zh-CN" altLang="en-US" dirty="0"/>
          </a:p>
        </p:txBody>
      </p:sp>
      <p:sp>
        <p:nvSpPr>
          <p:cNvPr id="23" name="矩形 22"/>
          <p:cNvSpPr/>
          <p:nvPr/>
        </p:nvSpPr>
        <p:spPr>
          <a:xfrm>
            <a:off x="119380" y="1251585"/>
            <a:ext cx="6912610" cy="1310005"/>
          </a:xfrm>
          <a:prstGeom prst="rect">
            <a:avLst/>
          </a:prstGeom>
        </p:spPr>
        <p:txBody>
          <a:bodyPr wrap="square">
            <a:noAutofit/>
          </a:bodyPr>
          <a:lstStyle/>
          <a:p>
            <a:pPr>
              <a:lnSpc>
                <a:spcPct val="120000"/>
              </a:lnSpc>
            </a:pPr>
            <a:r>
              <a:rPr lang="en-US" altLang="zh-CN" sz="3200" b="1" dirty="0">
                <a:latin typeface="宋体" panose="02010600030101010101" pitchFamily="2" charset="-122"/>
                <a:ea typeface="宋体" panose="02010600030101010101" pitchFamily="2" charset="-122"/>
              </a:rPr>
              <a:t>5.3 </a:t>
            </a:r>
            <a:r>
              <a:rPr lang="zh-CN" altLang="en-US" sz="3200" b="1" dirty="0">
                <a:latin typeface="宋体" panose="02010600030101010101" pitchFamily="2" charset="-122"/>
                <a:ea typeface="宋体" panose="02010600030101010101" pitchFamily="2" charset="-122"/>
              </a:rPr>
              <a:t>预测结果</a:t>
            </a:r>
            <a:endParaRPr lang="zh-CN" altLang="en-US" sz="3200" b="1" dirty="0">
              <a:latin typeface="宋体" panose="02010600030101010101" pitchFamily="2" charset="-122"/>
              <a:ea typeface="宋体" panose="02010600030101010101" pitchFamily="2" charset="-122"/>
            </a:endParaRPr>
          </a:p>
          <a:p>
            <a:pPr>
              <a:lnSpc>
                <a:spcPct val="120000"/>
              </a:lnSpc>
            </a:pPr>
            <a:endParaRPr lang="en-US" altLang="zh-CN" sz="1400" b="1" dirty="0">
              <a:latin typeface="宋体" panose="02010600030101010101" pitchFamily="2" charset="-122"/>
              <a:ea typeface="宋体" panose="02010600030101010101" pitchFamily="2" charset="-122"/>
            </a:endParaRPr>
          </a:p>
          <a:p>
            <a:pPr>
              <a:lnSpc>
                <a:spcPct val="120000"/>
              </a:lnSpc>
            </a:pPr>
            <a:r>
              <a:rPr lang="en-US" altLang="zh-CN" sz="1400" b="1" dirty="0">
                <a:latin typeface="宋体" panose="02010600030101010101" pitchFamily="2" charset="-122"/>
                <a:ea typeface="宋体" panose="02010600030101010101" pitchFamily="2" charset="-122"/>
                <a:sym typeface="+mn-ea"/>
              </a:rPr>
              <a:t>      </a:t>
            </a:r>
            <a:r>
              <a:rPr lang="zh-CN" altLang="en-US" sz="1600" b="1" dirty="0">
                <a:latin typeface="宋体" panose="02010600030101010101" pitchFamily="2" charset="-122"/>
                <a:ea typeface="宋体" panose="02010600030101010101" pitchFamily="2" charset="-122"/>
                <a:sym typeface="+mn-ea"/>
              </a:rPr>
              <a:t>南京二手房房屋价格预测结果如下：</a:t>
            </a:r>
            <a:endParaRPr lang="en-US" altLang="zh-CN" sz="1400" b="1"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262890" y="2636520"/>
            <a:ext cx="6847840" cy="28587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4152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8000" dirty="0">
                <a:solidFill>
                  <a:srgbClr val="FFFFFF"/>
                </a:solidFill>
              </a:rPr>
              <a:t>THANKS</a:t>
            </a:r>
            <a:endParaRPr lang="zh-CN" altLang="en-US" sz="8000" dirty="0">
              <a:solidFill>
                <a:srgbClr val="FFFFFF"/>
              </a:solidFill>
            </a:endParaRPr>
          </a:p>
        </p:txBody>
      </p:sp>
      <p:cxnSp>
        <p:nvCxnSpPr>
          <p:cNvPr id="3" name="直接连接符 6"/>
          <p:cNvCxnSpPr>
            <a:cxnSpLocks noChangeShapeType="1"/>
          </p:cNvCxnSpPr>
          <p:nvPr>
            <p:custDataLst>
              <p:tags r:id="rId2"/>
            </p:custDataLst>
          </p:nvPr>
        </p:nvCxnSpPr>
        <p:spPr bwMode="auto">
          <a:xfrm>
            <a:off x="4152900" y="3352800"/>
            <a:ext cx="3848100" cy="0"/>
          </a:xfrm>
          <a:prstGeom prst="line">
            <a:avLst/>
          </a:prstGeom>
          <a:noFill/>
          <a:ln w="12700">
            <a:solidFill>
              <a:schemeClr val="accent1">
                <a:lumMod val="60000"/>
                <a:lumOff val="40000"/>
              </a:schemeClr>
            </a:solidFill>
            <a:round/>
          </a:ln>
          <a:extLst>
            <a:ext uri="{909E8E84-426E-40DD-AFC4-6F175D3DCCD1}">
              <a14:hiddenFill xmlns:a14="http://schemas.microsoft.com/office/drawing/2010/main">
                <a:noFill/>
              </a14:hiddenFill>
            </a:ext>
          </a:extLst>
        </p:spPr>
      </p:cxnSp>
      <p:cxnSp>
        <p:nvCxnSpPr>
          <p:cNvPr id="4" name="直接连接符 8"/>
          <p:cNvCxnSpPr>
            <a:cxnSpLocks noChangeShapeType="1"/>
          </p:cNvCxnSpPr>
          <p:nvPr>
            <p:custDataLst>
              <p:tags r:id="rId3"/>
            </p:custDataLst>
          </p:nvPr>
        </p:nvCxnSpPr>
        <p:spPr bwMode="auto">
          <a:xfrm>
            <a:off x="2930526" y="5346700"/>
            <a:ext cx="6696075" cy="0"/>
          </a:xfrm>
          <a:prstGeom prst="line">
            <a:avLst/>
          </a:prstGeom>
          <a:noFill/>
          <a:ln w="12700">
            <a:solidFill>
              <a:schemeClr val="accent1">
                <a:lumMod val="40000"/>
                <a:lumOff val="60000"/>
              </a:schemeClr>
            </a:solidFill>
            <a:round/>
          </a:ln>
          <a:extLst>
            <a:ext uri="{909E8E84-426E-40DD-AFC4-6F175D3DCCD1}">
              <a14:hiddenFill xmlns:a14="http://schemas.microsoft.com/office/drawing/2010/main">
                <a:noFill/>
              </a14:hiddenFill>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p:txBody>
          <a:bodyPr/>
          <a:lstStyle/>
          <a:p>
            <a:r>
              <a:rPr lang="zh-CN" altLang="en-US" dirty="0"/>
              <a:t>毕设简介</a:t>
            </a:r>
            <a:endParaRPr lang="zh-CN" altLang="en-US" dirty="0"/>
          </a:p>
        </p:txBody>
      </p:sp>
      <p:sp>
        <p:nvSpPr>
          <p:cNvPr id="23" name="矩形 22"/>
          <p:cNvSpPr/>
          <p:nvPr/>
        </p:nvSpPr>
        <p:spPr>
          <a:xfrm>
            <a:off x="721688" y="1861071"/>
            <a:ext cx="10604608" cy="3340100"/>
          </a:xfrm>
          <a:prstGeom prst="rect">
            <a:avLst/>
          </a:prstGeom>
        </p:spPr>
        <p:txBody>
          <a:bodyPr wrap="square">
            <a:spAutoFit/>
          </a:bodyPr>
          <a:lstStyle/>
          <a:p>
            <a:pPr>
              <a:lnSpc>
                <a:spcPct val="12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本毕业设计是一个</a:t>
            </a:r>
            <a:r>
              <a:rPr lang="zh-CN" altLang="en-US" sz="2800" b="1" dirty="0">
                <a:latin typeface="宋体" panose="02010600030101010101" pitchFamily="2" charset="-122"/>
                <a:ea typeface="宋体" panose="02010600030101010101" pitchFamily="2" charset="-122"/>
              </a:rPr>
              <a:t>基于</a:t>
            </a:r>
            <a:r>
              <a:rPr lang="en-US" altLang="zh-CN" sz="2800" b="1" dirty="0">
                <a:latin typeface="宋体" panose="02010600030101010101" pitchFamily="2" charset="-122"/>
                <a:ea typeface="宋体" panose="02010600030101010101" pitchFamily="2" charset="-122"/>
              </a:rPr>
              <a:t>Python</a:t>
            </a:r>
            <a:r>
              <a:rPr lang="zh-CN" altLang="en-US" sz="2800" b="1" dirty="0">
                <a:latin typeface="宋体" panose="02010600030101010101" pitchFamily="2" charset="-122"/>
                <a:ea typeface="宋体" panose="02010600030101010101" pitchFamily="2" charset="-122"/>
              </a:rPr>
              <a:t>的南京二手房数据采集与可视化分析及价格预测研究</a:t>
            </a:r>
            <a:r>
              <a:rPr lang="zh-CN" altLang="en-US" sz="2400" dirty="0">
                <a:latin typeface="宋体" panose="02010600030101010101" pitchFamily="2" charset="-122"/>
                <a:ea typeface="宋体" panose="02010600030101010101" pitchFamily="2" charset="-122"/>
              </a:rPr>
              <a:t>。该程序首先通过网络爬虫采集</a:t>
            </a:r>
            <a:r>
              <a:rPr lang="en-US" altLang="zh-CN" sz="2400" dirty="0">
                <a:latin typeface="宋体" panose="02010600030101010101" pitchFamily="2" charset="-122"/>
                <a:ea typeface="宋体" panose="02010600030101010101" pitchFamily="2" charset="-122"/>
              </a:rPr>
              <a:t>58</a:t>
            </a:r>
            <a:r>
              <a:rPr lang="zh-CN" altLang="en-US" sz="2400" dirty="0">
                <a:latin typeface="宋体" panose="02010600030101010101" pitchFamily="2" charset="-122"/>
                <a:ea typeface="宋体" panose="02010600030101010101" pitchFamily="2" charset="-122"/>
              </a:rPr>
              <a:t>同城网上所有南京二手房的房源数据，并对采集到的数据进行清洗；然后，对清洗后的数据进行可视化分析，探索隐藏在大量数据背后的规律；最后，采用一个随机森林算法构建模型对二手房进行价格预测研究，并根据不同房屋的类型，预测出该房屋的价格区间。通过上述分析，可以了解到目前市面上二手房各项基本特征及房源分布情况及价格区间，为众多的购房者进行购房决策提供了参考。</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1"/>
          </p:nvPr>
        </p:nvSpPr>
        <p:spPr/>
        <p:txBody>
          <a:bodyPr/>
          <a:lstStyle/>
          <a:p>
            <a:r>
              <a:rPr lang="en-US" altLang="zh-CN" dirty="0"/>
              <a:t>PART  TWO</a:t>
            </a:r>
            <a:endParaRPr lang="zh-CN" altLang="en-US" dirty="0"/>
          </a:p>
        </p:txBody>
      </p:sp>
      <p:sp>
        <p:nvSpPr>
          <p:cNvPr id="4" name="文本占位符 3"/>
          <p:cNvSpPr>
            <a:spLocks noGrp="1"/>
          </p:cNvSpPr>
          <p:nvPr>
            <p:ph type="body" sz="quarter" idx="12"/>
          </p:nvPr>
        </p:nvSpPr>
        <p:spPr/>
        <p:txBody>
          <a:bodyPr/>
          <a:lstStyle/>
          <a:p>
            <a:r>
              <a:rPr lang="zh-CN" altLang="en-US" dirty="0"/>
              <a:t>应用技术</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应用技术简介</a:t>
            </a:r>
            <a:endParaRPr lang="zh-CN" altLang="en-US" dirty="0"/>
          </a:p>
        </p:txBody>
      </p:sp>
      <p:sp>
        <p:nvSpPr>
          <p:cNvPr id="23" name="矩形 22"/>
          <p:cNvSpPr/>
          <p:nvPr/>
        </p:nvSpPr>
        <p:spPr>
          <a:xfrm>
            <a:off x="767408" y="1556792"/>
            <a:ext cx="6048672" cy="5112385"/>
          </a:xfrm>
          <a:prstGeom prst="rect">
            <a:avLst/>
          </a:prstGeom>
        </p:spPr>
        <p:txBody>
          <a:bodyPr wrap="square">
            <a:spAutoFit/>
          </a:bodyPr>
          <a:lstStyle/>
          <a:p>
            <a:pPr>
              <a:lnSpc>
                <a:spcPct val="120000"/>
              </a:lnSpc>
            </a:pPr>
            <a:r>
              <a:rPr lang="zh-CN" altLang="en-US" sz="3200" b="1" dirty="0">
                <a:latin typeface="宋体" panose="02010600030101010101" pitchFamily="2" charset="-122"/>
                <a:ea typeface="宋体" panose="02010600030101010101" pitchFamily="2" charset="-122"/>
              </a:rPr>
              <a:t>主要应用技术有：</a:t>
            </a:r>
            <a:endParaRPr lang="en-US" altLang="zh-CN" sz="3200" b="1" dirty="0">
              <a:latin typeface="宋体" panose="02010600030101010101" pitchFamily="2" charset="-122"/>
              <a:ea typeface="宋体" panose="02010600030101010101" pitchFamily="2" charset="-122"/>
            </a:endParaRPr>
          </a:p>
          <a:p>
            <a:pPr>
              <a:lnSpc>
                <a:spcPct val="120000"/>
              </a:lnSpc>
            </a:pPr>
            <a:endParaRPr lang="en-US" altLang="zh-CN" sz="2400" dirty="0">
              <a:latin typeface="宋体" panose="02010600030101010101" pitchFamily="2" charset="-122"/>
              <a:ea typeface="宋体" panose="02010600030101010101" pitchFamily="2" charset="-122"/>
            </a:endParaRPr>
          </a:p>
          <a:p>
            <a:pPr>
              <a:lnSpc>
                <a:spcPct val="120000"/>
              </a:lnSpc>
            </a:pPr>
            <a:r>
              <a:rPr lang="en-US" altLang="zh-CN" sz="2400" dirty="0">
                <a:latin typeface="黑体" panose="02010609060101010101" pitchFamily="49" charset="-122"/>
                <a:ea typeface="黑体" panose="02010609060101010101" pitchFamily="49" charset="-122"/>
              </a:rPr>
              <a:t>    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Python</a:t>
            </a:r>
            <a:r>
              <a:rPr lang="zh-CN" altLang="en-US" sz="2400" dirty="0">
                <a:latin typeface="黑体" panose="02010609060101010101" pitchFamily="49" charset="-122"/>
                <a:ea typeface="黑体" panose="02010609060101010101" pitchFamily="49" charset="-122"/>
              </a:rPr>
              <a:t>网络爬虫技术</a:t>
            </a:r>
            <a:endParaRPr lang="en-US" altLang="zh-CN" sz="2400" dirty="0">
              <a:latin typeface="黑体" panose="02010609060101010101" pitchFamily="49" charset="-122"/>
              <a:ea typeface="黑体" panose="02010609060101010101" pitchFamily="49" charset="-122"/>
            </a:endParaRPr>
          </a:p>
          <a:p>
            <a:pPr marL="1257300" lvl="2" indent="-342900">
              <a:lnSpc>
                <a:spcPct val="120000"/>
              </a:lnSpc>
              <a:buFont typeface="Arial" panose="020B0604020202020204" pitchFamily="34" charset="0"/>
              <a:buChar char="•"/>
            </a:pPr>
            <a:r>
              <a:rPr lang="en-US" altLang="zh-CN" sz="2400" dirty="0">
                <a:latin typeface="黑体" panose="02010609060101010101" pitchFamily="49" charset="-122"/>
                <a:ea typeface="黑体" panose="02010609060101010101" pitchFamily="49" charset="-122"/>
              </a:rPr>
              <a:t>Requests</a:t>
            </a:r>
            <a:endParaRPr lang="en-US" altLang="zh-CN" sz="2400" dirty="0">
              <a:latin typeface="黑体" panose="02010609060101010101" pitchFamily="49" charset="-122"/>
              <a:ea typeface="黑体" panose="02010609060101010101" pitchFamily="49" charset="-122"/>
            </a:endParaRPr>
          </a:p>
          <a:p>
            <a:pPr marL="1257300" lvl="2" indent="-342900">
              <a:lnSpc>
                <a:spcPct val="120000"/>
              </a:lnSpc>
              <a:buFont typeface="Arial" panose="020B0604020202020204" pitchFamily="34" charset="0"/>
              <a:buChar char="•"/>
            </a:pPr>
            <a:r>
              <a:rPr lang="en-US" altLang="zh-CN" sz="2400" dirty="0">
                <a:latin typeface="黑体" panose="02010609060101010101" pitchFamily="49" charset="-122"/>
                <a:ea typeface="黑体" panose="02010609060101010101" pitchFamily="49" charset="-122"/>
              </a:rPr>
              <a:t>lxml</a:t>
            </a:r>
            <a:endParaRPr lang="zh-CN" altLang="en-US" sz="2400" dirty="0">
              <a:latin typeface="黑体" panose="02010609060101010101" pitchFamily="49" charset="-122"/>
              <a:ea typeface="黑体" panose="02010609060101010101" pitchFamily="49" charset="-122"/>
            </a:endParaRPr>
          </a:p>
          <a:p>
            <a:pPr>
              <a:lnSpc>
                <a:spcPct val="120000"/>
              </a:lnSpc>
            </a:pPr>
            <a:r>
              <a:rPr lang="en-US" altLang="zh-CN" sz="2400" dirty="0">
                <a:latin typeface="黑体" panose="02010609060101010101" pitchFamily="49" charset="-122"/>
                <a:ea typeface="黑体" panose="02010609060101010101" pitchFamily="49" charset="-122"/>
              </a:rPr>
              <a:t>    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Python</a:t>
            </a:r>
            <a:r>
              <a:rPr lang="zh-CN" altLang="en-US" sz="2400" dirty="0">
                <a:latin typeface="黑体" panose="02010609060101010101" pitchFamily="49" charset="-122"/>
                <a:ea typeface="黑体" panose="02010609060101010101" pitchFamily="49" charset="-122"/>
              </a:rPr>
              <a:t>数据分析技术</a:t>
            </a:r>
            <a:endParaRPr lang="en-US" altLang="zh-CN" sz="2400" dirty="0">
              <a:latin typeface="黑体" panose="02010609060101010101" pitchFamily="49" charset="-122"/>
              <a:ea typeface="黑体" panose="02010609060101010101" pitchFamily="49" charset="-122"/>
            </a:endParaRPr>
          </a:p>
          <a:p>
            <a:pPr marL="1257300" lvl="2" indent="-342900">
              <a:lnSpc>
                <a:spcPct val="120000"/>
              </a:lnSpc>
              <a:buFont typeface="Arial" panose="020B0604020202020204" pitchFamily="34" charset="0"/>
              <a:buChar char="•"/>
            </a:pPr>
            <a:r>
              <a:rPr lang="en-US" altLang="zh-CN" sz="2400" dirty="0" err="1">
                <a:latin typeface="黑体" panose="02010609060101010101" pitchFamily="49" charset="-122"/>
                <a:ea typeface="黑体" panose="02010609060101010101" pitchFamily="49" charset="-122"/>
              </a:rPr>
              <a:t>Numpy</a:t>
            </a:r>
            <a:endParaRPr lang="en-US" altLang="zh-CN" sz="2400" dirty="0">
              <a:latin typeface="黑体" panose="02010609060101010101" pitchFamily="49" charset="-122"/>
              <a:ea typeface="黑体" panose="02010609060101010101" pitchFamily="49" charset="-122"/>
            </a:endParaRPr>
          </a:p>
          <a:p>
            <a:pPr marL="1257300" lvl="2" indent="-342900">
              <a:lnSpc>
                <a:spcPct val="120000"/>
              </a:lnSpc>
              <a:buFont typeface="Arial" panose="020B0604020202020204" pitchFamily="34" charset="0"/>
              <a:buChar char="•"/>
            </a:pPr>
            <a:r>
              <a:rPr lang="en-US" altLang="zh-CN" sz="2400" dirty="0">
                <a:latin typeface="黑体" panose="02010609060101010101" pitchFamily="49" charset="-122"/>
                <a:ea typeface="黑体" panose="02010609060101010101" pitchFamily="49" charset="-122"/>
              </a:rPr>
              <a:t>Matplotlib</a:t>
            </a:r>
            <a:endParaRPr lang="en-US" altLang="zh-CN" sz="2400" dirty="0">
              <a:latin typeface="黑体" panose="02010609060101010101" pitchFamily="49" charset="-122"/>
              <a:ea typeface="黑体" panose="02010609060101010101" pitchFamily="49" charset="-122"/>
            </a:endParaRPr>
          </a:p>
          <a:p>
            <a:pPr marL="1257300" lvl="2" indent="-342900">
              <a:lnSpc>
                <a:spcPct val="120000"/>
              </a:lnSpc>
              <a:buFont typeface="Arial" panose="020B0604020202020204" pitchFamily="34" charset="0"/>
              <a:buChar char="•"/>
            </a:pPr>
            <a:r>
              <a:rPr lang="en-US" altLang="zh-CN" sz="2400" dirty="0">
                <a:latin typeface="黑体" panose="02010609060101010101" pitchFamily="49" charset="-122"/>
                <a:ea typeface="黑体" panose="02010609060101010101" pitchFamily="49" charset="-122"/>
              </a:rPr>
              <a:t>Pandas</a:t>
            </a:r>
            <a:endParaRPr lang="zh-CN" altLang="en-US" sz="2400" dirty="0">
              <a:latin typeface="黑体" panose="02010609060101010101" pitchFamily="49" charset="-122"/>
              <a:ea typeface="黑体" panose="02010609060101010101" pitchFamily="49" charset="-122"/>
            </a:endParaRPr>
          </a:p>
          <a:p>
            <a:pPr>
              <a:lnSpc>
                <a:spcPct val="120000"/>
              </a:lnSpc>
            </a:pPr>
            <a:r>
              <a:rPr lang="en-US" altLang="zh-CN" sz="2400" dirty="0">
                <a:latin typeface="黑体" panose="02010609060101010101" pitchFamily="49" charset="-122"/>
                <a:ea typeface="黑体" panose="02010609060101010101" pitchFamily="49" charset="-122"/>
              </a:rPr>
              <a:t>    </a:t>
            </a:r>
            <a:endParaRPr lang="en-US" altLang="zh-CN" sz="2400" dirty="0">
              <a:latin typeface="宋体" panose="02010600030101010101" pitchFamily="2" charset="-122"/>
              <a:ea typeface="宋体" panose="02010600030101010101" pitchFamily="2" charset="-122"/>
            </a:endParaRPr>
          </a:p>
          <a:p>
            <a:pPr>
              <a:lnSpc>
                <a:spcPct val="120000"/>
              </a:lnSpc>
            </a:pPr>
            <a:endParaRPr lang="en-US" altLang="zh-CN" sz="2400" dirty="0">
              <a:latin typeface="宋体" panose="02010600030101010101" pitchFamily="2" charset="-122"/>
              <a:ea typeface="宋体" panose="02010600030101010101" pitchFamily="2" charset="-122"/>
            </a:endParaRPr>
          </a:p>
        </p:txBody>
      </p:sp>
      <p:sp>
        <p:nvSpPr>
          <p:cNvPr id="5" name="矩形 4"/>
          <p:cNvSpPr/>
          <p:nvPr/>
        </p:nvSpPr>
        <p:spPr>
          <a:xfrm>
            <a:off x="5735960" y="1556792"/>
            <a:ext cx="6048672" cy="3783330"/>
          </a:xfrm>
          <a:prstGeom prst="rect">
            <a:avLst/>
          </a:prstGeom>
        </p:spPr>
        <p:txBody>
          <a:bodyPr wrap="square">
            <a:spAutoFit/>
          </a:bodyPr>
          <a:lstStyle/>
          <a:p>
            <a:pPr>
              <a:lnSpc>
                <a:spcPct val="120000"/>
              </a:lnSpc>
            </a:pPr>
            <a:endParaRPr lang="en-US" altLang="zh-CN" sz="3200" b="1" dirty="0">
              <a:latin typeface="宋体" panose="02010600030101010101" pitchFamily="2" charset="-122"/>
              <a:ea typeface="宋体" panose="02010600030101010101" pitchFamily="2" charset="-122"/>
            </a:endParaRPr>
          </a:p>
          <a:p>
            <a:pPr>
              <a:lnSpc>
                <a:spcPct val="120000"/>
              </a:lnSpc>
            </a:pPr>
            <a:endParaRPr lang="en-US" altLang="zh-CN" sz="2400" dirty="0">
              <a:latin typeface="宋体" panose="02010600030101010101" pitchFamily="2" charset="-122"/>
              <a:ea typeface="宋体" panose="02010600030101010101" pitchFamily="2" charset="-122"/>
            </a:endParaRPr>
          </a:p>
          <a:p>
            <a:pPr>
              <a:lnSpc>
                <a:spcPct val="120000"/>
              </a:lnSpc>
            </a:pPr>
            <a:r>
              <a:rPr lang="en-US" altLang="zh-CN" sz="2400" dirty="0">
                <a:latin typeface="黑体" panose="02010609060101010101" pitchFamily="49" charset="-122"/>
                <a:ea typeface="黑体" panose="02010609060101010101" pitchFamily="49" charset="-122"/>
              </a:rPr>
              <a:t>    3</a:t>
            </a:r>
            <a:r>
              <a:rPr lang="zh-CN" altLang="en-US" sz="2400" dirty="0">
                <a:latin typeface="黑体" panose="02010609060101010101" pitchFamily="49" charset="-122"/>
                <a:ea typeface="黑体" panose="02010609060101010101" pitchFamily="49" charset="-122"/>
              </a:rPr>
              <a:t>）随机森林算法</a:t>
            </a:r>
            <a:endParaRPr lang="en-US" altLang="zh-CN" sz="2400" dirty="0">
              <a:latin typeface="黑体" panose="02010609060101010101" pitchFamily="49" charset="-122"/>
              <a:ea typeface="黑体" panose="02010609060101010101" pitchFamily="49" charset="-122"/>
            </a:endParaRPr>
          </a:p>
          <a:p>
            <a:pPr>
              <a:lnSpc>
                <a:spcPct val="120000"/>
              </a:lnSpc>
            </a:pPr>
            <a:endParaRPr lang="en-US" altLang="zh-CN" sz="2400" dirty="0">
              <a:latin typeface="黑体" panose="02010609060101010101" pitchFamily="49" charset="-122"/>
              <a:ea typeface="黑体" panose="02010609060101010101" pitchFamily="49" charset="-122"/>
            </a:endParaRPr>
          </a:p>
          <a:p>
            <a:pPr>
              <a:lnSpc>
                <a:spcPct val="120000"/>
              </a:lnSpc>
            </a:pPr>
            <a:endParaRPr lang="zh-CN" altLang="en-US" sz="2400" dirty="0">
              <a:latin typeface="黑体" panose="02010609060101010101" pitchFamily="49" charset="-122"/>
              <a:ea typeface="黑体" panose="02010609060101010101" pitchFamily="49" charset="-122"/>
            </a:endParaRPr>
          </a:p>
          <a:p>
            <a:pPr>
              <a:lnSpc>
                <a:spcPct val="120000"/>
              </a:lnSpc>
            </a:pPr>
            <a:r>
              <a:rPr lang="en-US" altLang="zh-CN" sz="2400" dirty="0">
                <a:latin typeface="黑体" panose="02010609060101010101" pitchFamily="49" charset="-122"/>
                <a:ea typeface="黑体" panose="02010609060101010101" pitchFamily="49" charset="-122"/>
              </a:rPr>
              <a:t>    4</a:t>
            </a:r>
            <a:r>
              <a:rPr lang="zh-CN" altLang="en-US" sz="2400" dirty="0">
                <a:latin typeface="黑体" panose="02010609060101010101" pitchFamily="49" charset="-122"/>
                <a:ea typeface="黑体" panose="02010609060101010101" pitchFamily="49" charset="-122"/>
              </a:rPr>
              <a:t>）朴素贝叶斯算法</a:t>
            </a:r>
            <a:endParaRPr lang="zh-CN" altLang="en-US" sz="2400" dirty="0">
              <a:latin typeface="黑体" panose="02010609060101010101" pitchFamily="49" charset="-122"/>
              <a:ea typeface="黑体" panose="02010609060101010101" pitchFamily="49" charset="-122"/>
            </a:endParaRPr>
          </a:p>
          <a:p>
            <a:pPr>
              <a:lnSpc>
                <a:spcPct val="120000"/>
              </a:lnSpc>
            </a:pPr>
            <a:endParaRPr lang="en-US" altLang="zh-CN" sz="2400" dirty="0">
              <a:latin typeface="宋体" panose="02010600030101010101" pitchFamily="2" charset="-122"/>
              <a:ea typeface="宋体" panose="02010600030101010101" pitchFamily="2" charset="-122"/>
            </a:endParaRPr>
          </a:p>
          <a:p>
            <a:pPr>
              <a:lnSpc>
                <a:spcPct val="120000"/>
              </a:lnSpc>
            </a:pP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THREE</a:t>
            </a:r>
            <a:endParaRPr lang="zh-CN" altLang="en-US" dirty="0"/>
          </a:p>
        </p:txBody>
      </p:sp>
      <p:sp>
        <p:nvSpPr>
          <p:cNvPr id="4" name="文本占位符 3"/>
          <p:cNvSpPr>
            <a:spLocks noGrp="1"/>
          </p:cNvSpPr>
          <p:nvPr>
            <p:ph type="body" sz="quarter" idx="12"/>
          </p:nvPr>
        </p:nvSpPr>
        <p:spPr/>
        <p:txBody>
          <a:bodyPr/>
          <a:lstStyle/>
          <a:p>
            <a:r>
              <a:rPr lang="zh-CN" altLang="en-US" dirty="0"/>
              <a:t>数据采集及清洗</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数据采集</a:t>
            </a:r>
            <a:endParaRPr lang="zh-CN" altLang="en-US" dirty="0"/>
          </a:p>
        </p:txBody>
      </p:sp>
      <p:sp>
        <p:nvSpPr>
          <p:cNvPr id="23" name="矩形 22"/>
          <p:cNvSpPr/>
          <p:nvPr/>
        </p:nvSpPr>
        <p:spPr>
          <a:xfrm>
            <a:off x="695400" y="1772816"/>
            <a:ext cx="8542664" cy="919867"/>
          </a:xfrm>
          <a:prstGeom prst="rect">
            <a:avLst/>
          </a:prstGeom>
        </p:spPr>
        <p:txBody>
          <a:bodyPr wrap="square">
            <a:spAutoFit/>
          </a:bodyPr>
          <a:lstStyle/>
          <a:p>
            <a:pPr>
              <a:lnSpc>
                <a:spcPct val="120000"/>
              </a:lnSpc>
            </a:pPr>
            <a:endParaRPr lang="en-US" altLang="zh-CN" sz="2400" dirty="0">
              <a:latin typeface="宋体" panose="02010600030101010101" pitchFamily="2" charset="-122"/>
              <a:ea typeface="宋体" panose="02010600030101010101" pitchFamily="2" charset="-122"/>
            </a:endParaRPr>
          </a:p>
          <a:p>
            <a:pPr>
              <a:lnSpc>
                <a:spcPct val="120000"/>
              </a:lnSpc>
            </a:pPr>
            <a:endParaRPr lang="en-US" altLang="zh-CN" sz="2400" dirty="0">
              <a:latin typeface="宋体" panose="02010600030101010101" pitchFamily="2" charset="-122"/>
              <a:ea typeface="宋体" panose="02010600030101010101" pitchFamily="2" charset="-122"/>
            </a:endParaRPr>
          </a:p>
        </p:txBody>
      </p:sp>
      <p:sp>
        <p:nvSpPr>
          <p:cNvPr id="4" name="矩形 3"/>
          <p:cNvSpPr/>
          <p:nvPr/>
        </p:nvSpPr>
        <p:spPr>
          <a:xfrm>
            <a:off x="561080" y="1496575"/>
            <a:ext cx="3535680" cy="1137285"/>
          </a:xfrm>
          <a:prstGeom prst="rect">
            <a:avLst/>
          </a:prstGeom>
        </p:spPr>
        <p:txBody>
          <a:bodyPr wrap="none">
            <a:spAutoFit/>
          </a:bodyPr>
          <a:lstStyle/>
          <a:p>
            <a:r>
              <a:rPr lang="en-US" altLang="zh-CN" sz="2400" b="1" dirty="0">
                <a:latin typeface="宋体" panose="02010600030101010101" pitchFamily="2" charset="-122"/>
                <a:ea typeface="宋体" panose="02010600030101010101" pitchFamily="2" charset="-122"/>
              </a:rPr>
              <a:t>3.1</a:t>
            </a:r>
            <a:r>
              <a:rPr lang="zh-CN" altLang="en-US" sz="2400" b="1" dirty="0">
                <a:latin typeface="宋体" panose="02010600030101010101" pitchFamily="2" charset="-122"/>
                <a:ea typeface="宋体" panose="02010600030101010101" pitchFamily="2" charset="-122"/>
              </a:rPr>
              <a:t>网站结构分析</a:t>
            </a:r>
            <a:endParaRPr lang="en-US" altLang="zh-CN" sz="2400" b="1"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58</a:t>
            </a:r>
            <a:r>
              <a:rPr lang="zh-CN" altLang="en-US" sz="2000" dirty="0">
                <a:latin typeface="宋体" panose="02010600030101010101" pitchFamily="2" charset="-122"/>
                <a:ea typeface="宋体" panose="02010600030101010101" pitchFamily="2" charset="-122"/>
              </a:rPr>
              <a:t>同城二手房信息界面如下</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pic>
        <p:nvPicPr>
          <p:cNvPr id="10" name="图片 9"/>
          <p:cNvPicPr>
            <a:picLocks noChangeAspect="1"/>
          </p:cNvPicPr>
          <p:nvPr/>
        </p:nvPicPr>
        <p:blipFill>
          <a:blip r:embed="rId1"/>
          <a:stretch>
            <a:fillRect/>
          </a:stretch>
        </p:blipFill>
        <p:spPr>
          <a:xfrm>
            <a:off x="623570" y="2661920"/>
            <a:ext cx="5212715" cy="2010410"/>
          </a:xfrm>
          <a:prstGeom prst="rect">
            <a:avLst/>
          </a:prstGeom>
        </p:spPr>
      </p:pic>
      <p:pic>
        <p:nvPicPr>
          <p:cNvPr id="11" name="图片 10"/>
          <p:cNvPicPr>
            <a:picLocks noChangeAspect="1"/>
          </p:cNvPicPr>
          <p:nvPr/>
        </p:nvPicPr>
        <p:blipFill>
          <a:blip r:embed="rId2"/>
          <a:stretch>
            <a:fillRect/>
          </a:stretch>
        </p:blipFill>
        <p:spPr>
          <a:xfrm>
            <a:off x="623570" y="4700270"/>
            <a:ext cx="5213350" cy="1998980"/>
          </a:xfrm>
          <a:prstGeom prst="rect">
            <a:avLst/>
          </a:prstGeom>
        </p:spPr>
      </p:pic>
      <p:pic>
        <p:nvPicPr>
          <p:cNvPr id="12" name="图片 11"/>
          <p:cNvPicPr>
            <a:picLocks noChangeAspect="1"/>
          </p:cNvPicPr>
          <p:nvPr/>
        </p:nvPicPr>
        <p:blipFill>
          <a:blip r:embed="rId3"/>
          <a:stretch>
            <a:fillRect/>
          </a:stretch>
        </p:blipFill>
        <p:spPr>
          <a:xfrm>
            <a:off x="6418580" y="2661920"/>
            <a:ext cx="4976495" cy="2009775"/>
          </a:xfrm>
          <a:prstGeom prst="rect">
            <a:avLst/>
          </a:prstGeom>
        </p:spPr>
      </p:pic>
      <p:pic>
        <p:nvPicPr>
          <p:cNvPr id="13" name="图片 12"/>
          <p:cNvPicPr>
            <a:picLocks noChangeAspect="1"/>
          </p:cNvPicPr>
          <p:nvPr/>
        </p:nvPicPr>
        <p:blipFill>
          <a:blip r:embed="rId4"/>
          <a:stretch>
            <a:fillRect/>
          </a:stretch>
        </p:blipFill>
        <p:spPr>
          <a:xfrm>
            <a:off x="6450965" y="4725035"/>
            <a:ext cx="4943475" cy="19532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数据采集</a:t>
            </a:r>
            <a:endParaRPr lang="zh-CN" altLang="en-US" dirty="0"/>
          </a:p>
        </p:txBody>
      </p:sp>
      <p:sp>
        <p:nvSpPr>
          <p:cNvPr id="23" name="矩形 22"/>
          <p:cNvSpPr/>
          <p:nvPr/>
        </p:nvSpPr>
        <p:spPr>
          <a:xfrm>
            <a:off x="731404" y="1412776"/>
            <a:ext cx="10729192" cy="3783330"/>
          </a:xfrm>
          <a:prstGeom prst="rect">
            <a:avLst/>
          </a:prstGeom>
        </p:spPr>
        <p:txBody>
          <a:bodyPr wrap="square">
            <a:spAutoFit/>
          </a:bodyPr>
          <a:lstStyle/>
          <a:p>
            <a:pPr>
              <a:lnSpc>
                <a:spcPct val="120000"/>
              </a:lnSpc>
            </a:pPr>
            <a:r>
              <a:rPr lang="en-US" altLang="zh-CN" sz="3200" b="1" dirty="0">
                <a:latin typeface="宋体" panose="02010600030101010101" pitchFamily="2" charset="-122"/>
                <a:ea typeface="宋体" panose="02010600030101010101" pitchFamily="2" charset="-122"/>
              </a:rPr>
              <a:t>3.2</a:t>
            </a:r>
            <a:r>
              <a:rPr lang="zh-CN" altLang="en-US" sz="3200" b="1" dirty="0">
                <a:latin typeface="宋体" panose="02010600030101010101" pitchFamily="2" charset="-122"/>
                <a:ea typeface="宋体" panose="02010600030101010101" pitchFamily="2" charset="-122"/>
              </a:rPr>
              <a:t>目标数据：</a:t>
            </a:r>
            <a:endParaRPr lang="en-US" altLang="zh-CN" sz="3200" b="1" dirty="0">
              <a:latin typeface="宋体" panose="02010600030101010101" pitchFamily="2" charset="-122"/>
              <a:ea typeface="宋体" panose="02010600030101010101" pitchFamily="2" charset="-122"/>
            </a:endParaRPr>
          </a:p>
          <a:p>
            <a:pPr>
              <a:lnSpc>
                <a:spcPct val="120000"/>
              </a:lnSpc>
            </a:pPr>
            <a:endParaRPr lang="en-US" altLang="zh-CN" sz="2400" dirty="0">
              <a:latin typeface="宋体" panose="02010600030101010101" pitchFamily="2" charset="-122"/>
              <a:ea typeface="宋体" panose="02010600030101010101" pitchFamily="2" charset="-122"/>
            </a:endParaRPr>
          </a:p>
          <a:p>
            <a:pPr>
              <a:lnSpc>
                <a:spcPct val="120000"/>
              </a:lnSpc>
            </a:pPr>
            <a:r>
              <a:rPr lang="zh-CN" altLang="en-US" sz="2400" dirty="0">
                <a:latin typeface="宋体" panose="02010600030101010101" pitchFamily="2" charset="-122"/>
                <a:ea typeface="宋体" panose="02010600030101010101" pitchFamily="2" charset="-122"/>
              </a:rPr>
              <a:t>   我们需要采集的目标数据就在该页面，包括基本信息和房屋属性两大类。信息包括的数据项如下：</a:t>
            </a:r>
            <a:endParaRPr lang="zh-CN" altLang="en-US" sz="2400" dirty="0">
              <a:latin typeface="宋体" panose="02010600030101010101" pitchFamily="2" charset="-122"/>
              <a:ea typeface="宋体" panose="02010600030101010101" pitchFamily="2" charset="-122"/>
            </a:endParaRPr>
          </a:p>
          <a:p>
            <a:pPr marL="1257300" lvl="2" indent="-342900">
              <a:lnSpc>
                <a:spcPct val="12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基本信息：标题、小区名称、所在区域、总价、单价、标签。</a:t>
            </a:r>
            <a:endParaRPr lang="zh-CN" altLang="en-US" sz="2400" dirty="0">
              <a:latin typeface="宋体" panose="02010600030101010101" pitchFamily="2" charset="-122"/>
              <a:ea typeface="宋体" panose="02010600030101010101" pitchFamily="2" charset="-122"/>
            </a:endParaRPr>
          </a:p>
          <a:p>
            <a:pPr marL="1257300" lvl="2" indent="-342900">
              <a:lnSpc>
                <a:spcPct val="12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房屋属性：房屋面积、房屋朝向、房屋房间数。</a:t>
            </a:r>
            <a:endParaRPr lang="en-US" altLang="zh-CN" sz="2400" dirty="0">
              <a:latin typeface="宋体" panose="02010600030101010101" pitchFamily="2" charset="-122"/>
              <a:ea typeface="宋体" panose="02010600030101010101" pitchFamily="2" charset="-122"/>
            </a:endParaRPr>
          </a:p>
          <a:p>
            <a:pPr>
              <a:lnSpc>
                <a:spcPct val="120000"/>
              </a:lnSpc>
            </a:pPr>
            <a:endParaRPr lang="en-US" altLang="zh-CN" sz="2400" dirty="0">
              <a:latin typeface="宋体" panose="02010600030101010101" pitchFamily="2" charset="-122"/>
              <a:ea typeface="宋体" panose="02010600030101010101" pitchFamily="2" charset="-122"/>
            </a:endParaRPr>
          </a:p>
          <a:p>
            <a:pPr>
              <a:lnSpc>
                <a:spcPct val="120000"/>
              </a:lnSpc>
            </a:pP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437592" y="348250"/>
            <a:ext cx="4874432" cy="488462"/>
          </a:xfrm>
        </p:spPr>
        <p:txBody>
          <a:bodyPr/>
          <a:lstStyle/>
          <a:p>
            <a:r>
              <a:rPr lang="zh-CN" altLang="en-US" dirty="0"/>
              <a:t>数据清洗</a:t>
            </a:r>
            <a:endParaRPr lang="zh-CN" altLang="en-US" dirty="0"/>
          </a:p>
        </p:txBody>
      </p:sp>
      <p:sp>
        <p:nvSpPr>
          <p:cNvPr id="23" name="矩形 22"/>
          <p:cNvSpPr/>
          <p:nvPr/>
        </p:nvSpPr>
        <p:spPr>
          <a:xfrm>
            <a:off x="623392" y="1484784"/>
            <a:ext cx="4392488" cy="2602230"/>
          </a:xfrm>
          <a:prstGeom prst="rect">
            <a:avLst/>
          </a:prstGeom>
        </p:spPr>
        <p:txBody>
          <a:bodyPr wrap="square">
            <a:spAutoFit/>
          </a:bodyPr>
          <a:lstStyle/>
          <a:p>
            <a:pPr>
              <a:lnSpc>
                <a:spcPct val="120000"/>
              </a:lnSpc>
            </a:pPr>
            <a:r>
              <a:rPr lang="en-US" altLang="zh-CN" sz="3200" b="1" dirty="0">
                <a:latin typeface="宋体" panose="02010600030101010101" pitchFamily="2" charset="-122"/>
                <a:ea typeface="宋体" panose="02010600030101010101" pitchFamily="2" charset="-122"/>
              </a:rPr>
              <a:t>3.3</a:t>
            </a:r>
            <a:r>
              <a:rPr lang="zh-CN" altLang="en-US" sz="3200" b="1" dirty="0">
                <a:latin typeface="宋体" panose="02010600030101010101" pitchFamily="2" charset="-122"/>
                <a:ea typeface="宋体" panose="02010600030101010101" pitchFamily="2" charset="-122"/>
              </a:rPr>
              <a:t>数据清洗</a:t>
            </a:r>
            <a:endParaRPr lang="en-US" altLang="zh-CN" sz="3200" b="1" dirty="0">
              <a:latin typeface="宋体" panose="02010600030101010101" pitchFamily="2" charset="-122"/>
              <a:ea typeface="宋体" panose="02010600030101010101" pitchFamily="2" charset="-122"/>
            </a:endParaRPr>
          </a:p>
          <a:p>
            <a:pPr>
              <a:lnSpc>
                <a:spcPct val="120000"/>
              </a:lnSpc>
            </a:pPr>
            <a:endParaRPr lang="en-US" altLang="zh-CN" sz="2400" dirty="0">
              <a:latin typeface="宋体" panose="02010600030101010101" pitchFamily="2" charset="-122"/>
              <a:ea typeface="宋体" panose="02010600030101010101" pitchFamily="2" charset="-122"/>
            </a:endParaRPr>
          </a:p>
          <a:p>
            <a:pPr>
              <a:lnSpc>
                <a:spcPct val="120000"/>
              </a:lnSpc>
            </a:pPr>
            <a:r>
              <a:rPr lang="zh-CN" altLang="en-US" sz="2000" dirty="0">
                <a:latin typeface="宋体" panose="02010600030101010101" pitchFamily="2" charset="-122"/>
                <a:ea typeface="宋体" panose="02010600030101010101" pitchFamily="2" charset="-122"/>
              </a:rPr>
              <a:t>    对于爬虫程序爬下来的数据并不能直接进行数据分析，需要先去掉一些“脏”数据，其中包括重复值处理、缺失值处理。</a:t>
            </a:r>
            <a:endParaRPr lang="en-US" altLang="zh-CN" sz="2000" dirty="0">
              <a:latin typeface="宋体" panose="02010600030101010101" pitchFamily="2" charset="-122"/>
              <a:ea typeface="宋体" panose="02010600030101010101" pitchFamily="2" charset="-122"/>
            </a:endParaRPr>
          </a:p>
        </p:txBody>
      </p:sp>
      <p:sp>
        <p:nvSpPr>
          <p:cNvPr id="4" name="文本框 3"/>
          <p:cNvSpPr txBox="1"/>
          <p:nvPr/>
        </p:nvSpPr>
        <p:spPr>
          <a:xfrm>
            <a:off x="8256240" y="3931052"/>
            <a:ext cx="1584176" cy="276999"/>
          </a:xfrm>
          <a:prstGeom prst="rect">
            <a:avLst/>
          </a:prstGeom>
          <a:noFill/>
        </p:spPr>
        <p:txBody>
          <a:bodyPr wrap="square" rtlCol="0">
            <a:spAutoFit/>
          </a:bodyPr>
          <a:lstStyle/>
          <a:p>
            <a:r>
              <a:rPr lang="zh-CN" altLang="en-US" sz="1200" dirty="0">
                <a:solidFill>
                  <a:schemeClr val="tx1">
                    <a:lumMod val="50000"/>
                  </a:schemeClr>
                </a:solidFill>
                <a:latin typeface="黑体" panose="02010609060101010101" pitchFamily="49" charset="-122"/>
                <a:ea typeface="黑体" panose="02010609060101010101" pitchFamily="49" charset="-122"/>
              </a:rPr>
              <a:t>数据清洗前</a:t>
            </a:r>
            <a:endParaRPr lang="zh-CN" altLang="en-US" sz="1200" dirty="0">
              <a:solidFill>
                <a:schemeClr val="tx1">
                  <a:lumMod val="50000"/>
                </a:schemeClr>
              </a:solidFill>
              <a:latin typeface="黑体" panose="02010609060101010101" pitchFamily="49" charset="-122"/>
              <a:ea typeface="黑体" panose="02010609060101010101" pitchFamily="49" charset="-122"/>
            </a:endParaRPr>
          </a:p>
        </p:txBody>
      </p:sp>
      <p:sp>
        <p:nvSpPr>
          <p:cNvPr id="8" name="文本框 7"/>
          <p:cNvSpPr txBox="1"/>
          <p:nvPr/>
        </p:nvSpPr>
        <p:spPr>
          <a:xfrm>
            <a:off x="8256240" y="6237449"/>
            <a:ext cx="1584176" cy="276999"/>
          </a:xfrm>
          <a:prstGeom prst="rect">
            <a:avLst/>
          </a:prstGeom>
          <a:noFill/>
        </p:spPr>
        <p:txBody>
          <a:bodyPr wrap="square" rtlCol="0">
            <a:spAutoFit/>
          </a:bodyPr>
          <a:lstStyle/>
          <a:p>
            <a:r>
              <a:rPr lang="zh-CN" altLang="en-US" sz="1200" dirty="0">
                <a:solidFill>
                  <a:schemeClr val="tx1">
                    <a:lumMod val="50000"/>
                  </a:schemeClr>
                </a:solidFill>
                <a:latin typeface="黑体" panose="02010609060101010101" pitchFamily="49" charset="-122"/>
                <a:ea typeface="黑体" panose="02010609060101010101" pitchFamily="49" charset="-122"/>
              </a:rPr>
              <a:t>数据清洗后</a:t>
            </a:r>
            <a:endParaRPr lang="zh-CN" altLang="en-US" sz="1200" dirty="0">
              <a:solidFill>
                <a:schemeClr val="tx1">
                  <a:lumMod val="50000"/>
                </a:schemeClr>
              </a:solidFill>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1"/>
          <a:stretch>
            <a:fillRect/>
          </a:stretch>
        </p:blipFill>
        <p:spPr>
          <a:xfrm>
            <a:off x="5952490" y="1792605"/>
            <a:ext cx="5273040" cy="2138680"/>
          </a:xfrm>
          <a:prstGeom prst="rect">
            <a:avLst/>
          </a:prstGeom>
        </p:spPr>
      </p:pic>
      <p:pic>
        <p:nvPicPr>
          <p:cNvPr id="9" name="图片 8"/>
          <p:cNvPicPr>
            <a:picLocks noChangeAspect="1"/>
          </p:cNvPicPr>
          <p:nvPr/>
        </p:nvPicPr>
        <p:blipFill>
          <a:blip r:embed="rId2"/>
          <a:stretch>
            <a:fillRect/>
          </a:stretch>
        </p:blipFill>
        <p:spPr>
          <a:xfrm>
            <a:off x="5952490" y="4262120"/>
            <a:ext cx="5273040" cy="1975485"/>
          </a:xfrm>
          <a:prstGeom prst="rect">
            <a:avLst/>
          </a:prstGeom>
        </p:spPr>
      </p:pic>
    </p:spTree>
  </p:cSld>
  <p:clrMapOvr>
    <a:masterClrMapping/>
  </p:clrMapOvr>
</p:sld>
</file>

<file path=ppt/tags/tag1.xml><?xml version="1.0" encoding="utf-8"?>
<p:tagLst xmlns:p="http://schemas.openxmlformats.org/presentationml/2006/main">
  <p:tag name="MH" val="20160508133540"/>
  <p:tag name="MH_LIBRARY" val="GRAPHIC"/>
  <p:tag name="MH_ORDER" val="矩形 4"/>
</p:tagLst>
</file>

<file path=ppt/tags/tag2.xml><?xml version="1.0" encoding="utf-8"?>
<p:tagLst xmlns:p="http://schemas.openxmlformats.org/presentationml/2006/main">
  <p:tag name="MH" val="20160508133540"/>
  <p:tag name="MH_LIBRARY" val="GRAPHIC"/>
  <p:tag name="MH_ORDER" val="直接连接符 6"/>
</p:tagLst>
</file>

<file path=ppt/tags/tag3.xml><?xml version="1.0" encoding="utf-8"?>
<p:tagLst xmlns:p="http://schemas.openxmlformats.org/presentationml/2006/main">
  <p:tag name="MH" val="20160508133540"/>
  <p:tag name="MH_LIBRARY" val="GRAPHIC"/>
  <p:tag name="MH_ORDER" val="直接连接符 8"/>
</p:tagLst>
</file>

<file path=ppt/tags/tag4.xml><?xml version="1.0" encoding="utf-8"?>
<p:tagLst xmlns:p="http://schemas.openxmlformats.org/presentationml/2006/main">
  <p:tag name="commondata" val="eyJoZGlkIjoiYTQ2ODE1YTNjOGE2MTgyZjk4YjZhOGFjOTdmYjg3OTAifQ=="/>
</p:tagLst>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0</TotalTime>
  <Words>2812</Words>
  <Application>WPS 演示</Application>
  <PresentationFormat>宽屏</PresentationFormat>
  <Paragraphs>304</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宋体</vt:lpstr>
      <vt:lpstr>Wingdings</vt:lpstr>
      <vt:lpstr>Calibri</vt:lpstr>
      <vt:lpstr>微软雅黑</vt:lpstr>
      <vt:lpstr>华文细黑</vt:lpstr>
      <vt:lpstr>黑体</vt:lpstr>
      <vt:lpstr>Arial Unicode MS</vt:lpstr>
      <vt:lpstr>Arial Narrow</vt:lpstr>
      <vt:lpstr>华文细黑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F</cp:lastModifiedBy>
  <cp:revision>362</cp:revision>
  <dcterms:created xsi:type="dcterms:W3CDTF">2015-05-14T07:52:00Z</dcterms:created>
  <dcterms:modified xsi:type="dcterms:W3CDTF">2024-05-06T13:43:26Z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A620092203CA4C08AC6A9154EB4F9ED2_13</vt:lpwstr>
  </property>
  <property fmtid="{D5CDD505-2E9C-101B-9397-08002B2CF9AE}" pid="3" name="KSOProductBuildVer">
    <vt:lpwstr>2052-12.1.0.16729</vt:lpwstr>
  </property>
</Properties>
</file>