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74" r:id="rId3"/>
    <p:sldId id="272" r:id="rId4"/>
    <p:sldId id="277" r:id="rId5"/>
    <p:sldId id="273" r:id="rId6"/>
    <p:sldId id="278" r:id="rId7"/>
    <p:sldId id="265" r:id="rId8"/>
    <p:sldId id="279" r:id="rId9"/>
    <p:sldId id="280" r:id="rId10"/>
    <p:sldId id="281" r:id="rId11"/>
    <p:sldId id="282" r:id="rId12"/>
    <p:sldId id="283" r:id="rId13"/>
    <p:sldId id="285" r:id="rId14"/>
    <p:sldId id="286" r:id="rId15"/>
    <p:sldId id="287" r:id="rId16"/>
    <p:sldId id="288" r:id="rId17"/>
    <p:sldId id="289" r:id="rId18"/>
    <p:sldId id="290" r:id="rId19"/>
    <p:sldId id="291" r:id="rId20"/>
    <p:sldId id="292" r:id="rId21"/>
    <p:sldId id="293" r:id="rId22"/>
  </p:sldIdLst>
  <p:sldSz cx="9144000" cy="6858000" type="screen4x3"/>
  <p:notesSz cx="6858000" cy="9144000"/>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5E4D0"/>
    <a:srgbClr val="0E5D25"/>
    <a:srgbClr val="11085C"/>
    <a:srgbClr val="005000"/>
    <a:srgbClr val="520000"/>
    <a:srgbClr val="000032"/>
    <a:srgbClr val="CE653F"/>
    <a:srgbClr val="4D8402"/>
    <a:srgbClr val="007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394" autoAdjust="0"/>
  </p:normalViewPr>
  <p:slideViewPr>
    <p:cSldViewPr snapToGrid="0" snapToObjects="1">
      <p:cViewPr varScale="1">
        <p:scale>
          <a:sx n="89" d="100"/>
          <a:sy n="89" d="100"/>
        </p:scale>
        <p:origin x="1303"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S25student\Documents\cow_python\COW_PROJECT\synchronization\test\2017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S25student\Documents\cow_python\COW_PROJECT\synchronization\test\20170.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Simpson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numRef>
              <c:f>'20170'!$A$2395:$A$3024</c:f>
              <c:numCache>
                <c:formatCode>m/d/yyyy\ h:mm</c:formatCode>
                <c:ptCount val="630"/>
                <c:pt idx="0">
                  <c:v>43394.5</c:v>
                </c:pt>
                <c:pt idx="1">
                  <c:v>43394.501388888886</c:v>
                </c:pt>
                <c:pt idx="2">
                  <c:v>43394.50277777778</c:v>
                </c:pt>
                <c:pt idx="3">
                  <c:v>43394.504166666666</c:v>
                </c:pt>
                <c:pt idx="4">
                  <c:v>43394.505555555559</c:v>
                </c:pt>
                <c:pt idx="5">
                  <c:v>43394.506944444445</c:v>
                </c:pt>
                <c:pt idx="6">
                  <c:v>43394.508333333331</c:v>
                </c:pt>
                <c:pt idx="7">
                  <c:v>43394.509722222225</c:v>
                </c:pt>
                <c:pt idx="8">
                  <c:v>43394.511111111111</c:v>
                </c:pt>
                <c:pt idx="9">
                  <c:v>43394.512499999997</c:v>
                </c:pt>
                <c:pt idx="10">
                  <c:v>43394.513888888891</c:v>
                </c:pt>
                <c:pt idx="11">
                  <c:v>43394.515277777777</c:v>
                </c:pt>
                <c:pt idx="12">
                  <c:v>43394.51666666667</c:v>
                </c:pt>
                <c:pt idx="13">
                  <c:v>43394.518055555556</c:v>
                </c:pt>
                <c:pt idx="14">
                  <c:v>43394.519444444442</c:v>
                </c:pt>
                <c:pt idx="15">
                  <c:v>43394.520833333336</c:v>
                </c:pt>
                <c:pt idx="16">
                  <c:v>43394.522222222222</c:v>
                </c:pt>
                <c:pt idx="17">
                  <c:v>43394.523611111108</c:v>
                </c:pt>
                <c:pt idx="18">
                  <c:v>43394.525000000001</c:v>
                </c:pt>
                <c:pt idx="19">
                  <c:v>43394.526388888888</c:v>
                </c:pt>
                <c:pt idx="20">
                  <c:v>43394.527777777781</c:v>
                </c:pt>
                <c:pt idx="21">
                  <c:v>43394.529166666667</c:v>
                </c:pt>
                <c:pt idx="22">
                  <c:v>43394.530555555553</c:v>
                </c:pt>
                <c:pt idx="23">
                  <c:v>43394.531944444447</c:v>
                </c:pt>
                <c:pt idx="24">
                  <c:v>43394.533333333333</c:v>
                </c:pt>
                <c:pt idx="25">
                  <c:v>43394.534722222219</c:v>
                </c:pt>
                <c:pt idx="26">
                  <c:v>43394.536111111112</c:v>
                </c:pt>
                <c:pt idx="27">
                  <c:v>43394.537499999999</c:v>
                </c:pt>
                <c:pt idx="28">
                  <c:v>43394.538888888892</c:v>
                </c:pt>
                <c:pt idx="29">
                  <c:v>43394.540277777778</c:v>
                </c:pt>
                <c:pt idx="30">
                  <c:v>43394.541666666664</c:v>
                </c:pt>
                <c:pt idx="31">
                  <c:v>43394.543055555558</c:v>
                </c:pt>
                <c:pt idx="32">
                  <c:v>43394.544444444444</c:v>
                </c:pt>
                <c:pt idx="33">
                  <c:v>43394.54583333333</c:v>
                </c:pt>
                <c:pt idx="34">
                  <c:v>43394.547222222223</c:v>
                </c:pt>
                <c:pt idx="35">
                  <c:v>43394.548611111109</c:v>
                </c:pt>
                <c:pt idx="36">
                  <c:v>43394.55</c:v>
                </c:pt>
                <c:pt idx="37">
                  <c:v>43394.551388888889</c:v>
                </c:pt>
                <c:pt idx="38">
                  <c:v>43394.552777777775</c:v>
                </c:pt>
                <c:pt idx="39">
                  <c:v>43394.554166666669</c:v>
                </c:pt>
                <c:pt idx="40">
                  <c:v>43394.555555555555</c:v>
                </c:pt>
                <c:pt idx="41">
                  <c:v>43394.556944444441</c:v>
                </c:pt>
                <c:pt idx="42">
                  <c:v>43394.558333333334</c:v>
                </c:pt>
                <c:pt idx="43">
                  <c:v>43394.55972222222</c:v>
                </c:pt>
                <c:pt idx="44">
                  <c:v>43394.561111111114</c:v>
                </c:pt>
                <c:pt idx="45">
                  <c:v>43394.5625</c:v>
                </c:pt>
                <c:pt idx="46">
                  <c:v>43394.563888888886</c:v>
                </c:pt>
                <c:pt idx="47">
                  <c:v>43394.56527777778</c:v>
                </c:pt>
                <c:pt idx="48">
                  <c:v>43394.566666666666</c:v>
                </c:pt>
                <c:pt idx="49">
                  <c:v>43394.568055555559</c:v>
                </c:pt>
                <c:pt idx="50">
                  <c:v>43394.569444444445</c:v>
                </c:pt>
                <c:pt idx="51">
                  <c:v>43394.570833333331</c:v>
                </c:pt>
                <c:pt idx="52">
                  <c:v>43394.572222222225</c:v>
                </c:pt>
                <c:pt idx="53">
                  <c:v>43394.573611111111</c:v>
                </c:pt>
                <c:pt idx="54">
                  <c:v>43394.574999999997</c:v>
                </c:pt>
                <c:pt idx="55">
                  <c:v>43394.576388888891</c:v>
                </c:pt>
                <c:pt idx="56">
                  <c:v>43394.577777777777</c:v>
                </c:pt>
                <c:pt idx="57">
                  <c:v>43394.57916666667</c:v>
                </c:pt>
                <c:pt idx="58">
                  <c:v>43394.580555555556</c:v>
                </c:pt>
                <c:pt idx="59">
                  <c:v>43394.581944444442</c:v>
                </c:pt>
                <c:pt idx="60">
                  <c:v>43394.583333333336</c:v>
                </c:pt>
                <c:pt idx="61">
                  <c:v>43394.584722222222</c:v>
                </c:pt>
                <c:pt idx="62">
                  <c:v>43394.586111111108</c:v>
                </c:pt>
                <c:pt idx="63">
                  <c:v>43394.587500000001</c:v>
                </c:pt>
                <c:pt idx="64">
                  <c:v>43394.588888888888</c:v>
                </c:pt>
                <c:pt idx="65">
                  <c:v>43394.590277777781</c:v>
                </c:pt>
                <c:pt idx="66">
                  <c:v>43394.591666666667</c:v>
                </c:pt>
                <c:pt idx="67">
                  <c:v>43394.593055555553</c:v>
                </c:pt>
                <c:pt idx="68">
                  <c:v>43394.594444444447</c:v>
                </c:pt>
                <c:pt idx="69">
                  <c:v>43394.595833333333</c:v>
                </c:pt>
                <c:pt idx="70">
                  <c:v>43394.597222222219</c:v>
                </c:pt>
                <c:pt idx="71">
                  <c:v>43394.598611111112</c:v>
                </c:pt>
                <c:pt idx="72">
                  <c:v>43394.6</c:v>
                </c:pt>
                <c:pt idx="73">
                  <c:v>43394.601388888892</c:v>
                </c:pt>
                <c:pt idx="74">
                  <c:v>43394.602777777778</c:v>
                </c:pt>
                <c:pt idx="75">
                  <c:v>43394.604166666664</c:v>
                </c:pt>
                <c:pt idx="76">
                  <c:v>43394.605555555558</c:v>
                </c:pt>
                <c:pt idx="77">
                  <c:v>43394.606944444444</c:v>
                </c:pt>
                <c:pt idx="78">
                  <c:v>43394.60833333333</c:v>
                </c:pt>
                <c:pt idx="79">
                  <c:v>43394.609722222223</c:v>
                </c:pt>
                <c:pt idx="80">
                  <c:v>43394.611111111109</c:v>
                </c:pt>
                <c:pt idx="81">
                  <c:v>43394.612500000003</c:v>
                </c:pt>
                <c:pt idx="82">
                  <c:v>43394.613888888889</c:v>
                </c:pt>
                <c:pt idx="83">
                  <c:v>43394.615277777775</c:v>
                </c:pt>
                <c:pt idx="84">
                  <c:v>43394.616666666669</c:v>
                </c:pt>
                <c:pt idx="85">
                  <c:v>43394.618055555555</c:v>
                </c:pt>
                <c:pt idx="86">
                  <c:v>43394.619444444441</c:v>
                </c:pt>
                <c:pt idx="87">
                  <c:v>43394.620833333334</c:v>
                </c:pt>
                <c:pt idx="88">
                  <c:v>43394.62222222222</c:v>
                </c:pt>
                <c:pt idx="89">
                  <c:v>43394.623611111114</c:v>
                </c:pt>
                <c:pt idx="90">
                  <c:v>43394.625</c:v>
                </c:pt>
                <c:pt idx="91">
                  <c:v>43394.626388888886</c:v>
                </c:pt>
                <c:pt idx="92">
                  <c:v>43394.62777777778</c:v>
                </c:pt>
                <c:pt idx="93">
                  <c:v>43394.629166666666</c:v>
                </c:pt>
                <c:pt idx="94">
                  <c:v>43394.630555555559</c:v>
                </c:pt>
                <c:pt idx="95">
                  <c:v>43394.631944444445</c:v>
                </c:pt>
                <c:pt idx="96">
                  <c:v>43394.633333333331</c:v>
                </c:pt>
                <c:pt idx="97">
                  <c:v>43394.634722222225</c:v>
                </c:pt>
                <c:pt idx="98">
                  <c:v>43394.636111111111</c:v>
                </c:pt>
                <c:pt idx="99">
                  <c:v>43394.637499999997</c:v>
                </c:pt>
                <c:pt idx="100">
                  <c:v>43394.638888888891</c:v>
                </c:pt>
                <c:pt idx="101">
                  <c:v>43394.640277777777</c:v>
                </c:pt>
                <c:pt idx="102">
                  <c:v>43394.64166666667</c:v>
                </c:pt>
                <c:pt idx="103">
                  <c:v>43394.643055555556</c:v>
                </c:pt>
                <c:pt idx="104">
                  <c:v>43394.644444444442</c:v>
                </c:pt>
                <c:pt idx="105">
                  <c:v>43394.645833333336</c:v>
                </c:pt>
                <c:pt idx="106">
                  <c:v>43394.647222222222</c:v>
                </c:pt>
                <c:pt idx="107">
                  <c:v>43394.648611111108</c:v>
                </c:pt>
                <c:pt idx="108">
                  <c:v>43394.65</c:v>
                </c:pt>
                <c:pt idx="109">
                  <c:v>43394.651388888888</c:v>
                </c:pt>
                <c:pt idx="110">
                  <c:v>43394.652777777781</c:v>
                </c:pt>
                <c:pt idx="111">
                  <c:v>43394.654166666667</c:v>
                </c:pt>
                <c:pt idx="112">
                  <c:v>43394.655555555553</c:v>
                </c:pt>
                <c:pt idx="113">
                  <c:v>43394.656944444447</c:v>
                </c:pt>
                <c:pt idx="114">
                  <c:v>43394.658333333333</c:v>
                </c:pt>
                <c:pt idx="115">
                  <c:v>43394.659722222219</c:v>
                </c:pt>
                <c:pt idx="116">
                  <c:v>43394.661111111112</c:v>
                </c:pt>
                <c:pt idx="117">
                  <c:v>43394.662499999999</c:v>
                </c:pt>
                <c:pt idx="118">
                  <c:v>43394.663888888892</c:v>
                </c:pt>
                <c:pt idx="119">
                  <c:v>43394.665277777778</c:v>
                </c:pt>
                <c:pt idx="120">
                  <c:v>43394.666666666664</c:v>
                </c:pt>
                <c:pt idx="121">
                  <c:v>43394.668055555558</c:v>
                </c:pt>
                <c:pt idx="122">
                  <c:v>43394.669444444444</c:v>
                </c:pt>
                <c:pt idx="123">
                  <c:v>43394.67083333333</c:v>
                </c:pt>
                <c:pt idx="124">
                  <c:v>43394.672222222223</c:v>
                </c:pt>
                <c:pt idx="125">
                  <c:v>43394.673611111109</c:v>
                </c:pt>
                <c:pt idx="126">
                  <c:v>43394.675000000003</c:v>
                </c:pt>
                <c:pt idx="127">
                  <c:v>43394.676388888889</c:v>
                </c:pt>
                <c:pt idx="128">
                  <c:v>43394.677777777775</c:v>
                </c:pt>
                <c:pt idx="129">
                  <c:v>43394.679166666669</c:v>
                </c:pt>
                <c:pt idx="130">
                  <c:v>43394.680555555555</c:v>
                </c:pt>
                <c:pt idx="131">
                  <c:v>43394.681944444441</c:v>
                </c:pt>
                <c:pt idx="132">
                  <c:v>43394.683333333334</c:v>
                </c:pt>
                <c:pt idx="133">
                  <c:v>43394.68472222222</c:v>
                </c:pt>
                <c:pt idx="134">
                  <c:v>43394.686111111114</c:v>
                </c:pt>
                <c:pt idx="135">
                  <c:v>43394.6875</c:v>
                </c:pt>
                <c:pt idx="136">
                  <c:v>43394.688888888886</c:v>
                </c:pt>
                <c:pt idx="137">
                  <c:v>43394.69027777778</c:v>
                </c:pt>
                <c:pt idx="138">
                  <c:v>43394.691666666666</c:v>
                </c:pt>
                <c:pt idx="139">
                  <c:v>43394.693055555559</c:v>
                </c:pt>
                <c:pt idx="140">
                  <c:v>43394.694444444445</c:v>
                </c:pt>
                <c:pt idx="141">
                  <c:v>43394.695833333331</c:v>
                </c:pt>
                <c:pt idx="142">
                  <c:v>43394.697222222225</c:v>
                </c:pt>
                <c:pt idx="143">
                  <c:v>43394.698611111111</c:v>
                </c:pt>
                <c:pt idx="144">
                  <c:v>43394.7</c:v>
                </c:pt>
                <c:pt idx="145">
                  <c:v>43394.701388888891</c:v>
                </c:pt>
                <c:pt idx="146">
                  <c:v>43394.702777777777</c:v>
                </c:pt>
                <c:pt idx="147">
                  <c:v>43394.70416666667</c:v>
                </c:pt>
                <c:pt idx="148">
                  <c:v>43394.705555555556</c:v>
                </c:pt>
                <c:pt idx="149">
                  <c:v>43394.706944444442</c:v>
                </c:pt>
                <c:pt idx="150">
                  <c:v>43394.708333333336</c:v>
                </c:pt>
                <c:pt idx="151">
                  <c:v>43394.709722222222</c:v>
                </c:pt>
                <c:pt idx="152">
                  <c:v>43394.711111111108</c:v>
                </c:pt>
                <c:pt idx="153">
                  <c:v>43394.712500000001</c:v>
                </c:pt>
                <c:pt idx="154">
                  <c:v>43394.713888888888</c:v>
                </c:pt>
                <c:pt idx="155">
                  <c:v>43394.715277777781</c:v>
                </c:pt>
                <c:pt idx="156">
                  <c:v>43394.716666666667</c:v>
                </c:pt>
                <c:pt idx="157">
                  <c:v>43394.718055555553</c:v>
                </c:pt>
                <c:pt idx="158">
                  <c:v>43394.719444444447</c:v>
                </c:pt>
                <c:pt idx="159">
                  <c:v>43394.720833333333</c:v>
                </c:pt>
                <c:pt idx="160">
                  <c:v>43394.722222222219</c:v>
                </c:pt>
                <c:pt idx="161">
                  <c:v>43394.723611111112</c:v>
                </c:pt>
                <c:pt idx="162">
                  <c:v>43394.724999999999</c:v>
                </c:pt>
                <c:pt idx="163">
                  <c:v>43394.726388888892</c:v>
                </c:pt>
                <c:pt idx="164">
                  <c:v>43394.727777777778</c:v>
                </c:pt>
                <c:pt idx="165">
                  <c:v>43394.729166666664</c:v>
                </c:pt>
                <c:pt idx="166">
                  <c:v>43394.730555555558</c:v>
                </c:pt>
                <c:pt idx="167">
                  <c:v>43394.731944444444</c:v>
                </c:pt>
                <c:pt idx="168">
                  <c:v>43394.73333333333</c:v>
                </c:pt>
                <c:pt idx="169">
                  <c:v>43394.734722222223</c:v>
                </c:pt>
                <c:pt idx="170">
                  <c:v>43394.736111111109</c:v>
                </c:pt>
                <c:pt idx="171">
                  <c:v>43394.737500000003</c:v>
                </c:pt>
                <c:pt idx="172">
                  <c:v>43394.738888888889</c:v>
                </c:pt>
                <c:pt idx="173">
                  <c:v>43394.740277777775</c:v>
                </c:pt>
                <c:pt idx="174">
                  <c:v>43394.741666666669</c:v>
                </c:pt>
                <c:pt idx="175">
                  <c:v>43394.743055555555</c:v>
                </c:pt>
                <c:pt idx="176">
                  <c:v>43394.744444444441</c:v>
                </c:pt>
                <c:pt idx="177">
                  <c:v>43394.745833333334</c:v>
                </c:pt>
                <c:pt idx="178">
                  <c:v>43394.74722222222</c:v>
                </c:pt>
                <c:pt idx="179">
                  <c:v>43394.748611111114</c:v>
                </c:pt>
                <c:pt idx="180">
                  <c:v>43394.75</c:v>
                </c:pt>
                <c:pt idx="181">
                  <c:v>43394.751388888886</c:v>
                </c:pt>
                <c:pt idx="182">
                  <c:v>43394.75277777778</c:v>
                </c:pt>
                <c:pt idx="183">
                  <c:v>43394.754166666666</c:v>
                </c:pt>
                <c:pt idx="184">
                  <c:v>43394.755555555559</c:v>
                </c:pt>
                <c:pt idx="185">
                  <c:v>43394.756944444445</c:v>
                </c:pt>
                <c:pt idx="186">
                  <c:v>43394.758333333331</c:v>
                </c:pt>
                <c:pt idx="187">
                  <c:v>43394.759722222225</c:v>
                </c:pt>
                <c:pt idx="188">
                  <c:v>43394.761111111111</c:v>
                </c:pt>
                <c:pt idx="189">
                  <c:v>43394.762499999997</c:v>
                </c:pt>
                <c:pt idx="190">
                  <c:v>43394.763888888891</c:v>
                </c:pt>
                <c:pt idx="191">
                  <c:v>43394.765277777777</c:v>
                </c:pt>
                <c:pt idx="192">
                  <c:v>43394.76666666667</c:v>
                </c:pt>
                <c:pt idx="193">
                  <c:v>43394.768055555556</c:v>
                </c:pt>
                <c:pt idx="194">
                  <c:v>43394.769444444442</c:v>
                </c:pt>
                <c:pt idx="195">
                  <c:v>43394.770833333336</c:v>
                </c:pt>
                <c:pt idx="196">
                  <c:v>43394.772222222222</c:v>
                </c:pt>
                <c:pt idx="197">
                  <c:v>43394.773611111108</c:v>
                </c:pt>
                <c:pt idx="198">
                  <c:v>43394.775000000001</c:v>
                </c:pt>
                <c:pt idx="199">
                  <c:v>43394.776388888888</c:v>
                </c:pt>
                <c:pt idx="200">
                  <c:v>43394.777777777781</c:v>
                </c:pt>
                <c:pt idx="201">
                  <c:v>43394.779166666667</c:v>
                </c:pt>
                <c:pt idx="202">
                  <c:v>43394.780555555553</c:v>
                </c:pt>
                <c:pt idx="203">
                  <c:v>43394.781944444447</c:v>
                </c:pt>
                <c:pt idx="204">
                  <c:v>43394.783333333333</c:v>
                </c:pt>
                <c:pt idx="205">
                  <c:v>43394.784722222219</c:v>
                </c:pt>
                <c:pt idx="206">
                  <c:v>43394.786111111112</c:v>
                </c:pt>
                <c:pt idx="207">
                  <c:v>43394.787499999999</c:v>
                </c:pt>
                <c:pt idx="208">
                  <c:v>43394.788888888892</c:v>
                </c:pt>
                <c:pt idx="209">
                  <c:v>43394.790277777778</c:v>
                </c:pt>
                <c:pt idx="210">
                  <c:v>43394.791666666664</c:v>
                </c:pt>
                <c:pt idx="211">
                  <c:v>43394.793055555558</c:v>
                </c:pt>
                <c:pt idx="212">
                  <c:v>43394.794444444444</c:v>
                </c:pt>
                <c:pt idx="213">
                  <c:v>43394.79583333333</c:v>
                </c:pt>
                <c:pt idx="214">
                  <c:v>43394.797222222223</c:v>
                </c:pt>
                <c:pt idx="215">
                  <c:v>43394.798611111109</c:v>
                </c:pt>
                <c:pt idx="216">
                  <c:v>43394.8</c:v>
                </c:pt>
                <c:pt idx="217">
                  <c:v>43394.801388888889</c:v>
                </c:pt>
                <c:pt idx="218">
                  <c:v>43394.802777777775</c:v>
                </c:pt>
                <c:pt idx="219">
                  <c:v>43394.804166666669</c:v>
                </c:pt>
                <c:pt idx="220">
                  <c:v>43394.805555555555</c:v>
                </c:pt>
                <c:pt idx="221">
                  <c:v>43394.806944444441</c:v>
                </c:pt>
                <c:pt idx="222">
                  <c:v>43394.808333333334</c:v>
                </c:pt>
                <c:pt idx="223">
                  <c:v>43394.80972222222</c:v>
                </c:pt>
                <c:pt idx="224">
                  <c:v>43394.811111111114</c:v>
                </c:pt>
                <c:pt idx="225">
                  <c:v>43394.8125</c:v>
                </c:pt>
                <c:pt idx="226">
                  <c:v>43394.813888888886</c:v>
                </c:pt>
                <c:pt idx="227">
                  <c:v>43394.81527777778</c:v>
                </c:pt>
                <c:pt idx="228">
                  <c:v>43394.816666666666</c:v>
                </c:pt>
                <c:pt idx="229">
                  <c:v>43394.818055555559</c:v>
                </c:pt>
                <c:pt idx="230">
                  <c:v>43394.819444444445</c:v>
                </c:pt>
                <c:pt idx="231">
                  <c:v>43394.820833333331</c:v>
                </c:pt>
                <c:pt idx="232">
                  <c:v>43394.822222222225</c:v>
                </c:pt>
                <c:pt idx="233">
                  <c:v>43394.823611111111</c:v>
                </c:pt>
                <c:pt idx="234">
                  <c:v>43394.824999999997</c:v>
                </c:pt>
                <c:pt idx="235">
                  <c:v>43394.826388888891</c:v>
                </c:pt>
                <c:pt idx="236">
                  <c:v>43394.827777777777</c:v>
                </c:pt>
                <c:pt idx="237">
                  <c:v>43394.82916666667</c:v>
                </c:pt>
                <c:pt idx="238">
                  <c:v>43394.830555555556</c:v>
                </c:pt>
                <c:pt idx="239">
                  <c:v>43394.831944444442</c:v>
                </c:pt>
                <c:pt idx="240">
                  <c:v>43394.833333333336</c:v>
                </c:pt>
                <c:pt idx="241">
                  <c:v>43394.834722222222</c:v>
                </c:pt>
                <c:pt idx="242">
                  <c:v>43394.836111111108</c:v>
                </c:pt>
                <c:pt idx="243">
                  <c:v>43394.837500000001</c:v>
                </c:pt>
                <c:pt idx="244">
                  <c:v>43394.838888888888</c:v>
                </c:pt>
                <c:pt idx="245">
                  <c:v>43394.840277777781</c:v>
                </c:pt>
                <c:pt idx="246">
                  <c:v>43394.841666666667</c:v>
                </c:pt>
                <c:pt idx="247">
                  <c:v>43394.843055555553</c:v>
                </c:pt>
                <c:pt idx="248">
                  <c:v>43394.844444444447</c:v>
                </c:pt>
                <c:pt idx="249">
                  <c:v>43394.845833333333</c:v>
                </c:pt>
                <c:pt idx="250">
                  <c:v>43394.847222222219</c:v>
                </c:pt>
                <c:pt idx="251">
                  <c:v>43394.848611111112</c:v>
                </c:pt>
                <c:pt idx="252">
                  <c:v>43394.85</c:v>
                </c:pt>
                <c:pt idx="253">
                  <c:v>43394.851388888892</c:v>
                </c:pt>
                <c:pt idx="254">
                  <c:v>43394.852777777778</c:v>
                </c:pt>
                <c:pt idx="255">
                  <c:v>43394.854166666664</c:v>
                </c:pt>
                <c:pt idx="256">
                  <c:v>43394.855555555558</c:v>
                </c:pt>
                <c:pt idx="257">
                  <c:v>43394.856944444444</c:v>
                </c:pt>
                <c:pt idx="258">
                  <c:v>43394.85833333333</c:v>
                </c:pt>
                <c:pt idx="259">
                  <c:v>43394.859722222223</c:v>
                </c:pt>
                <c:pt idx="260">
                  <c:v>43394.861111111109</c:v>
                </c:pt>
                <c:pt idx="261">
                  <c:v>43394.862500000003</c:v>
                </c:pt>
                <c:pt idx="262">
                  <c:v>43394.863888888889</c:v>
                </c:pt>
                <c:pt idx="263">
                  <c:v>43394.865277777775</c:v>
                </c:pt>
                <c:pt idx="264">
                  <c:v>43394.866666666669</c:v>
                </c:pt>
                <c:pt idx="265">
                  <c:v>43394.868055555555</c:v>
                </c:pt>
                <c:pt idx="266">
                  <c:v>43394.869444444441</c:v>
                </c:pt>
                <c:pt idx="267">
                  <c:v>43394.870833333334</c:v>
                </c:pt>
                <c:pt idx="268">
                  <c:v>43394.87222222222</c:v>
                </c:pt>
                <c:pt idx="269">
                  <c:v>43394.873611111114</c:v>
                </c:pt>
                <c:pt idx="270">
                  <c:v>43394.875</c:v>
                </c:pt>
                <c:pt idx="271">
                  <c:v>43394.876388888886</c:v>
                </c:pt>
                <c:pt idx="272">
                  <c:v>43394.87777777778</c:v>
                </c:pt>
                <c:pt idx="273">
                  <c:v>43394.879166666666</c:v>
                </c:pt>
                <c:pt idx="274">
                  <c:v>43394.880555555559</c:v>
                </c:pt>
                <c:pt idx="275">
                  <c:v>43394.881944444445</c:v>
                </c:pt>
                <c:pt idx="276">
                  <c:v>43394.883333333331</c:v>
                </c:pt>
                <c:pt idx="277">
                  <c:v>43394.884722222225</c:v>
                </c:pt>
                <c:pt idx="278">
                  <c:v>43394.886111111111</c:v>
                </c:pt>
                <c:pt idx="279">
                  <c:v>43394.887499999997</c:v>
                </c:pt>
                <c:pt idx="280">
                  <c:v>43394.888888888891</c:v>
                </c:pt>
                <c:pt idx="281">
                  <c:v>43394.890277777777</c:v>
                </c:pt>
                <c:pt idx="282">
                  <c:v>43394.89166666667</c:v>
                </c:pt>
                <c:pt idx="283">
                  <c:v>43394.893055555556</c:v>
                </c:pt>
                <c:pt idx="284">
                  <c:v>43394.894444444442</c:v>
                </c:pt>
                <c:pt idx="285">
                  <c:v>43394.895833333336</c:v>
                </c:pt>
                <c:pt idx="286">
                  <c:v>43394.897222222222</c:v>
                </c:pt>
                <c:pt idx="287">
                  <c:v>43394.898611111108</c:v>
                </c:pt>
                <c:pt idx="288">
                  <c:v>43394.9</c:v>
                </c:pt>
                <c:pt idx="289">
                  <c:v>43394.901388888888</c:v>
                </c:pt>
                <c:pt idx="290">
                  <c:v>43394.902777777781</c:v>
                </c:pt>
                <c:pt idx="291">
                  <c:v>43394.904166666667</c:v>
                </c:pt>
                <c:pt idx="292">
                  <c:v>43394.905555555553</c:v>
                </c:pt>
                <c:pt idx="293">
                  <c:v>43394.906944444447</c:v>
                </c:pt>
                <c:pt idx="294">
                  <c:v>43394.908333333333</c:v>
                </c:pt>
                <c:pt idx="295">
                  <c:v>43394.909722222219</c:v>
                </c:pt>
                <c:pt idx="296">
                  <c:v>43394.911111111112</c:v>
                </c:pt>
                <c:pt idx="297">
                  <c:v>43394.912499999999</c:v>
                </c:pt>
                <c:pt idx="298">
                  <c:v>43394.913888888892</c:v>
                </c:pt>
                <c:pt idx="299">
                  <c:v>43394.915277777778</c:v>
                </c:pt>
                <c:pt idx="300">
                  <c:v>43394.916666666664</c:v>
                </c:pt>
                <c:pt idx="301">
                  <c:v>43394.918055555558</c:v>
                </c:pt>
                <c:pt idx="302">
                  <c:v>43394.919444444444</c:v>
                </c:pt>
                <c:pt idx="303">
                  <c:v>43394.92083333333</c:v>
                </c:pt>
                <c:pt idx="304">
                  <c:v>43394.922222222223</c:v>
                </c:pt>
                <c:pt idx="305">
                  <c:v>43394.923611111109</c:v>
                </c:pt>
                <c:pt idx="306">
                  <c:v>43394.925000000003</c:v>
                </c:pt>
                <c:pt idx="307">
                  <c:v>43394.926388888889</c:v>
                </c:pt>
                <c:pt idx="308">
                  <c:v>43394.927777777775</c:v>
                </c:pt>
                <c:pt idx="309">
                  <c:v>43394.929166666669</c:v>
                </c:pt>
                <c:pt idx="310">
                  <c:v>43394.930555555555</c:v>
                </c:pt>
                <c:pt idx="311">
                  <c:v>43394.931944444441</c:v>
                </c:pt>
                <c:pt idx="312">
                  <c:v>43394.933333333334</c:v>
                </c:pt>
                <c:pt idx="313">
                  <c:v>43394.93472222222</c:v>
                </c:pt>
                <c:pt idx="314">
                  <c:v>43394.936111111114</c:v>
                </c:pt>
                <c:pt idx="315">
                  <c:v>43394.9375</c:v>
                </c:pt>
                <c:pt idx="316">
                  <c:v>43394.938888888886</c:v>
                </c:pt>
                <c:pt idx="317">
                  <c:v>43394.94027777778</c:v>
                </c:pt>
                <c:pt idx="318">
                  <c:v>43394.941666666666</c:v>
                </c:pt>
                <c:pt idx="319">
                  <c:v>43394.943055555559</c:v>
                </c:pt>
                <c:pt idx="320">
                  <c:v>43394.944444444445</c:v>
                </c:pt>
                <c:pt idx="321">
                  <c:v>43394.945833333331</c:v>
                </c:pt>
                <c:pt idx="322">
                  <c:v>43394.947222222225</c:v>
                </c:pt>
                <c:pt idx="323">
                  <c:v>43394.948611111111</c:v>
                </c:pt>
                <c:pt idx="324">
                  <c:v>43394.95</c:v>
                </c:pt>
                <c:pt idx="325">
                  <c:v>43394.951388888891</c:v>
                </c:pt>
                <c:pt idx="326">
                  <c:v>43394.952777777777</c:v>
                </c:pt>
                <c:pt idx="327">
                  <c:v>43394.95416666667</c:v>
                </c:pt>
                <c:pt idx="328">
                  <c:v>43394.955555555556</c:v>
                </c:pt>
                <c:pt idx="329">
                  <c:v>43394.956944444442</c:v>
                </c:pt>
                <c:pt idx="330">
                  <c:v>43394.958333333336</c:v>
                </c:pt>
                <c:pt idx="331">
                  <c:v>43394.959722222222</c:v>
                </c:pt>
                <c:pt idx="332">
                  <c:v>43394.961111111108</c:v>
                </c:pt>
                <c:pt idx="333">
                  <c:v>43394.962500000001</c:v>
                </c:pt>
                <c:pt idx="334">
                  <c:v>43394.963888888888</c:v>
                </c:pt>
                <c:pt idx="335">
                  <c:v>43394.965277777781</c:v>
                </c:pt>
                <c:pt idx="336">
                  <c:v>43394.966666666667</c:v>
                </c:pt>
                <c:pt idx="337">
                  <c:v>43394.968055555553</c:v>
                </c:pt>
                <c:pt idx="338">
                  <c:v>43394.969444444447</c:v>
                </c:pt>
                <c:pt idx="339">
                  <c:v>43394.970833333333</c:v>
                </c:pt>
                <c:pt idx="340">
                  <c:v>43394.972222222219</c:v>
                </c:pt>
                <c:pt idx="341">
                  <c:v>43394.973611111112</c:v>
                </c:pt>
                <c:pt idx="342">
                  <c:v>43394.974999999999</c:v>
                </c:pt>
                <c:pt idx="343">
                  <c:v>43394.976388888892</c:v>
                </c:pt>
                <c:pt idx="344">
                  <c:v>43394.977777777778</c:v>
                </c:pt>
                <c:pt idx="345">
                  <c:v>43394.979166666664</c:v>
                </c:pt>
                <c:pt idx="346">
                  <c:v>43394.980555555558</c:v>
                </c:pt>
                <c:pt idx="347">
                  <c:v>43394.981944444444</c:v>
                </c:pt>
                <c:pt idx="348">
                  <c:v>43394.98333333333</c:v>
                </c:pt>
                <c:pt idx="349">
                  <c:v>43394.984722222223</c:v>
                </c:pt>
                <c:pt idx="350">
                  <c:v>43394.986111111109</c:v>
                </c:pt>
                <c:pt idx="351">
                  <c:v>43394.987500000003</c:v>
                </c:pt>
                <c:pt idx="352">
                  <c:v>43394.988888888889</c:v>
                </c:pt>
                <c:pt idx="353">
                  <c:v>43394.990277777775</c:v>
                </c:pt>
                <c:pt idx="354">
                  <c:v>43394.991666666669</c:v>
                </c:pt>
                <c:pt idx="355">
                  <c:v>43394.993055555555</c:v>
                </c:pt>
                <c:pt idx="356">
                  <c:v>43394.994444444441</c:v>
                </c:pt>
                <c:pt idx="357">
                  <c:v>43394.995833333334</c:v>
                </c:pt>
                <c:pt idx="358">
                  <c:v>43394.99722222222</c:v>
                </c:pt>
                <c:pt idx="359">
                  <c:v>43394.998611111114</c:v>
                </c:pt>
                <c:pt idx="360">
                  <c:v>43395</c:v>
                </c:pt>
                <c:pt idx="361">
                  <c:v>43395.001388888886</c:v>
                </c:pt>
                <c:pt idx="362">
                  <c:v>43395.00277777778</c:v>
                </c:pt>
                <c:pt idx="363">
                  <c:v>43395.004166666666</c:v>
                </c:pt>
                <c:pt idx="364">
                  <c:v>43395.005555555559</c:v>
                </c:pt>
                <c:pt idx="365">
                  <c:v>43395.006944444445</c:v>
                </c:pt>
                <c:pt idx="366">
                  <c:v>43395.008333333331</c:v>
                </c:pt>
                <c:pt idx="367">
                  <c:v>43395.009722222225</c:v>
                </c:pt>
                <c:pt idx="368">
                  <c:v>43395.011111111111</c:v>
                </c:pt>
                <c:pt idx="369">
                  <c:v>43395.012499999997</c:v>
                </c:pt>
                <c:pt idx="370">
                  <c:v>43395.013888888891</c:v>
                </c:pt>
                <c:pt idx="371">
                  <c:v>43395.015277777777</c:v>
                </c:pt>
                <c:pt idx="372">
                  <c:v>43395.01666666667</c:v>
                </c:pt>
                <c:pt idx="373">
                  <c:v>43395.018055555556</c:v>
                </c:pt>
                <c:pt idx="374">
                  <c:v>43395.019444444442</c:v>
                </c:pt>
                <c:pt idx="375">
                  <c:v>43395.020833333336</c:v>
                </c:pt>
                <c:pt idx="376">
                  <c:v>43395.022222222222</c:v>
                </c:pt>
                <c:pt idx="377">
                  <c:v>43395.023611111108</c:v>
                </c:pt>
                <c:pt idx="378">
                  <c:v>43395.025000000001</c:v>
                </c:pt>
                <c:pt idx="379">
                  <c:v>43395.026388888888</c:v>
                </c:pt>
                <c:pt idx="380">
                  <c:v>43395.027777777781</c:v>
                </c:pt>
                <c:pt idx="381">
                  <c:v>43395.029166666667</c:v>
                </c:pt>
                <c:pt idx="382">
                  <c:v>43395.030555555553</c:v>
                </c:pt>
                <c:pt idx="383">
                  <c:v>43395.031944444447</c:v>
                </c:pt>
                <c:pt idx="384">
                  <c:v>43395.033333333333</c:v>
                </c:pt>
                <c:pt idx="385">
                  <c:v>43395.034722222219</c:v>
                </c:pt>
                <c:pt idx="386">
                  <c:v>43395.036111111112</c:v>
                </c:pt>
                <c:pt idx="387">
                  <c:v>43395.037499999999</c:v>
                </c:pt>
                <c:pt idx="388">
                  <c:v>43395.038888888892</c:v>
                </c:pt>
                <c:pt idx="389">
                  <c:v>43395.040277777778</c:v>
                </c:pt>
                <c:pt idx="390">
                  <c:v>43395.041666666664</c:v>
                </c:pt>
                <c:pt idx="391">
                  <c:v>43395.043055555558</c:v>
                </c:pt>
                <c:pt idx="392">
                  <c:v>43395.044444444444</c:v>
                </c:pt>
                <c:pt idx="393">
                  <c:v>43395.04583333333</c:v>
                </c:pt>
                <c:pt idx="394">
                  <c:v>43395.047222222223</c:v>
                </c:pt>
                <c:pt idx="395">
                  <c:v>43395.048611111109</c:v>
                </c:pt>
                <c:pt idx="396">
                  <c:v>43395.05</c:v>
                </c:pt>
                <c:pt idx="397">
                  <c:v>43395.051388888889</c:v>
                </c:pt>
                <c:pt idx="398">
                  <c:v>43395.052777777775</c:v>
                </c:pt>
                <c:pt idx="399">
                  <c:v>43395.054166666669</c:v>
                </c:pt>
                <c:pt idx="400">
                  <c:v>43395.055555555555</c:v>
                </c:pt>
                <c:pt idx="401">
                  <c:v>43395.056944444441</c:v>
                </c:pt>
                <c:pt idx="402">
                  <c:v>43395.058333333334</c:v>
                </c:pt>
                <c:pt idx="403">
                  <c:v>43395.05972222222</c:v>
                </c:pt>
                <c:pt idx="404">
                  <c:v>43395.061111111114</c:v>
                </c:pt>
                <c:pt idx="405">
                  <c:v>43395.0625</c:v>
                </c:pt>
                <c:pt idx="406">
                  <c:v>43395.063888888886</c:v>
                </c:pt>
                <c:pt idx="407">
                  <c:v>43395.06527777778</c:v>
                </c:pt>
                <c:pt idx="408">
                  <c:v>43395.066666666666</c:v>
                </c:pt>
                <c:pt idx="409">
                  <c:v>43395.068055555559</c:v>
                </c:pt>
                <c:pt idx="410">
                  <c:v>43395.069444444445</c:v>
                </c:pt>
                <c:pt idx="411">
                  <c:v>43395.070833333331</c:v>
                </c:pt>
                <c:pt idx="412">
                  <c:v>43395.072222222225</c:v>
                </c:pt>
                <c:pt idx="413">
                  <c:v>43395.073611111111</c:v>
                </c:pt>
                <c:pt idx="414">
                  <c:v>43395.074999999997</c:v>
                </c:pt>
                <c:pt idx="415">
                  <c:v>43395.076388888891</c:v>
                </c:pt>
                <c:pt idx="416">
                  <c:v>43395.077777777777</c:v>
                </c:pt>
                <c:pt idx="417">
                  <c:v>43395.07916666667</c:v>
                </c:pt>
                <c:pt idx="418">
                  <c:v>43395.080555555556</c:v>
                </c:pt>
                <c:pt idx="419">
                  <c:v>43395.081944444442</c:v>
                </c:pt>
                <c:pt idx="420">
                  <c:v>43395.083333333336</c:v>
                </c:pt>
                <c:pt idx="421">
                  <c:v>43395.084722222222</c:v>
                </c:pt>
                <c:pt idx="422">
                  <c:v>43395.086111111108</c:v>
                </c:pt>
                <c:pt idx="423">
                  <c:v>43395.087500000001</c:v>
                </c:pt>
                <c:pt idx="424">
                  <c:v>43395.088888888888</c:v>
                </c:pt>
                <c:pt idx="425">
                  <c:v>43395.090277777781</c:v>
                </c:pt>
                <c:pt idx="426">
                  <c:v>43395.091666666667</c:v>
                </c:pt>
                <c:pt idx="427">
                  <c:v>43395.093055555553</c:v>
                </c:pt>
                <c:pt idx="428">
                  <c:v>43395.094444444447</c:v>
                </c:pt>
                <c:pt idx="429">
                  <c:v>43395.095833333333</c:v>
                </c:pt>
                <c:pt idx="430">
                  <c:v>43395.097222222219</c:v>
                </c:pt>
                <c:pt idx="431">
                  <c:v>43395.098611111112</c:v>
                </c:pt>
                <c:pt idx="432">
                  <c:v>43395.1</c:v>
                </c:pt>
                <c:pt idx="433">
                  <c:v>43395.101388888892</c:v>
                </c:pt>
                <c:pt idx="434">
                  <c:v>43395.102777777778</c:v>
                </c:pt>
                <c:pt idx="435">
                  <c:v>43395.104166666664</c:v>
                </c:pt>
                <c:pt idx="436">
                  <c:v>43395.105555555558</c:v>
                </c:pt>
                <c:pt idx="437">
                  <c:v>43395.106944444444</c:v>
                </c:pt>
                <c:pt idx="438">
                  <c:v>43395.10833333333</c:v>
                </c:pt>
                <c:pt idx="439">
                  <c:v>43395.109722222223</c:v>
                </c:pt>
                <c:pt idx="440">
                  <c:v>43395.111111111109</c:v>
                </c:pt>
                <c:pt idx="441">
                  <c:v>43395.112500000003</c:v>
                </c:pt>
                <c:pt idx="442">
                  <c:v>43395.113888888889</c:v>
                </c:pt>
                <c:pt idx="443">
                  <c:v>43395.115277777775</c:v>
                </c:pt>
                <c:pt idx="444">
                  <c:v>43395.116666666669</c:v>
                </c:pt>
                <c:pt idx="445">
                  <c:v>43395.118055555555</c:v>
                </c:pt>
                <c:pt idx="446">
                  <c:v>43395.119444444441</c:v>
                </c:pt>
                <c:pt idx="447">
                  <c:v>43395.120833333334</c:v>
                </c:pt>
                <c:pt idx="448">
                  <c:v>43395.12222222222</c:v>
                </c:pt>
                <c:pt idx="449">
                  <c:v>43395.123611111114</c:v>
                </c:pt>
                <c:pt idx="450">
                  <c:v>43395.125</c:v>
                </c:pt>
                <c:pt idx="451">
                  <c:v>43395.126388888886</c:v>
                </c:pt>
                <c:pt idx="452">
                  <c:v>43395.12777777778</c:v>
                </c:pt>
                <c:pt idx="453">
                  <c:v>43395.129166666666</c:v>
                </c:pt>
                <c:pt idx="454">
                  <c:v>43395.130555555559</c:v>
                </c:pt>
                <c:pt idx="455">
                  <c:v>43395.131944444445</c:v>
                </c:pt>
                <c:pt idx="456">
                  <c:v>43395.133333333331</c:v>
                </c:pt>
                <c:pt idx="457">
                  <c:v>43395.134722222225</c:v>
                </c:pt>
                <c:pt idx="458">
                  <c:v>43395.136111111111</c:v>
                </c:pt>
                <c:pt idx="459">
                  <c:v>43395.137499999997</c:v>
                </c:pt>
                <c:pt idx="460">
                  <c:v>43395.138888888891</c:v>
                </c:pt>
                <c:pt idx="461">
                  <c:v>43395.140277777777</c:v>
                </c:pt>
                <c:pt idx="462">
                  <c:v>43395.14166666667</c:v>
                </c:pt>
                <c:pt idx="463">
                  <c:v>43395.143055555556</c:v>
                </c:pt>
                <c:pt idx="464">
                  <c:v>43395.144444444442</c:v>
                </c:pt>
                <c:pt idx="465">
                  <c:v>43395.145833333336</c:v>
                </c:pt>
                <c:pt idx="466">
                  <c:v>43395.147222222222</c:v>
                </c:pt>
                <c:pt idx="467">
                  <c:v>43395.148611111108</c:v>
                </c:pt>
                <c:pt idx="468">
                  <c:v>43395.15</c:v>
                </c:pt>
                <c:pt idx="469">
                  <c:v>43395.151388888888</c:v>
                </c:pt>
                <c:pt idx="470">
                  <c:v>43395.152777777781</c:v>
                </c:pt>
                <c:pt idx="471">
                  <c:v>43395.154166666667</c:v>
                </c:pt>
                <c:pt idx="472">
                  <c:v>43395.155555555553</c:v>
                </c:pt>
                <c:pt idx="473">
                  <c:v>43395.156944444447</c:v>
                </c:pt>
                <c:pt idx="474">
                  <c:v>43395.158333333333</c:v>
                </c:pt>
                <c:pt idx="475">
                  <c:v>43395.159722222219</c:v>
                </c:pt>
                <c:pt idx="476">
                  <c:v>43395.161111111112</c:v>
                </c:pt>
                <c:pt idx="477">
                  <c:v>43395.162499999999</c:v>
                </c:pt>
                <c:pt idx="478">
                  <c:v>43395.163888888892</c:v>
                </c:pt>
                <c:pt idx="479">
                  <c:v>43395.165277777778</c:v>
                </c:pt>
                <c:pt idx="480">
                  <c:v>43395.166666666664</c:v>
                </c:pt>
                <c:pt idx="481">
                  <c:v>43395.168055555558</c:v>
                </c:pt>
                <c:pt idx="482">
                  <c:v>43395.169444444444</c:v>
                </c:pt>
                <c:pt idx="483">
                  <c:v>43395.17083333333</c:v>
                </c:pt>
                <c:pt idx="484">
                  <c:v>43395.172222222223</c:v>
                </c:pt>
                <c:pt idx="485">
                  <c:v>43395.173611111109</c:v>
                </c:pt>
                <c:pt idx="486">
                  <c:v>43395.175000000003</c:v>
                </c:pt>
                <c:pt idx="487">
                  <c:v>43395.176388888889</c:v>
                </c:pt>
                <c:pt idx="488">
                  <c:v>43395.177777777775</c:v>
                </c:pt>
                <c:pt idx="489">
                  <c:v>43395.179166666669</c:v>
                </c:pt>
                <c:pt idx="490">
                  <c:v>43395.180555555555</c:v>
                </c:pt>
                <c:pt idx="491">
                  <c:v>43395.181944444441</c:v>
                </c:pt>
                <c:pt idx="492">
                  <c:v>43395.183333333334</c:v>
                </c:pt>
                <c:pt idx="493">
                  <c:v>43395.18472222222</c:v>
                </c:pt>
                <c:pt idx="494">
                  <c:v>43395.186111111114</c:v>
                </c:pt>
                <c:pt idx="495">
                  <c:v>43395.1875</c:v>
                </c:pt>
                <c:pt idx="496">
                  <c:v>43395.188888888886</c:v>
                </c:pt>
                <c:pt idx="497">
                  <c:v>43395.19027777778</c:v>
                </c:pt>
                <c:pt idx="498">
                  <c:v>43395.191666666666</c:v>
                </c:pt>
                <c:pt idx="499">
                  <c:v>43395.193055555559</c:v>
                </c:pt>
                <c:pt idx="500">
                  <c:v>43395.194444444445</c:v>
                </c:pt>
                <c:pt idx="501">
                  <c:v>43395.195833333331</c:v>
                </c:pt>
                <c:pt idx="502">
                  <c:v>43395.197222222225</c:v>
                </c:pt>
                <c:pt idx="503">
                  <c:v>43395.198611111111</c:v>
                </c:pt>
                <c:pt idx="504">
                  <c:v>43395.199999999997</c:v>
                </c:pt>
                <c:pt idx="505">
                  <c:v>43395.201388888891</c:v>
                </c:pt>
                <c:pt idx="506">
                  <c:v>43395.202777777777</c:v>
                </c:pt>
                <c:pt idx="507">
                  <c:v>43395.20416666667</c:v>
                </c:pt>
                <c:pt idx="508">
                  <c:v>43395.205555555556</c:v>
                </c:pt>
                <c:pt idx="509">
                  <c:v>43395.206944444442</c:v>
                </c:pt>
                <c:pt idx="510">
                  <c:v>43395.208333333336</c:v>
                </c:pt>
                <c:pt idx="511">
                  <c:v>43395.209722222222</c:v>
                </c:pt>
                <c:pt idx="512">
                  <c:v>43395.211111111108</c:v>
                </c:pt>
                <c:pt idx="513">
                  <c:v>43395.212500000001</c:v>
                </c:pt>
                <c:pt idx="514">
                  <c:v>43395.213888888888</c:v>
                </c:pt>
                <c:pt idx="515">
                  <c:v>43395.215277777781</c:v>
                </c:pt>
                <c:pt idx="516">
                  <c:v>43395.216666666667</c:v>
                </c:pt>
                <c:pt idx="517">
                  <c:v>43395.218055555553</c:v>
                </c:pt>
                <c:pt idx="518">
                  <c:v>43395.219444444447</c:v>
                </c:pt>
                <c:pt idx="519">
                  <c:v>43395.220833333333</c:v>
                </c:pt>
                <c:pt idx="520">
                  <c:v>43395.222222222219</c:v>
                </c:pt>
                <c:pt idx="521">
                  <c:v>43395.223611111112</c:v>
                </c:pt>
                <c:pt idx="522">
                  <c:v>43395.224999999999</c:v>
                </c:pt>
                <c:pt idx="523">
                  <c:v>43395.226388888892</c:v>
                </c:pt>
                <c:pt idx="524">
                  <c:v>43395.227777777778</c:v>
                </c:pt>
                <c:pt idx="525">
                  <c:v>43395.229166666664</c:v>
                </c:pt>
                <c:pt idx="526">
                  <c:v>43395.230555555558</c:v>
                </c:pt>
                <c:pt idx="527">
                  <c:v>43395.231944444444</c:v>
                </c:pt>
                <c:pt idx="528">
                  <c:v>43395.23333333333</c:v>
                </c:pt>
                <c:pt idx="529">
                  <c:v>43395.234722222223</c:v>
                </c:pt>
                <c:pt idx="530">
                  <c:v>43395.236111111109</c:v>
                </c:pt>
                <c:pt idx="531">
                  <c:v>43395.237500000003</c:v>
                </c:pt>
                <c:pt idx="532">
                  <c:v>43395.238888888889</c:v>
                </c:pt>
                <c:pt idx="533">
                  <c:v>43395.240277777775</c:v>
                </c:pt>
                <c:pt idx="534">
                  <c:v>43395.241666666669</c:v>
                </c:pt>
                <c:pt idx="535">
                  <c:v>43395.243055555555</c:v>
                </c:pt>
                <c:pt idx="536">
                  <c:v>43395.244444444441</c:v>
                </c:pt>
                <c:pt idx="537">
                  <c:v>43395.245833333334</c:v>
                </c:pt>
                <c:pt idx="538">
                  <c:v>43395.24722222222</c:v>
                </c:pt>
                <c:pt idx="539">
                  <c:v>43395.248611111114</c:v>
                </c:pt>
                <c:pt idx="540">
                  <c:v>43395.25</c:v>
                </c:pt>
                <c:pt idx="541">
                  <c:v>43395.251388888886</c:v>
                </c:pt>
                <c:pt idx="542">
                  <c:v>43395.25277777778</c:v>
                </c:pt>
                <c:pt idx="543">
                  <c:v>43395.254166666666</c:v>
                </c:pt>
                <c:pt idx="544">
                  <c:v>43395.255555555559</c:v>
                </c:pt>
                <c:pt idx="545">
                  <c:v>43395.256944444445</c:v>
                </c:pt>
                <c:pt idx="546">
                  <c:v>43395.258333333331</c:v>
                </c:pt>
                <c:pt idx="547">
                  <c:v>43395.259722222225</c:v>
                </c:pt>
                <c:pt idx="548">
                  <c:v>43395.261111111111</c:v>
                </c:pt>
                <c:pt idx="549">
                  <c:v>43395.262499999997</c:v>
                </c:pt>
                <c:pt idx="550">
                  <c:v>43395.263888888891</c:v>
                </c:pt>
                <c:pt idx="551">
                  <c:v>43395.265277777777</c:v>
                </c:pt>
                <c:pt idx="552">
                  <c:v>43395.26666666667</c:v>
                </c:pt>
                <c:pt idx="553">
                  <c:v>43395.268055555556</c:v>
                </c:pt>
                <c:pt idx="554">
                  <c:v>43395.269444444442</c:v>
                </c:pt>
                <c:pt idx="555">
                  <c:v>43395.270833333336</c:v>
                </c:pt>
                <c:pt idx="556">
                  <c:v>43395.272222222222</c:v>
                </c:pt>
                <c:pt idx="557">
                  <c:v>43395.273611111108</c:v>
                </c:pt>
                <c:pt idx="558">
                  <c:v>43395.275000000001</c:v>
                </c:pt>
                <c:pt idx="559">
                  <c:v>43395.276388888888</c:v>
                </c:pt>
                <c:pt idx="560">
                  <c:v>43395.277777777781</c:v>
                </c:pt>
                <c:pt idx="561">
                  <c:v>43395.279166666667</c:v>
                </c:pt>
                <c:pt idx="562">
                  <c:v>43395.280555555553</c:v>
                </c:pt>
                <c:pt idx="563">
                  <c:v>43395.281944444447</c:v>
                </c:pt>
                <c:pt idx="564">
                  <c:v>43395.283333333333</c:v>
                </c:pt>
                <c:pt idx="565">
                  <c:v>43395.284722222219</c:v>
                </c:pt>
                <c:pt idx="566">
                  <c:v>43395.286111111112</c:v>
                </c:pt>
                <c:pt idx="567">
                  <c:v>43395.287499999999</c:v>
                </c:pt>
                <c:pt idx="568">
                  <c:v>43395.288888888892</c:v>
                </c:pt>
                <c:pt idx="569">
                  <c:v>43395.290277777778</c:v>
                </c:pt>
                <c:pt idx="570">
                  <c:v>43395.291666666664</c:v>
                </c:pt>
                <c:pt idx="571">
                  <c:v>43395.293055555558</c:v>
                </c:pt>
                <c:pt idx="572">
                  <c:v>43395.294444444444</c:v>
                </c:pt>
                <c:pt idx="573">
                  <c:v>43395.29583333333</c:v>
                </c:pt>
                <c:pt idx="574">
                  <c:v>43395.297222222223</c:v>
                </c:pt>
                <c:pt idx="575">
                  <c:v>43395.298611111109</c:v>
                </c:pt>
                <c:pt idx="576">
                  <c:v>43395.3</c:v>
                </c:pt>
                <c:pt idx="577">
                  <c:v>43395.301388888889</c:v>
                </c:pt>
                <c:pt idx="578">
                  <c:v>43395.302777777775</c:v>
                </c:pt>
                <c:pt idx="579">
                  <c:v>43395.304166666669</c:v>
                </c:pt>
                <c:pt idx="580">
                  <c:v>43395.305555555555</c:v>
                </c:pt>
                <c:pt idx="581">
                  <c:v>43395.306944444441</c:v>
                </c:pt>
                <c:pt idx="582">
                  <c:v>43395.308333333334</c:v>
                </c:pt>
                <c:pt idx="583">
                  <c:v>43395.30972222222</c:v>
                </c:pt>
                <c:pt idx="584">
                  <c:v>43395.311111111114</c:v>
                </c:pt>
                <c:pt idx="585">
                  <c:v>43395.3125</c:v>
                </c:pt>
                <c:pt idx="586">
                  <c:v>43395.313888888886</c:v>
                </c:pt>
                <c:pt idx="587">
                  <c:v>43395.31527777778</c:v>
                </c:pt>
                <c:pt idx="588">
                  <c:v>43395.316666666666</c:v>
                </c:pt>
                <c:pt idx="589">
                  <c:v>43395.318055555559</c:v>
                </c:pt>
                <c:pt idx="590">
                  <c:v>43395.319444444445</c:v>
                </c:pt>
                <c:pt idx="591">
                  <c:v>43395.320833333331</c:v>
                </c:pt>
                <c:pt idx="592">
                  <c:v>43395.322222222225</c:v>
                </c:pt>
                <c:pt idx="593">
                  <c:v>43395.323611111111</c:v>
                </c:pt>
                <c:pt idx="594">
                  <c:v>43395.324999999997</c:v>
                </c:pt>
                <c:pt idx="595">
                  <c:v>43395.326388888891</c:v>
                </c:pt>
                <c:pt idx="596">
                  <c:v>43395.327777777777</c:v>
                </c:pt>
                <c:pt idx="597">
                  <c:v>43395.32916666667</c:v>
                </c:pt>
                <c:pt idx="598">
                  <c:v>43395.330555555556</c:v>
                </c:pt>
                <c:pt idx="599">
                  <c:v>43395.331944444442</c:v>
                </c:pt>
                <c:pt idx="600">
                  <c:v>43395.333333333336</c:v>
                </c:pt>
                <c:pt idx="601">
                  <c:v>43395.334722222222</c:v>
                </c:pt>
                <c:pt idx="602">
                  <c:v>43395.336111111108</c:v>
                </c:pt>
                <c:pt idx="603">
                  <c:v>43395.337500000001</c:v>
                </c:pt>
                <c:pt idx="604">
                  <c:v>43395.338888888888</c:v>
                </c:pt>
                <c:pt idx="605">
                  <c:v>43395.340277777781</c:v>
                </c:pt>
                <c:pt idx="606">
                  <c:v>43395.341666666667</c:v>
                </c:pt>
                <c:pt idx="607">
                  <c:v>43395.343055555553</c:v>
                </c:pt>
                <c:pt idx="608">
                  <c:v>43395.344444444447</c:v>
                </c:pt>
                <c:pt idx="609">
                  <c:v>43395.345833333333</c:v>
                </c:pt>
                <c:pt idx="610">
                  <c:v>43395.347222222219</c:v>
                </c:pt>
                <c:pt idx="611">
                  <c:v>43395.348611111112</c:v>
                </c:pt>
                <c:pt idx="612">
                  <c:v>43395.35</c:v>
                </c:pt>
                <c:pt idx="613">
                  <c:v>43395.351388888892</c:v>
                </c:pt>
                <c:pt idx="614">
                  <c:v>43395.352777777778</c:v>
                </c:pt>
                <c:pt idx="615">
                  <c:v>43395.354166666664</c:v>
                </c:pt>
                <c:pt idx="616">
                  <c:v>43395.355555555558</c:v>
                </c:pt>
                <c:pt idx="617">
                  <c:v>43395.356944444444</c:v>
                </c:pt>
                <c:pt idx="618">
                  <c:v>43395.35833333333</c:v>
                </c:pt>
                <c:pt idx="619">
                  <c:v>43395.359722222223</c:v>
                </c:pt>
                <c:pt idx="620">
                  <c:v>43395.361111111109</c:v>
                </c:pt>
                <c:pt idx="621">
                  <c:v>43395.362500000003</c:v>
                </c:pt>
                <c:pt idx="622">
                  <c:v>43395.363888888889</c:v>
                </c:pt>
                <c:pt idx="623">
                  <c:v>43395.365277777775</c:v>
                </c:pt>
                <c:pt idx="624">
                  <c:v>43395.366666666669</c:v>
                </c:pt>
                <c:pt idx="625">
                  <c:v>43395.368055555555</c:v>
                </c:pt>
                <c:pt idx="626">
                  <c:v>43395.369444444441</c:v>
                </c:pt>
                <c:pt idx="627">
                  <c:v>43395.370833333334</c:v>
                </c:pt>
                <c:pt idx="628">
                  <c:v>43395.37222222222</c:v>
                </c:pt>
                <c:pt idx="629">
                  <c:v>43395.373611111114</c:v>
                </c:pt>
              </c:numCache>
            </c:numRef>
          </c:cat>
          <c:val>
            <c:numRef>
              <c:f>'20170'!$B$2395:$B$3024</c:f>
              <c:numCache>
                <c:formatCode>General</c:formatCode>
                <c:ptCount val="630"/>
                <c:pt idx="0">
                  <c:v>0</c:v>
                </c:pt>
                <c:pt idx="1">
                  <c:v>1</c:v>
                </c:pt>
                <c:pt idx="2">
                  <c:v>1</c:v>
                </c:pt>
                <c:pt idx="3">
                  <c:v>1</c:v>
                </c:pt>
                <c:pt idx="4">
                  <c:v>1</c:v>
                </c:pt>
                <c:pt idx="5">
                  <c:v>1</c:v>
                </c:pt>
                <c:pt idx="6">
                  <c:v>1</c:v>
                </c:pt>
                <c:pt idx="7">
                  <c:v>1</c:v>
                </c:pt>
                <c:pt idx="8">
                  <c:v>1</c:v>
                </c:pt>
                <c:pt idx="9">
                  <c:v>1</c:v>
                </c:pt>
                <c:pt idx="10">
                  <c:v>1</c:v>
                </c:pt>
                <c:pt idx="11">
                  <c:v>1</c:v>
                </c:pt>
                <c:pt idx="12">
                  <c:v>1</c:v>
                </c:pt>
                <c:pt idx="13">
                  <c:v>0.875</c:v>
                </c:pt>
                <c:pt idx="14">
                  <c:v>0.77777777777777701</c:v>
                </c:pt>
                <c:pt idx="15">
                  <c:v>0.55555555555555503</c:v>
                </c:pt>
                <c:pt idx="16">
                  <c:v>0.85714285714285698</c:v>
                </c:pt>
                <c:pt idx="17">
                  <c:v>0.66666666666666596</c:v>
                </c:pt>
                <c:pt idx="18">
                  <c:v>0.33333333333333298</c:v>
                </c:pt>
                <c:pt idx="19">
                  <c:v>1</c:v>
                </c:pt>
                <c:pt idx="20">
                  <c:v>1</c:v>
                </c:pt>
                <c:pt idx="21">
                  <c:v>1</c:v>
                </c:pt>
                <c:pt idx="22">
                  <c:v>1</c:v>
                </c:pt>
                <c:pt idx="23">
                  <c:v>1</c:v>
                </c:pt>
                <c:pt idx="24">
                  <c:v>1</c:v>
                </c:pt>
                <c:pt idx="25">
                  <c:v>1</c:v>
                </c:pt>
                <c:pt idx="26">
                  <c:v>1</c:v>
                </c:pt>
                <c:pt idx="27">
                  <c:v>1</c:v>
                </c:pt>
                <c:pt idx="28">
                  <c:v>1</c:v>
                </c:pt>
                <c:pt idx="29">
                  <c:v>1</c:v>
                </c:pt>
                <c:pt idx="30">
                  <c:v>0.71428571428571397</c:v>
                </c:pt>
                <c:pt idx="31">
                  <c:v>0.88888888888888795</c:v>
                </c:pt>
                <c:pt idx="32">
                  <c:v>1</c:v>
                </c:pt>
                <c:pt idx="33">
                  <c:v>1</c:v>
                </c:pt>
                <c:pt idx="34">
                  <c:v>1</c:v>
                </c:pt>
                <c:pt idx="35">
                  <c:v>0.75</c:v>
                </c:pt>
                <c:pt idx="36">
                  <c:v>0.75</c:v>
                </c:pt>
                <c:pt idx="37">
                  <c:v>0.90909090909090895</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0.875</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0.88888888888888795</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0.4</c:v>
                </c:pt>
                <c:pt idx="89">
                  <c:v>1</c:v>
                </c:pt>
                <c:pt idx="90">
                  <c:v>1</c:v>
                </c:pt>
                <c:pt idx="91">
                  <c:v>0.875</c:v>
                </c:pt>
                <c:pt idx="92">
                  <c:v>0.25</c:v>
                </c:pt>
                <c:pt idx="93">
                  <c:v>1</c:v>
                </c:pt>
                <c:pt idx="94">
                  <c:v>1</c:v>
                </c:pt>
                <c:pt idx="95">
                  <c:v>0.77777777777777701</c:v>
                </c:pt>
                <c:pt idx="96">
                  <c:v>0.77777777777777701</c:v>
                </c:pt>
                <c:pt idx="97">
                  <c:v>0.66666666666666596</c:v>
                </c:pt>
                <c:pt idx="98">
                  <c:v>1</c:v>
                </c:pt>
                <c:pt idx="99">
                  <c:v>1</c:v>
                </c:pt>
                <c:pt idx="100">
                  <c:v>0.5</c:v>
                </c:pt>
                <c:pt idx="101">
                  <c:v>0.5</c:v>
                </c:pt>
                <c:pt idx="102">
                  <c:v>1</c:v>
                </c:pt>
                <c:pt idx="103">
                  <c:v>1</c:v>
                </c:pt>
                <c:pt idx="104">
                  <c:v>0.8</c:v>
                </c:pt>
                <c:pt idx="105">
                  <c:v>0.88888888888888795</c:v>
                </c:pt>
                <c:pt idx="106">
                  <c:v>0.9</c:v>
                </c:pt>
                <c:pt idx="107">
                  <c:v>1</c:v>
                </c:pt>
                <c:pt idx="108">
                  <c:v>1</c:v>
                </c:pt>
                <c:pt idx="109">
                  <c:v>1</c:v>
                </c:pt>
                <c:pt idx="110">
                  <c:v>1</c:v>
                </c:pt>
                <c:pt idx="111">
                  <c:v>1</c:v>
                </c:pt>
                <c:pt idx="112">
                  <c:v>1</c:v>
                </c:pt>
                <c:pt idx="113">
                  <c:v>1</c:v>
                </c:pt>
                <c:pt idx="114">
                  <c:v>1</c:v>
                </c:pt>
                <c:pt idx="115">
                  <c:v>1</c:v>
                </c:pt>
                <c:pt idx="116">
                  <c:v>1</c:v>
                </c:pt>
                <c:pt idx="117">
                  <c:v>1</c:v>
                </c:pt>
                <c:pt idx="118">
                  <c:v>0.83333333333333304</c:v>
                </c:pt>
                <c:pt idx="119">
                  <c:v>1</c:v>
                </c:pt>
                <c:pt idx="120">
                  <c:v>1</c:v>
                </c:pt>
                <c:pt idx="121">
                  <c:v>1</c:v>
                </c:pt>
                <c:pt idx="122">
                  <c:v>1</c:v>
                </c:pt>
                <c:pt idx="123">
                  <c:v>0.55555555555555503</c:v>
                </c:pt>
                <c:pt idx="124">
                  <c:v>0.71428571428571397</c:v>
                </c:pt>
                <c:pt idx="125">
                  <c:v>0.85714285714285698</c:v>
                </c:pt>
                <c:pt idx="126">
                  <c:v>0.85714285714285698</c:v>
                </c:pt>
                <c:pt idx="127">
                  <c:v>1</c:v>
                </c:pt>
                <c:pt idx="128">
                  <c:v>0.81818181818181801</c:v>
                </c:pt>
                <c:pt idx="129">
                  <c:v>0.66666666666666596</c:v>
                </c:pt>
                <c:pt idx="130">
                  <c:v>0.77777777777777701</c:v>
                </c:pt>
                <c:pt idx="131">
                  <c:v>0.66666666666666596</c:v>
                </c:pt>
                <c:pt idx="132">
                  <c:v>0.875</c:v>
                </c:pt>
                <c:pt idx="133">
                  <c:v>0.625</c:v>
                </c:pt>
                <c:pt idx="134">
                  <c:v>0.6</c:v>
                </c:pt>
                <c:pt idx="135">
                  <c:v>0.75</c:v>
                </c:pt>
                <c:pt idx="136">
                  <c:v>0.75</c:v>
                </c:pt>
                <c:pt idx="137">
                  <c:v>0.88888888888888795</c:v>
                </c:pt>
                <c:pt idx="138">
                  <c:v>1</c:v>
                </c:pt>
                <c:pt idx="139">
                  <c:v>1</c:v>
                </c:pt>
                <c:pt idx="140">
                  <c:v>1</c:v>
                </c:pt>
                <c:pt idx="141">
                  <c:v>0.83333333333333304</c:v>
                </c:pt>
                <c:pt idx="142">
                  <c:v>1</c:v>
                </c:pt>
                <c:pt idx="143">
                  <c:v>1</c:v>
                </c:pt>
                <c:pt idx="144">
                  <c:v>1</c:v>
                </c:pt>
                <c:pt idx="145">
                  <c:v>1</c:v>
                </c:pt>
                <c:pt idx="146">
                  <c:v>1</c:v>
                </c:pt>
                <c:pt idx="147">
                  <c:v>0.75</c:v>
                </c:pt>
                <c:pt idx="148">
                  <c:v>1</c:v>
                </c:pt>
                <c:pt idx="149">
                  <c:v>1</c:v>
                </c:pt>
                <c:pt idx="150">
                  <c:v>1</c:v>
                </c:pt>
                <c:pt idx="151">
                  <c:v>0.75</c:v>
                </c:pt>
                <c:pt idx="152">
                  <c:v>0.75</c:v>
                </c:pt>
                <c:pt idx="153">
                  <c:v>1</c:v>
                </c:pt>
                <c:pt idx="154">
                  <c:v>0.83333333333333304</c:v>
                </c:pt>
                <c:pt idx="155">
                  <c:v>0.83333333333333304</c:v>
                </c:pt>
                <c:pt idx="156">
                  <c:v>1</c:v>
                </c:pt>
                <c:pt idx="157">
                  <c:v>1</c:v>
                </c:pt>
                <c:pt idx="158">
                  <c:v>1</c:v>
                </c:pt>
                <c:pt idx="159">
                  <c:v>1</c:v>
                </c:pt>
                <c:pt idx="160">
                  <c:v>1</c:v>
                </c:pt>
                <c:pt idx="161">
                  <c:v>1</c:v>
                </c:pt>
                <c:pt idx="162">
                  <c:v>1</c:v>
                </c:pt>
                <c:pt idx="163">
                  <c:v>1</c:v>
                </c:pt>
                <c:pt idx="164">
                  <c:v>1</c:v>
                </c:pt>
                <c:pt idx="165">
                  <c:v>1</c:v>
                </c:pt>
                <c:pt idx="166">
                  <c:v>0.375</c:v>
                </c:pt>
                <c:pt idx="167">
                  <c:v>1</c:v>
                </c:pt>
                <c:pt idx="168">
                  <c:v>1</c:v>
                </c:pt>
                <c:pt idx="169">
                  <c:v>1</c:v>
                </c:pt>
                <c:pt idx="170">
                  <c:v>1</c:v>
                </c:pt>
                <c:pt idx="171">
                  <c:v>0.83333333333333304</c:v>
                </c:pt>
                <c:pt idx="172">
                  <c:v>1</c:v>
                </c:pt>
                <c:pt idx="173">
                  <c:v>0.8</c:v>
                </c:pt>
                <c:pt idx="174">
                  <c:v>1</c:v>
                </c:pt>
                <c:pt idx="175">
                  <c:v>0.83333333333333304</c:v>
                </c:pt>
                <c:pt idx="176">
                  <c:v>1</c:v>
                </c:pt>
                <c:pt idx="177">
                  <c:v>0.83333333333333304</c:v>
                </c:pt>
                <c:pt idx="178">
                  <c:v>1</c:v>
                </c:pt>
                <c:pt idx="179">
                  <c:v>0.6</c:v>
                </c:pt>
                <c:pt idx="180">
                  <c:v>0.6</c:v>
                </c:pt>
                <c:pt idx="181">
                  <c:v>1</c:v>
                </c:pt>
                <c:pt idx="182">
                  <c:v>0.6</c:v>
                </c:pt>
                <c:pt idx="183">
                  <c:v>1</c:v>
                </c:pt>
                <c:pt idx="184">
                  <c:v>0.6</c:v>
                </c:pt>
                <c:pt idx="185">
                  <c:v>1</c:v>
                </c:pt>
                <c:pt idx="186">
                  <c:v>1</c:v>
                </c:pt>
                <c:pt idx="187">
                  <c:v>1</c:v>
                </c:pt>
                <c:pt idx="188">
                  <c:v>1</c:v>
                </c:pt>
                <c:pt idx="189">
                  <c:v>1</c:v>
                </c:pt>
                <c:pt idx="190">
                  <c:v>1</c:v>
                </c:pt>
                <c:pt idx="191">
                  <c:v>1</c:v>
                </c:pt>
                <c:pt idx="192">
                  <c:v>1</c:v>
                </c:pt>
                <c:pt idx="193">
                  <c:v>1</c:v>
                </c:pt>
                <c:pt idx="194">
                  <c:v>1</c:v>
                </c:pt>
                <c:pt idx="195">
                  <c:v>0.8</c:v>
                </c:pt>
                <c:pt idx="196">
                  <c:v>0.88888888888888795</c:v>
                </c:pt>
                <c:pt idx="197">
                  <c:v>1</c:v>
                </c:pt>
                <c:pt idx="198">
                  <c:v>1</c:v>
                </c:pt>
                <c:pt idx="199">
                  <c:v>0.75</c:v>
                </c:pt>
                <c:pt idx="200">
                  <c:v>1</c:v>
                </c:pt>
                <c:pt idx="201">
                  <c:v>0.875</c:v>
                </c:pt>
                <c:pt idx="202">
                  <c:v>1</c:v>
                </c:pt>
                <c:pt idx="203">
                  <c:v>1</c:v>
                </c:pt>
                <c:pt idx="204">
                  <c:v>1</c:v>
                </c:pt>
                <c:pt idx="205">
                  <c:v>1</c:v>
                </c:pt>
                <c:pt idx="206">
                  <c:v>0.875</c:v>
                </c:pt>
                <c:pt idx="207">
                  <c:v>1</c:v>
                </c:pt>
                <c:pt idx="208">
                  <c:v>0.125</c:v>
                </c:pt>
                <c:pt idx="209">
                  <c:v>0.5</c:v>
                </c:pt>
                <c:pt idx="210">
                  <c:v>0.5</c:v>
                </c:pt>
                <c:pt idx="211">
                  <c:v>0.8</c:v>
                </c:pt>
                <c:pt idx="212">
                  <c:v>0.4</c:v>
                </c:pt>
                <c:pt idx="213">
                  <c:v>1</c:v>
                </c:pt>
                <c:pt idx="214">
                  <c:v>0.75</c:v>
                </c:pt>
                <c:pt idx="215">
                  <c:v>0.75</c:v>
                </c:pt>
                <c:pt idx="216">
                  <c:v>1</c:v>
                </c:pt>
                <c:pt idx="217">
                  <c:v>1</c:v>
                </c:pt>
                <c:pt idx="218">
                  <c:v>1</c:v>
                </c:pt>
                <c:pt idx="219">
                  <c:v>1</c:v>
                </c:pt>
                <c:pt idx="220">
                  <c:v>1</c:v>
                </c:pt>
                <c:pt idx="221">
                  <c:v>1</c:v>
                </c:pt>
                <c:pt idx="222">
                  <c:v>1</c:v>
                </c:pt>
                <c:pt idx="223">
                  <c:v>1</c:v>
                </c:pt>
                <c:pt idx="224">
                  <c:v>1</c:v>
                </c:pt>
                <c:pt idx="225">
                  <c:v>1</c:v>
                </c:pt>
                <c:pt idx="226">
                  <c:v>0.75</c:v>
                </c:pt>
                <c:pt idx="227">
                  <c:v>1</c:v>
                </c:pt>
                <c:pt idx="228">
                  <c:v>0.875</c:v>
                </c:pt>
                <c:pt idx="229">
                  <c:v>1</c:v>
                </c:pt>
                <c:pt idx="230">
                  <c:v>1</c:v>
                </c:pt>
                <c:pt idx="231">
                  <c:v>1</c:v>
                </c:pt>
                <c:pt idx="232">
                  <c:v>0.66666666666666596</c:v>
                </c:pt>
                <c:pt idx="233">
                  <c:v>1</c:v>
                </c:pt>
                <c:pt idx="234">
                  <c:v>1</c:v>
                </c:pt>
                <c:pt idx="235">
                  <c:v>0.66666666666666596</c:v>
                </c:pt>
                <c:pt idx="236">
                  <c:v>0.66666666666666596</c:v>
                </c:pt>
                <c:pt idx="237">
                  <c:v>0.375</c:v>
                </c:pt>
                <c:pt idx="238">
                  <c:v>1</c:v>
                </c:pt>
                <c:pt idx="239">
                  <c:v>1</c:v>
                </c:pt>
                <c:pt idx="240">
                  <c:v>1</c:v>
                </c:pt>
                <c:pt idx="241">
                  <c:v>0.6</c:v>
                </c:pt>
                <c:pt idx="242">
                  <c:v>1</c:v>
                </c:pt>
                <c:pt idx="243">
                  <c:v>1</c:v>
                </c:pt>
                <c:pt idx="244">
                  <c:v>1</c:v>
                </c:pt>
                <c:pt idx="245">
                  <c:v>0.28571428571428498</c:v>
                </c:pt>
                <c:pt idx="246">
                  <c:v>1</c:v>
                </c:pt>
                <c:pt idx="247">
                  <c:v>1</c:v>
                </c:pt>
                <c:pt idx="248">
                  <c:v>0.8</c:v>
                </c:pt>
                <c:pt idx="249">
                  <c:v>1</c:v>
                </c:pt>
                <c:pt idx="250">
                  <c:v>0.42857142857142799</c:v>
                </c:pt>
                <c:pt idx="251">
                  <c:v>1</c:v>
                </c:pt>
                <c:pt idx="252">
                  <c:v>1</c:v>
                </c:pt>
                <c:pt idx="253">
                  <c:v>1</c:v>
                </c:pt>
                <c:pt idx="254">
                  <c:v>1</c:v>
                </c:pt>
                <c:pt idx="255">
                  <c:v>1</c:v>
                </c:pt>
                <c:pt idx="256">
                  <c:v>1</c:v>
                </c:pt>
                <c:pt idx="257">
                  <c:v>1</c:v>
                </c:pt>
                <c:pt idx="258">
                  <c:v>1</c:v>
                </c:pt>
                <c:pt idx="259">
                  <c:v>0.6</c:v>
                </c:pt>
                <c:pt idx="260">
                  <c:v>0.28571428571428498</c:v>
                </c:pt>
                <c:pt idx="261">
                  <c:v>1</c:v>
                </c:pt>
                <c:pt idx="262">
                  <c:v>1</c:v>
                </c:pt>
                <c:pt idx="263">
                  <c:v>1</c:v>
                </c:pt>
                <c:pt idx="264">
                  <c:v>1</c:v>
                </c:pt>
                <c:pt idx="265">
                  <c:v>0.4</c:v>
                </c:pt>
                <c:pt idx="266">
                  <c:v>1</c:v>
                </c:pt>
                <c:pt idx="267">
                  <c:v>0.4</c:v>
                </c:pt>
                <c:pt idx="268">
                  <c:v>0.44444444444444398</c:v>
                </c:pt>
                <c:pt idx="269">
                  <c:v>1</c:v>
                </c:pt>
                <c:pt idx="270">
                  <c:v>0.42857142857142799</c:v>
                </c:pt>
                <c:pt idx="271">
                  <c:v>1</c:v>
                </c:pt>
                <c:pt idx="272">
                  <c:v>1</c:v>
                </c:pt>
                <c:pt idx="273">
                  <c:v>1</c:v>
                </c:pt>
                <c:pt idx="274">
                  <c:v>1</c:v>
                </c:pt>
                <c:pt idx="275">
                  <c:v>0.28571428571428498</c:v>
                </c:pt>
                <c:pt idx="276">
                  <c:v>1</c:v>
                </c:pt>
                <c:pt idx="277">
                  <c:v>1</c:v>
                </c:pt>
                <c:pt idx="278">
                  <c:v>1</c:v>
                </c:pt>
                <c:pt idx="279">
                  <c:v>1</c:v>
                </c:pt>
                <c:pt idx="280">
                  <c:v>1</c:v>
                </c:pt>
                <c:pt idx="281">
                  <c:v>1</c:v>
                </c:pt>
                <c:pt idx="282">
                  <c:v>1</c:v>
                </c:pt>
                <c:pt idx="283">
                  <c:v>1</c:v>
                </c:pt>
                <c:pt idx="284">
                  <c:v>1</c:v>
                </c:pt>
                <c:pt idx="285">
                  <c:v>0.16666666666666599</c:v>
                </c:pt>
                <c:pt idx="286">
                  <c:v>1</c:v>
                </c:pt>
                <c:pt idx="287">
                  <c:v>1</c:v>
                </c:pt>
                <c:pt idx="288">
                  <c:v>0.14285714285714199</c:v>
                </c:pt>
                <c:pt idx="289">
                  <c:v>1</c:v>
                </c:pt>
                <c:pt idx="290">
                  <c:v>1</c:v>
                </c:pt>
                <c:pt idx="291">
                  <c:v>1</c:v>
                </c:pt>
                <c:pt idx="292">
                  <c:v>1</c:v>
                </c:pt>
                <c:pt idx="293">
                  <c:v>0.16666666666666599</c:v>
                </c:pt>
                <c:pt idx="294">
                  <c:v>1</c:v>
                </c:pt>
                <c:pt idx="295">
                  <c:v>1</c:v>
                </c:pt>
                <c:pt idx="296">
                  <c:v>0.16666666666666599</c:v>
                </c:pt>
                <c:pt idx="297">
                  <c:v>1</c:v>
                </c:pt>
                <c:pt idx="298">
                  <c:v>1</c:v>
                </c:pt>
                <c:pt idx="299">
                  <c:v>1</c:v>
                </c:pt>
                <c:pt idx="300">
                  <c:v>1</c:v>
                </c:pt>
                <c:pt idx="301">
                  <c:v>0.16666666666666599</c:v>
                </c:pt>
                <c:pt idx="302">
                  <c:v>0.33333333333333298</c:v>
                </c:pt>
                <c:pt idx="303">
                  <c:v>0.42857142857142799</c:v>
                </c:pt>
                <c:pt idx="304">
                  <c:v>1</c:v>
                </c:pt>
                <c:pt idx="305">
                  <c:v>1</c:v>
                </c:pt>
                <c:pt idx="306">
                  <c:v>1</c:v>
                </c:pt>
                <c:pt idx="307">
                  <c:v>1</c:v>
                </c:pt>
                <c:pt idx="308">
                  <c:v>1</c:v>
                </c:pt>
                <c:pt idx="309">
                  <c:v>1</c:v>
                </c:pt>
                <c:pt idx="310">
                  <c:v>0.33333333333333298</c:v>
                </c:pt>
                <c:pt idx="311">
                  <c:v>0.5</c:v>
                </c:pt>
                <c:pt idx="312">
                  <c:v>1</c:v>
                </c:pt>
                <c:pt idx="313">
                  <c:v>0.5</c:v>
                </c:pt>
                <c:pt idx="314">
                  <c:v>1</c:v>
                </c:pt>
                <c:pt idx="315">
                  <c:v>1</c:v>
                </c:pt>
                <c:pt idx="316">
                  <c:v>0.16666666666666599</c:v>
                </c:pt>
                <c:pt idx="317">
                  <c:v>1</c:v>
                </c:pt>
                <c:pt idx="318">
                  <c:v>0.28571428571428498</c:v>
                </c:pt>
                <c:pt idx="319">
                  <c:v>1</c:v>
                </c:pt>
                <c:pt idx="320">
                  <c:v>0.33333333333333298</c:v>
                </c:pt>
                <c:pt idx="321">
                  <c:v>0.33333333333333298</c:v>
                </c:pt>
                <c:pt idx="322">
                  <c:v>0.71428571428571397</c:v>
                </c:pt>
                <c:pt idx="323">
                  <c:v>1</c:v>
                </c:pt>
                <c:pt idx="324">
                  <c:v>1</c:v>
                </c:pt>
                <c:pt idx="325">
                  <c:v>0.44444444444444398</c:v>
                </c:pt>
                <c:pt idx="326">
                  <c:v>1</c:v>
                </c:pt>
                <c:pt idx="327">
                  <c:v>1</c:v>
                </c:pt>
                <c:pt idx="328">
                  <c:v>0.25</c:v>
                </c:pt>
                <c:pt idx="329">
                  <c:v>1</c:v>
                </c:pt>
                <c:pt idx="330">
                  <c:v>1</c:v>
                </c:pt>
                <c:pt idx="331">
                  <c:v>0.66666666666666596</c:v>
                </c:pt>
                <c:pt idx="332">
                  <c:v>0.9</c:v>
                </c:pt>
                <c:pt idx="333">
                  <c:v>0.22222222222222199</c:v>
                </c:pt>
                <c:pt idx="334">
                  <c:v>0.77777777777777701</c:v>
                </c:pt>
                <c:pt idx="335">
                  <c:v>0.75</c:v>
                </c:pt>
                <c:pt idx="336">
                  <c:v>0.75</c:v>
                </c:pt>
                <c:pt idx="337">
                  <c:v>1</c:v>
                </c:pt>
                <c:pt idx="338">
                  <c:v>1</c:v>
                </c:pt>
                <c:pt idx="339">
                  <c:v>1</c:v>
                </c:pt>
                <c:pt idx="340">
                  <c:v>1</c:v>
                </c:pt>
                <c:pt idx="341">
                  <c:v>1</c:v>
                </c:pt>
                <c:pt idx="342">
                  <c:v>1</c:v>
                </c:pt>
                <c:pt idx="343">
                  <c:v>1</c:v>
                </c:pt>
                <c:pt idx="344">
                  <c:v>1</c:v>
                </c:pt>
                <c:pt idx="345">
                  <c:v>0.3</c:v>
                </c:pt>
                <c:pt idx="346">
                  <c:v>1</c:v>
                </c:pt>
                <c:pt idx="347">
                  <c:v>1</c:v>
                </c:pt>
                <c:pt idx="348">
                  <c:v>0.6</c:v>
                </c:pt>
                <c:pt idx="349">
                  <c:v>1</c:v>
                </c:pt>
                <c:pt idx="350">
                  <c:v>1</c:v>
                </c:pt>
                <c:pt idx="351">
                  <c:v>0.25</c:v>
                </c:pt>
                <c:pt idx="352">
                  <c:v>0.5</c:v>
                </c:pt>
                <c:pt idx="353">
                  <c:v>0.5</c:v>
                </c:pt>
                <c:pt idx="354">
                  <c:v>0.5</c:v>
                </c:pt>
                <c:pt idx="355">
                  <c:v>1</c:v>
                </c:pt>
                <c:pt idx="356">
                  <c:v>0.33333333333333298</c:v>
                </c:pt>
                <c:pt idx="357">
                  <c:v>0.88888888888888795</c:v>
                </c:pt>
                <c:pt idx="358">
                  <c:v>0.8</c:v>
                </c:pt>
                <c:pt idx="359">
                  <c:v>1</c:v>
                </c:pt>
                <c:pt idx="360">
                  <c:v>0.33333333333333298</c:v>
                </c:pt>
                <c:pt idx="361">
                  <c:v>1</c:v>
                </c:pt>
                <c:pt idx="362">
                  <c:v>1</c:v>
                </c:pt>
                <c:pt idx="363">
                  <c:v>0.66666666666666596</c:v>
                </c:pt>
                <c:pt idx="364">
                  <c:v>0.66666666666666596</c:v>
                </c:pt>
                <c:pt idx="365">
                  <c:v>1</c:v>
                </c:pt>
                <c:pt idx="366">
                  <c:v>0.625</c:v>
                </c:pt>
                <c:pt idx="367">
                  <c:v>0.28571428571428498</c:v>
                </c:pt>
                <c:pt idx="368">
                  <c:v>1</c:v>
                </c:pt>
                <c:pt idx="369">
                  <c:v>1</c:v>
                </c:pt>
                <c:pt idx="370">
                  <c:v>1</c:v>
                </c:pt>
                <c:pt idx="371">
                  <c:v>0.77777777777777701</c:v>
                </c:pt>
                <c:pt idx="372">
                  <c:v>0.875</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0.18181818181818099</c:v>
                </c:pt>
                <c:pt idx="447">
                  <c:v>1</c:v>
                </c:pt>
                <c:pt idx="448">
                  <c:v>0.44444444444444398</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0.42857142857142799</c:v>
                </c:pt>
                <c:pt idx="472">
                  <c:v>1</c:v>
                </c:pt>
                <c:pt idx="473">
                  <c:v>1</c:v>
                </c:pt>
                <c:pt idx="474">
                  <c:v>1</c:v>
                </c:pt>
                <c:pt idx="475">
                  <c:v>1</c:v>
                </c:pt>
                <c:pt idx="476">
                  <c:v>1</c:v>
                </c:pt>
                <c:pt idx="477">
                  <c:v>1</c:v>
                </c:pt>
                <c:pt idx="478">
                  <c:v>0.71428571428571397</c:v>
                </c:pt>
                <c:pt idx="479">
                  <c:v>0.85714285714285698</c:v>
                </c:pt>
                <c:pt idx="480">
                  <c:v>1</c:v>
                </c:pt>
                <c:pt idx="481">
                  <c:v>1</c:v>
                </c:pt>
                <c:pt idx="482">
                  <c:v>0.57142857142857095</c:v>
                </c:pt>
                <c:pt idx="483">
                  <c:v>0.42857142857142799</c:v>
                </c:pt>
                <c:pt idx="484">
                  <c:v>0.33333333333333298</c:v>
                </c:pt>
                <c:pt idx="485">
                  <c:v>1</c:v>
                </c:pt>
                <c:pt idx="486">
                  <c:v>1</c:v>
                </c:pt>
                <c:pt idx="487">
                  <c:v>0.625</c:v>
                </c:pt>
                <c:pt idx="488">
                  <c:v>1</c:v>
                </c:pt>
                <c:pt idx="489">
                  <c:v>1</c:v>
                </c:pt>
                <c:pt idx="490">
                  <c:v>1</c:v>
                </c:pt>
                <c:pt idx="491">
                  <c:v>0.71428571428571397</c:v>
                </c:pt>
                <c:pt idx="492">
                  <c:v>1</c:v>
                </c:pt>
                <c:pt idx="493">
                  <c:v>1</c:v>
                </c:pt>
                <c:pt idx="494">
                  <c:v>1</c:v>
                </c:pt>
                <c:pt idx="495">
                  <c:v>1</c:v>
                </c:pt>
                <c:pt idx="496">
                  <c:v>1</c:v>
                </c:pt>
                <c:pt idx="497">
                  <c:v>1</c:v>
                </c:pt>
                <c:pt idx="498">
                  <c:v>1</c:v>
                </c:pt>
                <c:pt idx="499">
                  <c:v>1</c:v>
                </c:pt>
                <c:pt idx="500">
                  <c:v>0.16666666666666599</c:v>
                </c:pt>
                <c:pt idx="501">
                  <c:v>1</c:v>
                </c:pt>
                <c:pt idx="502">
                  <c:v>1</c:v>
                </c:pt>
                <c:pt idx="503">
                  <c:v>1</c:v>
                </c:pt>
                <c:pt idx="504">
                  <c:v>0.66666666666666596</c:v>
                </c:pt>
                <c:pt idx="505">
                  <c:v>1</c:v>
                </c:pt>
                <c:pt idx="506">
                  <c:v>1</c:v>
                </c:pt>
                <c:pt idx="507">
                  <c:v>1</c:v>
                </c:pt>
                <c:pt idx="508">
                  <c:v>1</c:v>
                </c:pt>
                <c:pt idx="509">
                  <c:v>1</c:v>
                </c:pt>
                <c:pt idx="510">
                  <c:v>1</c:v>
                </c:pt>
                <c:pt idx="511">
                  <c:v>1</c:v>
                </c:pt>
                <c:pt idx="512">
                  <c:v>1</c:v>
                </c:pt>
                <c:pt idx="513">
                  <c:v>1</c:v>
                </c:pt>
                <c:pt idx="514">
                  <c:v>0.44444444444444398</c:v>
                </c:pt>
                <c:pt idx="515">
                  <c:v>0.8</c:v>
                </c:pt>
                <c:pt idx="516">
                  <c:v>1</c:v>
                </c:pt>
                <c:pt idx="517">
                  <c:v>1</c:v>
                </c:pt>
                <c:pt idx="518">
                  <c:v>1</c:v>
                </c:pt>
                <c:pt idx="519">
                  <c:v>0.83333333333333304</c:v>
                </c:pt>
                <c:pt idx="520">
                  <c:v>1</c:v>
                </c:pt>
                <c:pt idx="521">
                  <c:v>1</c:v>
                </c:pt>
                <c:pt idx="522">
                  <c:v>1</c:v>
                </c:pt>
                <c:pt idx="523">
                  <c:v>1</c:v>
                </c:pt>
                <c:pt idx="524">
                  <c:v>1</c:v>
                </c:pt>
                <c:pt idx="525">
                  <c:v>1</c:v>
                </c:pt>
                <c:pt idx="526">
                  <c:v>0.6</c:v>
                </c:pt>
                <c:pt idx="527">
                  <c:v>0.5</c:v>
                </c:pt>
                <c:pt idx="528">
                  <c:v>1</c:v>
                </c:pt>
                <c:pt idx="529">
                  <c:v>1</c:v>
                </c:pt>
                <c:pt idx="530">
                  <c:v>1</c:v>
                </c:pt>
                <c:pt idx="531">
                  <c:v>0.5</c:v>
                </c:pt>
                <c:pt idx="532">
                  <c:v>0.5</c:v>
                </c:pt>
                <c:pt idx="533">
                  <c:v>0.5</c:v>
                </c:pt>
                <c:pt idx="534">
                  <c:v>1</c:v>
                </c:pt>
                <c:pt idx="535">
                  <c:v>0.33333333333333298</c:v>
                </c:pt>
                <c:pt idx="536">
                  <c:v>1</c:v>
                </c:pt>
                <c:pt idx="537">
                  <c:v>1</c:v>
                </c:pt>
                <c:pt idx="538">
                  <c:v>1</c:v>
                </c:pt>
                <c:pt idx="539">
                  <c:v>1</c:v>
                </c:pt>
                <c:pt idx="540">
                  <c:v>1</c:v>
                </c:pt>
                <c:pt idx="541">
                  <c:v>1</c:v>
                </c:pt>
                <c:pt idx="542">
                  <c:v>1</c:v>
                </c:pt>
                <c:pt idx="543">
                  <c:v>1</c:v>
                </c:pt>
                <c:pt idx="544">
                  <c:v>1</c:v>
                </c:pt>
                <c:pt idx="545">
                  <c:v>1</c:v>
                </c:pt>
                <c:pt idx="546">
                  <c:v>1</c:v>
                </c:pt>
                <c:pt idx="547">
                  <c:v>0.66666666666666596</c:v>
                </c:pt>
                <c:pt idx="548">
                  <c:v>0.33333333333333298</c:v>
                </c:pt>
                <c:pt idx="549">
                  <c:v>0.71428571428571397</c:v>
                </c:pt>
                <c:pt idx="550">
                  <c:v>1</c:v>
                </c:pt>
                <c:pt idx="551">
                  <c:v>1</c:v>
                </c:pt>
                <c:pt idx="552">
                  <c:v>1</c:v>
                </c:pt>
                <c:pt idx="553">
                  <c:v>1</c:v>
                </c:pt>
                <c:pt idx="554">
                  <c:v>1</c:v>
                </c:pt>
                <c:pt idx="555">
                  <c:v>0.5</c:v>
                </c:pt>
                <c:pt idx="556">
                  <c:v>1</c:v>
                </c:pt>
                <c:pt idx="557">
                  <c:v>1</c:v>
                </c:pt>
                <c:pt idx="558">
                  <c:v>1</c:v>
                </c:pt>
                <c:pt idx="559">
                  <c:v>1</c:v>
                </c:pt>
                <c:pt idx="560">
                  <c:v>1</c:v>
                </c:pt>
                <c:pt idx="561">
                  <c:v>0.85714285714285698</c:v>
                </c:pt>
                <c:pt idx="562">
                  <c:v>0.83333333333333304</c:v>
                </c:pt>
                <c:pt idx="563">
                  <c:v>1</c:v>
                </c:pt>
                <c:pt idx="564">
                  <c:v>1</c:v>
                </c:pt>
                <c:pt idx="565">
                  <c:v>1</c:v>
                </c:pt>
                <c:pt idx="566">
                  <c:v>0.875</c:v>
                </c:pt>
                <c:pt idx="567">
                  <c:v>1</c:v>
                </c:pt>
                <c:pt idx="568">
                  <c:v>1</c:v>
                </c:pt>
                <c:pt idx="569">
                  <c:v>1</c:v>
                </c:pt>
                <c:pt idx="570">
                  <c:v>1</c:v>
                </c:pt>
                <c:pt idx="571">
                  <c:v>1</c:v>
                </c:pt>
                <c:pt idx="572">
                  <c:v>1</c:v>
                </c:pt>
                <c:pt idx="573">
                  <c:v>1</c:v>
                </c:pt>
                <c:pt idx="574">
                  <c:v>1</c:v>
                </c:pt>
                <c:pt idx="575">
                  <c:v>0.9</c:v>
                </c:pt>
                <c:pt idx="576">
                  <c:v>1</c:v>
                </c:pt>
                <c:pt idx="577">
                  <c:v>1</c:v>
                </c:pt>
                <c:pt idx="578">
                  <c:v>0.83333333333333304</c:v>
                </c:pt>
                <c:pt idx="579">
                  <c:v>0.25</c:v>
                </c:pt>
                <c:pt idx="580">
                  <c:v>0.125</c:v>
                </c:pt>
                <c:pt idx="581">
                  <c:v>0.72727272727272696</c:v>
                </c:pt>
                <c:pt idx="582">
                  <c:v>0.63636363636363602</c:v>
                </c:pt>
                <c:pt idx="583">
                  <c:v>1</c:v>
                </c:pt>
                <c:pt idx="584">
                  <c:v>1</c:v>
                </c:pt>
                <c:pt idx="585">
                  <c:v>1</c:v>
                </c:pt>
                <c:pt idx="586">
                  <c:v>1</c:v>
                </c:pt>
                <c:pt idx="587">
                  <c:v>0.14285714285714199</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pt idx="601">
                  <c:v>1</c:v>
                </c:pt>
                <c:pt idx="602">
                  <c:v>1</c:v>
                </c:pt>
                <c:pt idx="603">
                  <c:v>0.9</c:v>
                </c:pt>
                <c:pt idx="604">
                  <c:v>1</c:v>
                </c:pt>
                <c:pt idx="605">
                  <c:v>1</c:v>
                </c:pt>
                <c:pt idx="606">
                  <c:v>1</c:v>
                </c:pt>
                <c:pt idx="607">
                  <c:v>1</c:v>
                </c:pt>
                <c:pt idx="608">
                  <c:v>0.2</c:v>
                </c:pt>
                <c:pt idx="609">
                  <c:v>1</c:v>
                </c:pt>
                <c:pt idx="610">
                  <c:v>0.25</c:v>
                </c:pt>
                <c:pt idx="611">
                  <c:v>0.25</c:v>
                </c:pt>
                <c:pt idx="612">
                  <c:v>1</c:v>
                </c:pt>
                <c:pt idx="613">
                  <c:v>1</c:v>
                </c:pt>
                <c:pt idx="614">
                  <c:v>1</c:v>
                </c:pt>
                <c:pt idx="615">
                  <c:v>1</c:v>
                </c:pt>
                <c:pt idx="616">
                  <c:v>1</c:v>
                </c:pt>
                <c:pt idx="617">
                  <c:v>1</c:v>
                </c:pt>
                <c:pt idx="618">
                  <c:v>1</c:v>
                </c:pt>
                <c:pt idx="619">
                  <c:v>1</c:v>
                </c:pt>
                <c:pt idx="620">
                  <c:v>1</c:v>
                </c:pt>
                <c:pt idx="621">
                  <c:v>0.66666666666666596</c:v>
                </c:pt>
                <c:pt idx="622">
                  <c:v>1</c:v>
                </c:pt>
                <c:pt idx="623">
                  <c:v>1</c:v>
                </c:pt>
                <c:pt idx="624">
                  <c:v>0.18181818181818099</c:v>
                </c:pt>
                <c:pt idx="625">
                  <c:v>1</c:v>
                </c:pt>
                <c:pt idx="626">
                  <c:v>0.75</c:v>
                </c:pt>
                <c:pt idx="627">
                  <c:v>0.875</c:v>
                </c:pt>
                <c:pt idx="628">
                  <c:v>1</c:v>
                </c:pt>
                <c:pt idx="629">
                  <c:v>0.2</c:v>
                </c:pt>
              </c:numCache>
            </c:numRef>
          </c:val>
          <c:smooth val="0"/>
          <c:extLst>
            <c:ext xmlns:c16="http://schemas.microsoft.com/office/drawing/2014/chart" uri="{C3380CC4-5D6E-409C-BE32-E72D297353CC}">
              <c16:uniqueId val="{00000000-A4F6-4108-B167-84B3E026494C}"/>
            </c:ext>
          </c:extLst>
        </c:ser>
        <c:dLbls>
          <c:showLegendKey val="0"/>
          <c:showVal val="0"/>
          <c:showCatName val="0"/>
          <c:showSerName val="0"/>
          <c:showPercent val="0"/>
          <c:showBubbleSize val="0"/>
        </c:dLbls>
        <c:smooth val="0"/>
        <c:axId val="1952794559"/>
        <c:axId val="1952795391"/>
      </c:lineChart>
      <c:catAx>
        <c:axId val="1952794559"/>
        <c:scaling>
          <c:orientation val="minMax"/>
        </c:scaling>
        <c:delete val="1"/>
        <c:axPos val="b"/>
        <c:numFmt formatCode="m/d/yyyy\ h:mm" sourceLinked="1"/>
        <c:majorTickMark val="out"/>
        <c:minorTickMark val="none"/>
        <c:tickLblPos val="nextTo"/>
        <c:crossAx val="1952795391"/>
        <c:crosses val="autoZero"/>
        <c:auto val="0"/>
        <c:lblAlgn val="ctr"/>
        <c:lblOffset val="100"/>
        <c:noMultiLvlLbl val="0"/>
      </c:catAx>
      <c:valAx>
        <c:axId val="1952795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2794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Change point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numRef>
              <c:f>'20170'!$A$2395:$A$3024</c:f>
              <c:numCache>
                <c:formatCode>m/d/yyyy\ h:mm</c:formatCode>
                <c:ptCount val="630"/>
                <c:pt idx="0">
                  <c:v>43394.5</c:v>
                </c:pt>
                <c:pt idx="1">
                  <c:v>43394.501388888886</c:v>
                </c:pt>
                <c:pt idx="2">
                  <c:v>43394.50277777778</c:v>
                </c:pt>
                <c:pt idx="3">
                  <c:v>43394.504166666666</c:v>
                </c:pt>
                <c:pt idx="4">
                  <c:v>43394.505555555559</c:v>
                </c:pt>
                <c:pt idx="5">
                  <c:v>43394.506944444445</c:v>
                </c:pt>
                <c:pt idx="6">
                  <c:v>43394.508333333331</c:v>
                </c:pt>
                <c:pt idx="7">
                  <c:v>43394.509722222225</c:v>
                </c:pt>
                <c:pt idx="8">
                  <c:v>43394.511111111111</c:v>
                </c:pt>
                <c:pt idx="9">
                  <c:v>43394.512499999997</c:v>
                </c:pt>
                <c:pt idx="10">
                  <c:v>43394.513888888891</c:v>
                </c:pt>
                <c:pt idx="11">
                  <c:v>43394.515277777777</c:v>
                </c:pt>
                <c:pt idx="12">
                  <c:v>43394.51666666667</c:v>
                </c:pt>
                <c:pt idx="13">
                  <c:v>43394.518055555556</c:v>
                </c:pt>
                <c:pt idx="14">
                  <c:v>43394.519444444442</c:v>
                </c:pt>
                <c:pt idx="15">
                  <c:v>43394.520833333336</c:v>
                </c:pt>
                <c:pt idx="16">
                  <c:v>43394.522222222222</c:v>
                </c:pt>
                <c:pt idx="17">
                  <c:v>43394.523611111108</c:v>
                </c:pt>
                <c:pt idx="18">
                  <c:v>43394.525000000001</c:v>
                </c:pt>
                <c:pt idx="19">
                  <c:v>43394.526388888888</c:v>
                </c:pt>
                <c:pt idx="20">
                  <c:v>43394.527777777781</c:v>
                </c:pt>
                <c:pt idx="21">
                  <c:v>43394.529166666667</c:v>
                </c:pt>
                <c:pt idx="22">
                  <c:v>43394.530555555553</c:v>
                </c:pt>
                <c:pt idx="23">
                  <c:v>43394.531944444447</c:v>
                </c:pt>
                <c:pt idx="24">
                  <c:v>43394.533333333333</c:v>
                </c:pt>
                <c:pt idx="25">
                  <c:v>43394.534722222219</c:v>
                </c:pt>
                <c:pt idx="26">
                  <c:v>43394.536111111112</c:v>
                </c:pt>
                <c:pt idx="27">
                  <c:v>43394.537499999999</c:v>
                </c:pt>
                <c:pt idx="28">
                  <c:v>43394.538888888892</c:v>
                </c:pt>
                <c:pt idx="29">
                  <c:v>43394.540277777778</c:v>
                </c:pt>
                <c:pt idx="30">
                  <c:v>43394.541666666664</c:v>
                </c:pt>
                <c:pt idx="31">
                  <c:v>43394.543055555558</c:v>
                </c:pt>
                <c:pt idx="32">
                  <c:v>43394.544444444444</c:v>
                </c:pt>
                <c:pt idx="33">
                  <c:v>43394.54583333333</c:v>
                </c:pt>
                <c:pt idx="34">
                  <c:v>43394.547222222223</c:v>
                </c:pt>
                <c:pt idx="35">
                  <c:v>43394.548611111109</c:v>
                </c:pt>
                <c:pt idx="36">
                  <c:v>43394.55</c:v>
                </c:pt>
                <c:pt idx="37">
                  <c:v>43394.551388888889</c:v>
                </c:pt>
                <c:pt idx="38">
                  <c:v>43394.552777777775</c:v>
                </c:pt>
                <c:pt idx="39">
                  <c:v>43394.554166666669</c:v>
                </c:pt>
                <c:pt idx="40">
                  <c:v>43394.555555555555</c:v>
                </c:pt>
                <c:pt idx="41">
                  <c:v>43394.556944444441</c:v>
                </c:pt>
                <c:pt idx="42">
                  <c:v>43394.558333333334</c:v>
                </c:pt>
                <c:pt idx="43">
                  <c:v>43394.55972222222</c:v>
                </c:pt>
                <c:pt idx="44">
                  <c:v>43394.561111111114</c:v>
                </c:pt>
                <c:pt idx="45">
                  <c:v>43394.5625</c:v>
                </c:pt>
                <c:pt idx="46">
                  <c:v>43394.563888888886</c:v>
                </c:pt>
                <c:pt idx="47">
                  <c:v>43394.56527777778</c:v>
                </c:pt>
                <c:pt idx="48">
                  <c:v>43394.566666666666</c:v>
                </c:pt>
                <c:pt idx="49">
                  <c:v>43394.568055555559</c:v>
                </c:pt>
                <c:pt idx="50">
                  <c:v>43394.569444444445</c:v>
                </c:pt>
                <c:pt idx="51">
                  <c:v>43394.570833333331</c:v>
                </c:pt>
                <c:pt idx="52">
                  <c:v>43394.572222222225</c:v>
                </c:pt>
                <c:pt idx="53">
                  <c:v>43394.573611111111</c:v>
                </c:pt>
                <c:pt idx="54">
                  <c:v>43394.574999999997</c:v>
                </c:pt>
                <c:pt idx="55">
                  <c:v>43394.576388888891</c:v>
                </c:pt>
                <c:pt idx="56">
                  <c:v>43394.577777777777</c:v>
                </c:pt>
                <c:pt idx="57">
                  <c:v>43394.57916666667</c:v>
                </c:pt>
                <c:pt idx="58">
                  <c:v>43394.580555555556</c:v>
                </c:pt>
                <c:pt idx="59">
                  <c:v>43394.581944444442</c:v>
                </c:pt>
                <c:pt idx="60">
                  <c:v>43394.583333333336</c:v>
                </c:pt>
                <c:pt idx="61">
                  <c:v>43394.584722222222</c:v>
                </c:pt>
                <c:pt idx="62">
                  <c:v>43394.586111111108</c:v>
                </c:pt>
                <c:pt idx="63">
                  <c:v>43394.587500000001</c:v>
                </c:pt>
                <c:pt idx="64">
                  <c:v>43394.588888888888</c:v>
                </c:pt>
                <c:pt idx="65">
                  <c:v>43394.590277777781</c:v>
                </c:pt>
                <c:pt idx="66">
                  <c:v>43394.591666666667</c:v>
                </c:pt>
                <c:pt idx="67">
                  <c:v>43394.593055555553</c:v>
                </c:pt>
                <c:pt idx="68">
                  <c:v>43394.594444444447</c:v>
                </c:pt>
                <c:pt idx="69">
                  <c:v>43394.595833333333</c:v>
                </c:pt>
                <c:pt idx="70">
                  <c:v>43394.597222222219</c:v>
                </c:pt>
                <c:pt idx="71">
                  <c:v>43394.598611111112</c:v>
                </c:pt>
                <c:pt idx="72">
                  <c:v>43394.6</c:v>
                </c:pt>
                <c:pt idx="73">
                  <c:v>43394.601388888892</c:v>
                </c:pt>
                <c:pt idx="74">
                  <c:v>43394.602777777778</c:v>
                </c:pt>
                <c:pt idx="75">
                  <c:v>43394.604166666664</c:v>
                </c:pt>
                <c:pt idx="76">
                  <c:v>43394.605555555558</c:v>
                </c:pt>
                <c:pt idx="77">
                  <c:v>43394.606944444444</c:v>
                </c:pt>
                <c:pt idx="78">
                  <c:v>43394.60833333333</c:v>
                </c:pt>
                <c:pt idx="79">
                  <c:v>43394.609722222223</c:v>
                </c:pt>
                <c:pt idx="80">
                  <c:v>43394.611111111109</c:v>
                </c:pt>
                <c:pt idx="81">
                  <c:v>43394.612500000003</c:v>
                </c:pt>
                <c:pt idx="82">
                  <c:v>43394.613888888889</c:v>
                </c:pt>
                <c:pt idx="83">
                  <c:v>43394.615277777775</c:v>
                </c:pt>
                <c:pt idx="84">
                  <c:v>43394.616666666669</c:v>
                </c:pt>
                <c:pt idx="85">
                  <c:v>43394.618055555555</c:v>
                </c:pt>
                <c:pt idx="86">
                  <c:v>43394.619444444441</c:v>
                </c:pt>
                <c:pt idx="87">
                  <c:v>43394.620833333334</c:v>
                </c:pt>
                <c:pt idx="88">
                  <c:v>43394.62222222222</c:v>
                </c:pt>
                <c:pt idx="89">
                  <c:v>43394.623611111114</c:v>
                </c:pt>
                <c:pt idx="90">
                  <c:v>43394.625</c:v>
                </c:pt>
                <c:pt idx="91">
                  <c:v>43394.626388888886</c:v>
                </c:pt>
                <c:pt idx="92">
                  <c:v>43394.62777777778</c:v>
                </c:pt>
                <c:pt idx="93">
                  <c:v>43394.629166666666</c:v>
                </c:pt>
                <c:pt idx="94">
                  <c:v>43394.630555555559</c:v>
                </c:pt>
                <c:pt idx="95">
                  <c:v>43394.631944444445</c:v>
                </c:pt>
                <c:pt idx="96">
                  <c:v>43394.633333333331</c:v>
                </c:pt>
                <c:pt idx="97">
                  <c:v>43394.634722222225</c:v>
                </c:pt>
                <c:pt idx="98">
                  <c:v>43394.636111111111</c:v>
                </c:pt>
                <c:pt idx="99">
                  <c:v>43394.637499999997</c:v>
                </c:pt>
                <c:pt idx="100">
                  <c:v>43394.638888888891</c:v>
                </c:pt>
                <c:pt idx="101">
                  <c:v>43394.640277777777</c:v>
                </c:pt>
                <c:pt idx="102">
                  <c:v>43394.64166666667</c:v>
                </c:pt>
                <c:pt idx="103">
                  <c:v>43394.643055555556</c:v>
                </c:pt>
                <c:pt idx="104">
                  <c:v>43394.644444444442</c:v>
                </c:pt>
                <c:pt idx="105">
                  <c:v>43394.645833333336</c:v>
                </c:pt>
                <c:pt idx="106">
                  <c:v>43394.647222222222</c:v>
                </c:pt>
                <c:pt idx="107">
                  <c:v>43394.648611111108</c:v>
                </c:pt>
                <c:pt idx="108">
                  <c:v>43394.65</c:v>
                </c:pt>
                <c:pt idx="109">
                  <c:v>43394.651388888888</c:v>
                </c:pt>
                <c:pt idx="110">
                  <c:v>43394.652777777781</c:v>
                </c:pt>
                <c:pt idx="111">
                  <c:v>43394.654166666667</c:v>
                </c:pt>
                <c:pt idx="112">
                  <c:v>43394.655555555553</c:v>
                </c:pt>
                <c:pt idx="113">
                  <c:v>43394.656944444447</c:v>
                </c:pt>
                <c:pt idx="114">
                  <c:v>43394.658333333333</c:v>
                </c:pt>
                <c:pt idx="115">
                  <c:v>43394.659722222219</c:v>
                </c:pt>
                <c:pt idx="116">
                  <c:v>43394.661111111112</c:v>
                </c:pt>
                <c:pt idx="117">
                  <c:v>43394.662499999999</c:v>
                </c:pt>
                <c:pt idx="118">
                  <c:v>43394.663888888892</c:v>
                </c:pt>
                <c:pt idx="119">
                  <c:v>43394.665277777778</c:v>
                </c:pt>
                <c:pt idx="120">
                  <c:v>43394.666666666664</c:v>
                </c:pt>
                <c:pt idx="121">
                  <c:v>43394.668055555558</c:v>
                </c:pt>
                <c:pt idx="122">
                  <c:v>43394.669444444444</c:v>
                </c:pt>
                <c:pt idx="123">
                  <c:v>43394.67083333333</c:v>
                </c:pt>
                <c:pt idx="124">
                  <c:v>43394.672222222223</c:v>
                </c:pt>
                <c:pt idx="125">
                  <c:v>43394.673611111109</c:v>
                </c:pt>
                <c:pt idx="126">
                  <c:v>43394.675000000003</c:v>
                </c:pt>
                <c:pt idx="127">
                  <c:v>43394.676388888889</c:v>
                </c:pt>
                <c:pt idx="128">
                  <c:v>43394.677777777775</c:v>
                </c:pt>
                <c:pt idx="129">
                  <c:v>43394.679166666669</c:v>
                </c:pt>
                <c:pt idx="130">
                  <c:v>43394.680555555555</c:v>
                </c:pt>
                <c:pt idx="131">
                  <c:v>43394.681944444441</c:v>
                </c:pt>
                <c:pt idx="132">
                  <c:v>43394.683333333334</c:v>
                </c:pt>
                <c:pt idx="133">
                  <c:v>43394.68472222222</c:v>
                </c:pt>
                <c:pt idx="134">
                  <c:v>43394.686111111114</c:v>
                </c:pt>
                <c:pt idx="135">
                  <c:v>43394.6875</c:v>
                </c:pt>
                <c:pt idx="136">
                  <c:v>43394.688888888886</c:v>
                </c:pt>
                <c:pt idx="137">
                  <c:v>43394.69027777778</c:v>
                </c:pt>
                <c:pt idx="138">
                  <c:v>43394.691666666666</c:v>
                </c:pt>
                <c:pt idx="139">
                  <c:v>43394.693055555559</c:v>
                </c:pt>
                <c:pt idx="140">
                  <c:v>43394.694444444445</c:v>
                </c:pt>
                <c:pt idx="141">
                  <c:v>43394.695833333331</c:v>
                </c:pt>
                <c:pt idx="142">
                  <c:v>43394.697222222225</c:v>
                </c:pt>
                <c:pt idx="143">
                  <c:v>43394.698611111111</c:v>
                </c:pt>
                <c:pt idx="144">
                  <c:v>43394.7</c:v>
                </c:pt>
                <c:pt idx="145">
                  <c:v>43394.701388888891</c:v>
                </c:pt>
                <c:pt idx="146">
                  <c:v>43394.702777777777</c:v>
                </c:pt>
                <c:pt idx="147">
                  <c:v>43394.70416666667</c:v>
                </c:pt>
                <c:pt idx="148">
                  <c:v>43394.705555555556</c:v>
                </c:pt>
                <c:pt idx="149">
                  <c:v>43394.706944444442</c:v>
                </c:pt>
                <c:pt idx="150">
                  <c:v>43394.708333333336</c:v>
                </c:pt>
                <c:pt idx="151">
                  <c:v>43394.709722222222</c:v>
                </c:pt>
                <c:pt idx="152">
                  <c:v>43394.711111111108</c:v>
                </c:pt>
                <c:pt idx="153">
                  <c:v>43394.712500000001</c:v>
                </c:pt>
                <c:pt idx="154">
                  <c:v>43394.713888888888</c:v>
                </c:pt>
                <c:pt idx="155">
                  <c:v>43394.715277777781</c:v>
                </c:pt>
                <c:pt idx="156">
                  <c:v>43394.716666666667</c:v>
                </c:pt>
                <c:pt idx="157">
                  <c:v>43394.718055555553</c:v>
                </c:pt>
                <c:pt idx="158">
                  <c:v>43394.719444444447</c:v>
                </c:pt>
                <c:pt idx="159">
                  <c:v>43394.720833333333</c:v>
                </c:pt>
                <c:pt idx="160">
                  <c:v>43394.722222222219</c:v>
                </c:pt>
                <c:pt idx="161">
                  <c:v>43394.723611111112</c:v>
                </c:pt>
                <c:pt idx="162">
                  <c:v>43394.724999999999</c:v>
                </c:pt>
                <c:pt idx="163">
                  <c:v>43394.726388888892</c:v>
                </c:pt>
                <c:pt idx="164">
                  <c:v>43394.727777777778</c:v>
                </c:pt>
                <c:pt idx="165">
                  <c:v>43394.729166666664</c:v>
                </c:pt>
                <c:pt idx="166">
                  <c:v>43394.730555555558</c:v>
                </c:pt>
                <c:pt idx="167">
                  <c:v>43394.731944444444</c:v>
                </c:pt>
                <c:pt idx="168">
                  <c:v>43394.73333333333</c:v>
                </c:pt>
                <c:pt idx="169">
                  <c:v>43394.734722222223</c:v>
                </c:pt>
                <c:pt idx="170">
                  <c:v>43394.736111111109</c:v>
                </c:pt>
                <c:pt idx="171">
                  <c:v>43394.737500000003</c:v>
                </c:pt>
                <c:pt idx="172">
                  <c:v>43394.738888888889</c:v>
                </c:pt>
                <c:pt idx="173">
                  <c:v>43394.740277777775</c:v>
                </c:pt>
                <c:pt idx="174">
                  <c:v>43394.741666666669</c:v>
                </c:pt>
                <c:pt idx="175">
                  <c:v>43394.743055555555</c:v>
                </c:pt>
                <c:pt idx="176">
                  <c:v>43394.744444444441</c:v>
                </c:pt>
                <c:pt idx="177">
                  <c:v>43394.745833333334</c:v>
                </c:pt>
                <c:pt idx="178">
                  <c:v>43394.74722222222</c:v>
                </c:pt>
                <c:pt idx="179">
                  <c:v>43394.748611111114</c:v>
                </c:pt>
                <c:pt idx="180">
                  <c:v>43394.75</c:v>
                </c:pt>
                <c:pt idx="181">
                  <c:v>43394.751388888886</c:v>
                </c:pt>
                <c:pt idx="182">
                  <c:v>43394.75277777778</c:v>
                </c:pt>
                <c:pt idx="183">
                  <c:v>43394.754166666666</c:v>
                </c:pt>
                <c:pt idx="184">
                  <c:v>43394.755555555559</c:v>
                </c:pt>
                <c:pt idx="185">
                  <c:v>43394.756944444445</c:v>
                </c:pt>
                <c:pt idx="186">
                  <c:v>43394.758333333331</c:v>
                </c:pt>
                <c:pt idx="187">
                  <c:v>43394.759722222225</c:v>
                </c:pt>
                <c:pt idx="188">
                  <c:v>43394.761111111111</c:v>
                </c:pt>
                <c:pt idx="189">
                  <c:v>43394.762499999997</c:v>
                </c:pt>
                <c:pt idx="190">
                  <c:v>43394.763888888891</c:v>
                </c:pt>
                <c:pt idx="191">
                  <c:v>43394.765277777777</c:v>
                </c:pt>
                <c:pt idx="192">
                  <c:v>43394.76666666667</c:v>
                </c:pt>
                <c:pt idx="193">
                  <c:v>43394.768055555556</c:v>
                </c:pt>
                <c:pt idx="194">
                  <c:v>43394.769444444442</c:v>
                </c:pt>
                <c:pt idx="195">
                  <c:v>43394.770833333336</c:v>
                </c:pt>
                <c:pt idx="196">
                  <c:v>43394.772222222222</c:v>
                </c:pt>
                <c:pt idx="197">
                  <c:v>43394.773611111108</c:v>
                </c:pt>
                <c:pt idx="198">
                  <c:v>43394.775000000001</c:v>
                </c:pt>
                <c:pt idx="199">
                  <c:v>43394.776388888888</c:v>
                </c:pt>
                <c:pt idx="200">
                  <c:v>43394.777777777781</c:v>
                </c:pt>
                <c:pt idx="201">
                  <c:v>43394.779166666667</c:v>
                </c:pt>
                <c:pt idx="202">
                  <c:v>43394.780555555553</c:v>
                </c:pt>
                <c:pt idx="203">
                  <c:v>43394.781944444447</c:v>
                </c:pt>
                <c:pt idx="204">
                  <c:v>43394.783333333333</c:v>
                </c:pt>
                <c:pt idx="205">
                  <c:v>43394.784722222219</c:v>
                </c:pt>
                <c:pt idx="206">
                  <c:v>43394.786111111112</c:v>
                </c:pt>
                <c:pt idx="207">
                  <c:v>43394.787499999999</c:v>
                </c:pt>
                <c:pt idx="208">
                  <c:v>43394.788888888892</c:v>
                </c:pt>
                <c:pt idx="209">
                  <c:v>43394.790277777778</c:v>
                </c:pt>
                <c:pt idx="210">
                  <c:v>43394.791666666664</c:v>
                </c:pt>
                <c:pt idx="211">
                  <c:v>43394.793055555558</c:v>
                </c:pt>
                <c:pt idx="212">
                  <c:v>43394.794444444444</c:v>
                </c:pt>
                <c:pt idx="213">
                  <c:v>43394.79583333333</c:v>
                </c:pt>
                <c:pt idx="214">
                  <c:v>43394.797222222223</c:v>
                </c:pt>
                <c:pt idx="215">
                  <c:v>43394.798611111109</c:v>
                </c:pt>
                <c:pt idx="216">
                  <c:v>43394.8</c:v>
                </c:pt>
                <c:pt idx="217">
                  <c:v>43394.801388888889</c:v>
                </c:pt>
                <c:pt idx="218">
                  <c:v>43394.802777777775</c:v>
                </c:pt>
                <c:pt idx="219">
                  <c:v>43394.804166666669</c:v>
                </c:pt>
                <c:pt idx="220">
                  <c:v>43394.805555555555</c:v>
                </c:pt>
                <c:pt idx="221">
                  <c:v>43394.806944444441</c:v>
                </c:pt>
                <c:pt idx="222">
                  <c:v>43394.808333333334</c:v>
                </c:pt>
                <c:pt idx="223">
                  <c:v>43394.80972222222</c:v>
                </c:pt>
                <c:pt idx="224">
                  <c:v>43394.811111111114</c:v>
                </c:pt>
                <c:pt idx="225">
                  <c:v>43394.8125</c:v>
                </c:pt>
                <c:pt idx="226">
                  <c:v>43394.813888888886</c:v>
                </c:pt>
                <c:pt idx="227">
                  <c:v>43394.81527777778</c:v>
                </c:pt>
                <c:pt idx="228">
                  <c:v>43394.816666666666</c:v>
                </c:pt>
                <c:pt idx="229">
                  <c:v>43394.818055555559</c:v>
                </c:pt>
                <c:pt idx="230">
                  <c:v>43394.819444444445</c:v>
                </c:pt>
                <c:pt idx="231">
                  <c:v>43394.820833333331</c:v>
                </c:pt>
                <c:pt idx="232">
                  <c:v>43394.822222222225</c:v>
                </c:pt>
                <c:pt idx="233">
                  <c:v>43394.823611111111</c:v>
                </c:pt>
                <c:pt idx="234">
                  <c:v>43394.824999999997</c:v>
                </c:pt>
                <c:pt idx="235">
                  <c:v>43394.826388888891</c:v>
                </c:pt>
                <c:pt idx="236">
                  <c:v>43394.827777777777</c:v>
                </c:pt>
                <c:pt idx="237">
                  <c:v>43394.82916666667</c:v>
                </c:pt>
                <c:pt idx="238">
                  <c:v>43394.830555555556</c:v>
                </c:pt>
                <c:pt idx="239">
                  <c:v>43394.831944444442</c:v>
                </c:pt>
                <c:pt idx="240">
                  <c:v>43394.833333333336</c:v>
                </c:pt>
                <c:pt idx="241">
                  <c:v>43394.834722222222</c:v>
                </c:pt>
                <c:pt idx="242">
                  <c:v>43394.836111111108</c:v>
                </c:pt>
                <c:pt idx="243">
                  <c:v>43394.837500000001</c:v>
                </c:pt>
                <c:pt idx="244">
                  <c:v>43394.838888888888</c:v>
                </c:pt>
                <c:pt idx="245">
                  <c:v>43394.840277777781</c:v>
                </c:pt>
                <c:pt idx="246">
                  <c:v>43394.841666666667</c:v>
                </c:pt>
                <c:pt idx="247">
                  <c:v>43394.843055555553</c:v>
                </c:pt>
                <c:pt idx="248">
                  <c:v>43394.844444444447</c:v>
                </c:pt>
                <c:pt idx="249">
                  <c:v>43394.845833333333</c:v>
                </c:pt>
                <c:pt idx="250">
                  <c:v>43394.847222222219</c:v>
                </c:pt>
                <c:pt idx="251">
                  <c:v>43394.848611111112</c:v>
                </c:pt>
                <c:pt idx="252">
                  <c:v>43394.85</c:v>
                </c:pt>
                <c:pt idx="253">
                  <c:v>43394.851388888892</c:v>
                </c:pt>
                <c:pt idx="254">
                  <c:v>43394.852777777778</c:v>
                </c:pt>
                <c:pt idx="255">
                  <c:v>43394.854166666664</c:v>
                </c:pt>
                <c:pt idx="256">
                  <c:v>43394.855555555558</c:v>
                </c:pt>
                <c:pt idx="257">
                  <c:v>43394.856944444444</c:v>
                </c:pt>
                <c:pt idx="258">
                  <c:v>43394.85833333333</c:v>
                </c:pt>
                <c:pt idx="259">
                  <c:v>43394.859722222223</c:v>
                </c:pt>
                <c:pt idx="260">
                  <c:v>43394.861111111109</c:v>
                </c:pt>
                <c:pt idx="261">
                  <c:v>43394.862500000003</c:v>
                </c:pt>
                <c:pt idx="262">
                  <c:v>43394.863888888889</c:v>
                </c:pt>
                <c:pt idx="263">
                  <c:v>43394.865277777775</c:v>
                </c:pt>
                <c:pt idx="264">
                  <c:v>43394.866666666669</c:v>
                </c:pt>
                <c:pt idx="265">
                  <c:v>43394.868055555555</c:v>
                </c:pt>
                <c:pt idx="266">
                  <c:v>43394.869444444441</c:v>
                </c:pt>
                <c:pt idx="267">
                  <c:v>43394.870833333334</c:v>
                </c:pt>
                <c:pt idx="268">
                  <c:v>43394.87222222222</c:v>
                </c:pt>
                <c:pt idx="269">
                  <c:v>43394.873611111114</c:v>
                </c:pt>
                <c:pt idx="270">
                  <c:v>43394.875</c:v>
                </c:pt>
                <c:pt idx="271">
                  <c:v>43394.876388888886</c:v>
                </c:pt>
                <c:pt idx="272">
                  <c:v>43394.87777777778</c:v>
                </c:pt>
                <c:pt idx="273">
                  <c:v>43394.879166666666</c:v>
                </c:pt>
                <c:pt idx="274">
                  <c:v>43394.880555555559</c:v>
                </c:pt>
                <c:pt idx="275">
                  <c:v>43394.881944444445</c:v>
                </c:pt>
                <c:pt idx="276">
                  <c:v>43394.883333333331</c:v>
                </c:pt>
                <c:pt idx="277">
                  <c:v>43394.884722222225</c:v>
                </c:pt>
                <c:pt idx="278">
                  <c:v>43394.886111111111</c:v>
                </c:pt>
                <c:pt idx="279">
                  <c:v>43394.887499999997</c:v>
                </c:pt>
                <c:pt idx="280">
                  <c:v>43394.888888888891</c:v>
                </c:pt>
                <c:pt idx="281">
                  <c:v>43394.890277777777</c:v>
                </c:pt>
                <c:pt idx="282">
                  <c:v>43394.89166666667</c:v>
                </c:pt>
                <c:pt idx="283">
                  <c:v>43394.893055555556</c:v>
                </c:pt>
                <c:pt idx="284">
                  <c:v>43394.894444444442</c:v>
                </c:pt>
                <c:pt idx="285">
                  <c:v>43394.895833333336</c:v>
                </c:pt>
                <c:pt idx="286">
                  <c:v>43394.897222222222</c:v>
                </c:pt>
                <c:pt idx="287">
                  <c:v>43394.898611111108</c:v>
                </c:pt>
                <c:pt idx="288">
                  <c:v>43394.9</c:v>
                </c:pt>
                <c:pt idx="289">
                  <c:v>43394.901388888888</c:v>
                </c:pt>
                <c:pt idx="290">
                  <c:v>43394.902777777781</c:v>
                </c:pt>
                <c:pt idx="291">
                  <c:v>43394.904166666667</c:v>
                </c:pt>
                <c:pt idx="292">
                  <c:v>43394.905555555553</c:v>
                </c:pt>
                <c:pt idx="293">
                  <c:v>43394.906944444447</c:v>
                </c:pt>
                <c:pt idx="294">
                  <c:v>43394.908333333333</c:v>
                </c:pt>
                <c:pt idx="295">
                  <c:v>43394.909722222219</c:v>
                </c:pt>
                <c:pt idx="296">
                  <c:v>43394.911111111112</c:v>
                </c:pt>
                <c:pt idx="297">
                  <c:v>43394.912499999999</c:v>
                </c:pt>
                <c:pt idx="298">
                  <c:v>43394.913888888892</c:v>
                </c:pt>
                <c:pt idx="299">
                  <c:v>43394.915277777778</c:v>
                </c:pt>
                <c:pt idx="300">
                  <c:v>43394.916666666664</c:v>
                </c:pt>
                <c:pt idx="301">
                  <c:v>43394.918055555558</c:v>
                </c:pt>
                <c:pt idx="302">
                  <c:v>43394.919444444444</c:v>
                </c:pt>
                <c:pt idx="303">
                  <c:v>43394.92083333333</c:v>
                </c:pt>
                <c:pt idx="304">
                  <c:v>43394.922222222223</c:v>
                </c:pt>
                <c:pt idx="305">
                  <c:v>43394.923611111109</c:v>
                </c:pt>
                <c:pt idx="306">
                  <c:v>43394.925000000003</c:v>
                </c:pt>
                <c:pt idx="307">
                  <c:v>43394.926388888889</c:v>
                </c:pt>
                <c:pt idx="308">
                  <c:v>43394.927777777775</c:v>
                </c:pt>
                <c:pt idx="309">
                  <c:v>43394.929166666669</c:v>
                </c:pt>
                <c:pt idx="310">
                  <c:v>43394.930555555555</c:v>
                </c:pt>
                <c:pt idx="311">
                  <c:v>43394.931944444441</c:v>
                </c:pt>
                <c:pt idx="312">
                  <c:v>43394.933333333334</c:v>
                </c:pt>
                <c:pt idx="313">
                  <c:v>43394.93472222222</c:v>
                </c:pt>
                <c:pt idx="314">
                  <c:v>43394.936111111114</c:v>
                </c:pt>
                <c:pt idx="315">
                  <c:v>43394.9375</c:v>
                </c:pt>
                <c:pt idx="316">
                  <c:v>43394.938888888886</c:v>
                </c:pt>
                <c:pt idx="317">
                  <c:v>43394.94027777778</c:v>
                </c:pt>
                <c:pt idx="318">
                  <c:v>43394.941666666666</c:v>
                </c:pt>
                <c:pt idx="319">
                  <c:v>43394.943055555559</c:v>
                </c:pt>
                <c:pt idx="320">
                  <c:v>43394.944444444445</c:v>
                </c:pt>
                <c:pt idx="321">
                  <c:v>43394.945833333331</c:v>
                </c:pt>
                <c:pt idx="322">
                  <c:v>43394.947222222225</c:v>
                </c:pt>
                <c:pt idx="323">
                  <c:v>43394.948611111111</c:v>
                </c:pt>
                <c:pt idx="324">
                  <c:v>43394.95</c:v>
                </c:pt>
                <c:pt idx="325">
                  <c:v>43394.951388888891</c:v>
                </c:pt>
                <c:pt idx="326">
                  <c:v>43394.952777777777</c:v>
                </c:pt>
                <c:pt idx="327">
                  <c:v>43394.95416666667</c:v>
                </c:pt>
                <c:pt idx="328">
                  <c:v>43394.955555555556</c:v>
                </c:pt>
                <c:pt idx="329">
                  <c:v>43394.956944444442</c:v>
                </c:pt>
                <c:pt idx="330">
                  <c:v>43394.958333333336</c:v>
                </c:pt>
                <c:pt idx="331">
                  <c:v>43394.959722222222</c:v>
                </c:pt>
                <c:pt idx="332">
                  <c:v>43394.961111111108</c:v>
                </c:pt>
                <c:pt idx="333">
                  <c:v>43394.962500000001</c:v>
                </c:pt>
                <c:pt idx="334">
                  <c:v>43394.963888888888</c:v>
                </c:pt>
                <c:pt idx="335">
                  <c:v>43394.965277777781</c:v>
                </c:pt>
                <c:pt idx="336">
                  <c:v>43394.966666666667</c:v>
                </c:pt>
                <c:pt idx="337">
                  <c:v>43394.968055555553</c:v>
                </c:pt>
                <c:pt idx="338">
                  <c:v>43394.969444444447</c:v>
                </c:pt>
                <c:pt idx="339">
                  <c:v>43394.970833333333</c:v>
                </c:pt>
                <c:pt idx="340">
                  <c:v>43394.972222222219</c:v>
                </c:pt>
                <c:pt idx="341">
                  <c:v>43394.973611111112</c:v>
                </c:pt>
                <c:pt idx="342">
                  <c:v>43394.974999999999</c:v>
                </c:pt>
                <c:pt idx="343">
                  <c:v>43394.976388888892</c:v>
                </c:pt>
                <c:pt idx="344">
                  <c:v>43394.977777777778</c:v>
                </c:pt>
                <c:pt idx="345">
                  <c:v>43394.979166666664</c:v>
                </c:pt>
                <c:pt idx="346">
                  <c:v>43394.980555555558</c:v>
                </c:pt>
                <c:pt idx="347">
                  <c:v>43394.981944444444</c:v>
                </c:pt>
                <c:pt idx="348">
                  <c:v>43394.98333333333</c:v>
                </c:pt>
                <c:pt idx="349">
                  <c:v>43394.984722222223</c:v>
                </c:pt>
                <c:pt idx="350">
                  <c:v>43394.986111111109</c:v>
                </c:pt>
                <c:pt idx="351">
                  <c:v>43394.987500000003</c:v>
                </c:pt>
                <c:pt idx="352">
                  <c:v>43394.988888888889</c:v>
                </c:pt>
                <c:pt idx="353">
                  <c:v>43394.990277777775</c:v>
                </c:pt>
                <c:pt idx="354">
                  <c:v>43394.991666666669</c:v>
                </c:pt>
                <c:pt idx="355">
                  <c:v>43394.993055555555</c:v>
                </c:pt>
                <c:pt idx="356">
                  <c:v>43394.994444444441</c:v>
                </c:pt>
                <c:pt idx="357">
                  <c:v>43394.995833333334</c:v>
                </c:pt>
                <c:pt idx="358">
                  <c:v>43394.99722222222</c:v>
                </c:pt>
                <c:pt idx="359">
                  <c:v>43394.998611111114</c:v>
                </c:pt>
                <c:pt idx="360">
                  <c:v>43395</c:v>
                </c:pt>
                <c:pt idx="361">
                  <c:v>43395.001388888886</c:v>
                </c:pt>
                <c:pt idx="362">
                  <c:v>43395.00277777778</c:v>
                </c:pt>
                <c:pt idx="363">
                  <c:v>43395.004166666666</c:v>
                </c:pt>
                <c:pt idx="364">
                  <c:v>43395.005555555559</c:v>
                </c:pt>
                <c:pt idx="365">
                  <c:v>43395.006944444445</c:v>
                </c:pt>
                <c:pt idx="366">
                  <c:v>43395.008333333331</c:v>
                </c:pt>
                <c:pt idx="367">
                  <c:v>43395.009722222225</c:v>
                </c:pt>
                <c:pt idx="368">
                  <c:v>43395.011111111111</c:v>
                </c:pt>
                <c:pt idx="369">
                  <c:v>43395.012499999997</c:v>
                </c:pt>
                <c:pt idx="370">
                  <c:v>43395.013888888891</c:v>
                </c:pt>
                <c:pt idx="371">
                  <c:v>43395.015277777777</c:v>
                </c:pt>
                <c:pt idx="372">
                  <c:v>43395.01666666667</c:v>
                </c:pt>
                <c:pt idx="373">
                  <c:v>43395.018055555556</c:v>
                </c:pt>
                <c:pt idx="374">
                  <c:v>43395.019444444442</c:v>
                </c:pt>
                <c:pt idx="375">
                  <c:v>43395.020833333336</c:v>
                </c:pt>
                <c:pt idx="376">
                  <c:v>43395.022222222222</c:v>
                </c:pt>
                <c:pt idx="377">
                  <c:v>43395.023611111108</c:v>
                </c:pt>
                <c:pt idx="378">
                  <c:v>43395.025000000001</c:v>
                </c:pt>
                <c:pt idx="379">
                  <c:v>43395.026388888888</c:v>
                </c:pt>
                <c:pt idx="380">
                  <c:v>43395.027777777781</c:v>
                </c:pt>
                <c:pt idx="381">
                  <c:v>43395.029166666667</c:v>
                </c:pt>
                <c:pt idx="382">
                  <c:v>43395.030555555553</c:v>
                </c:pt>
                <c:pt idx="383">
                  <c:v>43395.031944444447</c:v>
                </c:pt>
                <c:pt idx="384">
                  <c:v>43395.033333333333</c:v>
                </c:pt>
                <c:pt idx="385">
                  <c:v>43395.034722222219</c:v>
                </c:pt>
                <c:pt idx="386">
                  <c:v>43395.036111111112</c:v>
                </c:pt>
                <c:pt idx="387">
                  <c:v>43395.037499999999</c:v>
                </c:pt>
                <c:pt idx="388">
                  <c:v>43395.038888888892</c:v>
                </c:pt>
                <c:pt idx="389">
                  <c:v>43395.040277777778</c:v>
                </c:pt>
                <c:pt idx="390">
                  <c:v>43395.041666666664</c:v>
                </c:pt>
                <c:pt idx="391">
                  <c:v>43395.043055555558</c:v>
                </c:pt>
                <c:pt idx="392">
                  <c:v>43395.044444444444</c:v>
                </c:pt>
                <c:pt idx="393">
                  <c:v>43395.04583333333</c:v>
                </c:pt>
                <c:pt idx="394">
                  <c:v>43395.047222222223</c:v>
                </c:pt>
                <c:pt idx="395">
                  <c:v>43395.048611111109</c:v>
                </c:pt>
                <c:pt idx="396">
                  <c:v>43395.05</c:v>
                </c:pt>
                <c:pt idx="397">
                  <c:v>43395.051388888889</c:v>
                </c:pt>
                <c:pt idx="398">
                  <c:v>43395.052777777775</c:v>
                </c:pt>
                <c:pt idx="399">
                  <c:v>43395.054166666669</c:v>
                </c:pt>
                <c:pt idx="400">
                  <c:v>43395.055555555555</c:v>
                </c:pt>
                <c:pt idx="401">
                  <c:v>43395.056944444441</c:v>
                </c:pt>
                <c:pt idx="402">
                  <c:v>43395.058333333334</c:v>
                </c:pt>
                <c:pt idx="403">
                  <c:v>43395.05972222222</c:v>
                </c:pt>
                <c:pt idx="404">
                  <c:v>43395.061111111114</c:v>
                </c:pt>
                <c:pt idx="405">
                  <c:v>43395.0625</c:v>
                </c:pt>
                <c:pt idx="406">
                  <c:v>43395.063888888886</c:v>
                </c:pt>
                <c:pt idx="407">
                  <c:v>43395.06527777778</c:v>
                </c:pt>
                <c:pt idx="408">
                  <c:v>43395.066666666666</c:v>
                </c:pt>
                <c:pt idx="409">
                  <c:v>43395.068055555559</c:v>
                </c:pt>
                <c:pt idx="410">
                  <c:v>43395.069444444445</c:v>
                </c:pt>
                <c:pt idx="411">
                  <c:v>43395.070833333331</c:v>
                </c:pt>
                <c:pt idx="412">
                  <c:v>43395.072222222225</c:v>
                </c:pt>
                <c:pt idx="413">
                  <c:v>43395.073611111111</c:v>
                </c:pt>
                <c:pt idx="414">
                  <c:v>43395.074999999997</c:v>
                </c:pt>
                <c:pt idx="415">
                  <c:v>43395.076388888891</c:v>
                </c:pt>
                <c:pt idx="416">
                  <c:v>43395.077777777777</c:v>
                </c:pt>
                <c:pt idx="417">
                  <c:v>43395.07916666667</c:v>
                </c:pt>
                <c:pt idx="418">
                  <c:v>43395.080555555556</c:v>
                </c:pt>
                <c:pt idx="419">
                  <c:v>43395.081944444442</c:v>
                </c:pt>
                <c:pt idx="420">
                  <c:v>43395.083333333336</c:v>
                </c:pt>
                <c:pt idx="421">
                  <c:v>43395.084722222222</c:v>
                </c:pt>
                <c:pt idx="422">
                  <c:v>43395.086111111108</c:v>
                </c:pt>
                <c:pt idx="423">
                  <c:v>43395.087500000001</c:v>
                </c:pt>
                <c:pt idx="424">
                  <c:v>43395.088888888888</c:v>
                </c:pt>
                <c:pt idx="425">
                  <c:v>43395.090277777781</c:v>
                </c:pt>
                <c:pt idx="426">
                  <c:v>43395.091666666667</c:v>
                </c:pt>
                <c:pt idx="427">
                  <c:v>43395.093055555553</c:v>
                </c:pt>
                <c:pt idx="428">
                  <c:v>43395.094444444447</c:v>
                </c:pt>
                <c:pt idx="429">
                  <c:v>43395.095833333333</c:v>
                </c:pt>
                <c:pt idx="430">
                  <c:v>43395.097222222219</c:v>
                </c:pt>
                <c:pt idx="431">
                  <c:v>43395.098611111112</c:v>
                </c:pt>
                <c:pt idx="432">
                  <c:v>43395.1</c:v>
                </c:pt>
                <c:pt idx="433">
                  <c:v>43395.101388888892</c:v>
                </c:pt>
                <c:pt idx="434">
                  <c:v>43395.102777777778</c:v>
                </c:pt>
                <c:pt idx="435">
                  <c:v>43395.104166666664</c:v>
                </c:pt>
                <c:pt idx="436">
                  <c:v>43395.105555555558</c:v>
                </c:pt>
                <c:pt idx="437">
                  <c:v>43395.106944444444</c:v>
                </c:pt>
                <c:pt idx="438">
                  <c:v>43395.10833333333</c:v>
                </c:pt>
                <c:pt idx="439">
                  <c:v>43395.109722222223</c:v>
                </c:pt>
                <c:pt idx="440">
                  <c:v>43395.111111111109</c:v>
                </c:pt>
                <c:pt idx="441">
                  <c:v>43395.112500000003</c:v>
                </c:pt>
                <c:pt idx="442">
                  <c:v>43395.113888888889</c:v>
                </c:pt>
                <c:pt idx="443">
                  <c:v>43395.115277777775</c:v>
                </c:pt>
                <c:pt idx="444">
                  <c:v>43395.116666666669</c:v>
                </c:pt>
                <c:pt idx="445">
                  <c:v>43395.118055555555</c:v>
                </c:pt>
                <c:pt idx="446">
                  <c:v>43395.119444444441</c:v>
                </c:pt>
                <c:pt idx="447">
                  <c:v>43395.120833333334</c:v>
                </c:pt>
                <c:pt idx="448">
                  <c:v>43395.12222222222</c:v>
                </c:pt>
                <c:pt idx="449">
                  <c:v>43395.123611111114</c:v>
                </c:pt>
                <c:pt idx="450">
                  <c:v>43395.125</c:v>
                </c:pt>
                <c:pt idx="451">
                  <c:v>43395.126388888886</c:v>
                </c:pt>
                <c:pt idx="452">
                  <c:v>43395.12777777778</c:v>
                </c:pt>
                <c:pt idx="453">
                  <c:v>43395.129166666666</c:v>
                </c:pt>
                <c:pt idx="454">
                  <c:v>43395.130555555559</c:v>
                </c:pt>
                <c:pt idx="455">
                  <c:v>43395.131944444445</c:v>
                </c:pt>
                <c:pt idx="456">
                  <c:v>43395.133333333331</c:v>
                </c:pt>
                <c:pt idx="457">
                  <c:v>43395.134722222225</c:v>
                </c:pt>
                <c:pt idx="458">
                  <c:v>43395.136111111111</c:v>
                </c:pt>
                <c:pt idx="459">
                  <c:v>43395.137499999997</c:v>
                </c:pt>
                <c:pt idx="460">
                  <c:v>43395.138888888891</c:v>
                </c:pt>
                <c:pt idx="461">
                  <c:v>43395.140277777777</c:v>
                </c:pt>
                <c:pt idx="462">
                  <c:v>43395.14166666667</c:v>
                </c:pt>
                <c:pt idx="463">
                  <c:v>43395.143055555556</c:v>
                </c:pt>
                <c:pt idx="464">
                  <c:v>43395.144444444442</c:v>
                </c:pt>
                <c:pt idx="465">
                  <c:v>43395.145833333336</c:v>
                </c:pt>
                <c:pt idx="466">
                  <c:v>43395.147222222222</c:v>
                </c:pt>
                <c:pt idx="467">
                  <c:v>43395.148611111108</c:v>
                </c:pt>
                <c:pt idx="468">
                  <c:v>43395.15</c:v>
                </c:pt>
                <c:pt idx="469">
                  <c:v>43395.151388888888</c:v>
                </c:pt>
                <c:pt idx="470">
                  <c:v>43395.152777777781</c:v>
                </c:pt>
                <c:pt idx="471">
                  <c:v>43395.154166666667</c:v>
                </c:pt>
                <c:pt idx="472">
                  <c:v>43395.155555555553</c:v>
                </c:pt>
                <c:pt idx="473">
                  <c:v>43395.156944444447</c:v>
                </c:pt>
                <c:pt idx="474">
                  <c:v>43395.158333333333</c:v>
                </c:pt>
                <c:pt idx="475">
                  <c:v>43395.159722222219</c:v>
                </c:pt>
                <c:pt idx="476">
                  <c:v>43395.161111111112</c:v>
                </c:pt>
                <c:pt idx="477">
                  <c:v>43395.162499999999</c:v>
                </c:pt>
                <c:pt idx="478">
                  <c:v>43395.163888888892</c:v>
                </c:pt>
                <c:pt idx="479">
                  <c:v>43395.165277777778</c:v>
                </c:pt>
                <c:pt idx="480">
                  <c:v>43395.166666666664</c:v>
                </c:pt>
                <c:pt idx="481">
                  <c:v>43395.168055555558</c:v>
                </c:pt>
                <c:pt idx="482">
                  <c:v>43395.169444444444</c:v>
                </c:pt>
                <c:pt idx="483">
                  <c:v>43395.17083333333</c:v>
                </c:pt>
                <c:pt idx="484">
                  <c:v>43395.172222222223</c:v>
                </c:pt>
                <c:pt idx="485">
                  <c:v>43395.173611111109</c:v>
                </c:pt>
                <c:pt idx="486">
                  <c:v>43395.175000000003</c:v>
                </c:pt>
                <c:pt idx="487">
                  <c:v>43395.176388888889</c:v>
                </c:pt>
                <c:pt idx="488">
                  <c:v>43395.177777777775</c:v>
                </c:pt>
                <c:pt idx="489">
                  <c:v>43395.179166666669</c:v>
                </c:pt>
                <c:pt idx="490">
                  <c:v>43395.180555555555</c:v>
                </c:pt>
                <c:pt idx="491">
                  <c:v>43395.181944444441</c:v>
                </c:pt>
                <c:pt idx="492">
                  <c:v>43395.183333333334</c:v>
                </c:pt>
                <c:pt idx="493">
                  <c:v>43395.18472222222</c:v>
                </c:pt>
                <c:pt idx="494">
                  <c:v>43395.186111111114</c:v>
                </c:pt>
                <c:pt idx="495">
                  <c:v>43395.1875</c:v>
                </c:pt>
                <c:pt idx="496">
                  <c:v>43395.188888888886</c:v>
                </c:pt>
                <c:pt idx="497">
                  <c:v>43395.19027777778</c:v>
                </c:pt>
                <c:pt idx="498">
                  <c:v>43395.191666666666</c:v>
                </c:pt>
                <c:pt idx="499">
                  <c:v>43395.193055555559</c:v>
                </c:pt>
                <c:pt idx="500">
                  <c:v>43395.194444444445</c:v>
                </c:pt>
                <c:pt idx="501">
                  <c:v>43395.195833333331</c:v>
                </c:pt>
                <c:pt idx="502">
                  <c:v>43395.197222222225</c:v>
                </c:pt>
                <c:pt idx="503">
                  <c:v>43395.198611111111</c:v>
                </c:pt>
                <c:pt idx="504">
                  <c:v>43395.199999999997</c:v>
                </c:pt>
                <c:pt idx="505">
                  <c:v>43395.201388888891</c:v>
                </c:pt>
                <c:pt idx="506">
                  <c:v>43395.202777777777</c:v>
                </c:pt>
                <c:pt idx="507">
                  <c:v>43395.20416666667</c:v>
                </c:pt>
                <c:pt idx="508">
                  <c:v>43395.205555555556</c:v>
                </c:pt>
                <c:pt idx="509">
                  <c:v>43395.206944444442</c:v>
                </c:pt>
                <c:pt idx="510">
                  <c:v>43395.208333333336</c:v>
                </c:pt>
                <c:pt idx="511">
                  <c:v>43395.209722222222</c:v>
                </c:pt>
                <c:pt idx="512">
                  <c:v>43395.211111111108</c:v>
                </c:pt>
                <c:pt idx="513">
                  <c:v>43395.212500000001</c:v>
                </c:pt>
                <c:pt idx="514">
                  <c:v>43395.213888888888</c:v>
                </c:pt>
                <c:pt idx="515">
                  <c:v>43395.215277777781</c:v>
                </c:pt>
                <c:pt idx="516">
                  <c:v>43395.216666666667</c:v>
                </c:pt>
                <c:pt idx="517">
                  <c:v>43395.218055555553</c:v>
                </c:pt>
                <c:pt idx="518">
                  <c:v>43395.219444444447</c:v>
                </c:pt>
                <c:pt idx="519">
                  <c:v>43395.220833333333</c:v>
                </c:pt>
                <c:pt idx="520">
                  <c:v>43395.222222222219</c:v>
                </c:pt>
                <c:pt idx="521">
                  <c:v>43395.223611111112</c:v>
                </c:pt>
                <c:pt idx="522">
                  <c:v>43395.224999999999</c:v>
                </c:pt>
                <c:pt idx="523">
                  <c:v>43395.226388888892</c:v>
                </c:pt>
                <c:pt idx="524">
                  <c:v>43395.227777777778</c:v>
                </c:pt>
                <c:pt idx="525">
                  <c:v>43395.229166666664</c:v>
                </c:pt>
                <c:pt idx="526">
                  <c:v>43395.230555555558</c:v>
                </c:pt>
                <c:pt idx="527">
                  <c:v>43395.231944444444</c:v>
                </c:pt>
                <c:pt idx="528">
                  <c:v>43395.23333333333</c:v>
                </c:pt>
                <c:pt idx="529">
                  <c:v>43395.234722222223</c:v>
                </c:pt>
                <c:pt idx="530">
                  <c:v>43395.236111111109</c:v>
                </c:pt>
                <c:pt idx="531">
                  <c:v>43395.237500000003</c:v>
                </c:pt>
                <c:pt idx="532">
                  <c:v>43395.238888888889</c:v>
                </c:pt>
                <c:pt idx="533">
                  <c:v>43395.240277777775</c:v>
                </c:pt>
                <c:pt idx="534">
                  <c:v>43395.241666666669</c:v>
                </c:pt>
                <c:pt idx="535">
                  <c:v>43395.243055555555</c:v>
                </c:pt>
                <c:pt idx="536">
                  <c:v>43395.244444444441</c:v>
                </c:pt>
                <c:pt idx="537">
                  <c:v>43395.245833333334</c:v>
                </c:pt>
                <c:pt idx="538">
                  <c:v>43395.24722222222</c:v>
                </c:pt>
                <c:pt idx="539">
                  <c:v>43395.248611111114</c:v>
                </c:pt>
                <c:pt idx="540">
                  <c:v>43395.25</c:v>
                </c:pt>
                <c:pt idx="541">
                  <c:v>43395.251388888886</c:v>
                </c:pt>
                <c:pt idx="542">
                  <c:v>43395.25277777778</c:v>
                </c:pt>
                <c:pt idx="543">
                  <c:v>43395.254166666666</c:v>
                </c:pt>
                <c:pt idx="544">
                  <c:v>43395.255555555559</c:v>
                </c:pt>
                <c:pt idx="545">
                  <c:v>43395.256944444445</c:v>
                </c:pt>
                <c:pt idx="546">
                  <c:v>43395.258333333331</c:v>
                </c:pt>
                <c:pt idx="547">
                  <c:v>43395.259722222225</c:v>
                </c:pt>
                <c:pt idx="548">
                  <c:v>43395.261111111111</c:v>
                </c:pt>
                <c:pt idx="549">
                  <c:v>43395.262499999997</c:v>
                </c:pt>
                <c:pt idx="550">
                  <c:v>43395.263888888891</c:v>
                </c:pt>
                <c:pt idx="551">
                  <c:v>43395.265277777777</c:v>
                </c:pt>
                <c:pt idx="552">
                  <c:v>43395.26666666667</c:v>
                </c:pt>
                <c:pt idx="553">
                  <c:v>43395.268055555556</c:v>
                </c:pt>
                <c:pt idx="554">
                  <c:v>43395.269444444442</c:v>
                </c:pt>
                <c:pt idx="555">
                  <c:v>43395.270833333336</c:v>
                </c:pt>
                <c:pt idx="556">
                  <c:v>43395.272222222222</c:v>
                </c:pt>
                <c:pt idx="557">
                  <c:v>43395.273611111108</c:v>
                </c:pt>
                <c:pt idx="558">
                  <c:v>43395.275000000001</c:v>
                </c:pt>
                <c:pt idx="559">
                  <c:v>43395.276388888888</c:v>
                </c:pt>
                <c:pt idx="560">
                  <c:v>43395.277777777781</c:v>
                </c:pt>
                <c:pt idx="561">
                  <c:v>43395.279166666667</c:v>
                </c:pt>
                <c:pt idx="562">
                  <c:v>43395.280555555553</c:v>
                </c:pt>
                <c:pt idx="563">
                  <c:v>43395.281944444447</c:v>
                </c:pt>
                <c:pt idx="564">
                  <c:v>43395.283333333333</c:v>
                </c:pt>
                <c:pt idx="565">
                  <c:v>43395.284722222219</c:v>
                </c:pt>
                <c:pt idx="566">
                  <c:v>43395.286111111112</c:v>
                </c:pt>
                <c:pt idx="567">
                  <c:v>43395.287499999999</c:v>
                </c:pt>
                <c:pt idx="568">
                  <c:v>43395.288888888892</c:v>
                </c:pt>
                <c:pt idx="569">
                  <c:v>43395.290277777778</c:v>
                </c:pt>
                <c:pt idx="570">
                  <c:v>43395.291666666664</c:v>
                </c:pt>
                <c:pt idx="571">
                  <c:v>43395.293055555558</c:v>
                </c:pt>
                <c:pt idx="572">
                  <c:v>43395.294444444444</c:v>
                </c:pt>
                <c:pt idx="573">
                  <c:v>43395.29583333333</c:v>
                </c:pt>
                <c:pt idx="574">
                  <c:v>43395.297222222223</c:v>
                </c:pt>
                <c:pt idx="575">
                  <c:v>43395.298611111109</c:v>
                </c:pt>
                <c:pt idx="576">
                  <c:v>43395.3</c:v>
                </c:pt>
                <c:pt idx="577">
                  <c:v>43395.301388888889</c:v>
                </c:pt>
                <c:pt idx="578">
                  <c:v>43395.302777777775</c:v>
                </c:pt>
                <c:pt idx="579">
                  <c:v>43395.304166666669</c:v>
                </c:pt>
                <c:pt idx="580">
                  <c:v>43395.305555555555</c:v>
                </c:pt>
                <c:pt idx="581">
                  <c:v>43395.306944444441</c:v>
                </c:pt>
                <c:pt idx="582">
                  <c:v>43395.308333333334</c:v>
                </c:pt>
                <c:pt idx="583">
                  <c:v>43395.30972222222</c:v>
                </c:pt>
                <c:pt idx="584">
                  <c:v>43395.311111111114</c:v>
                </c:pt>
                <c:pt idx="585">
                  <c:v>43395.3125</c:v>
                </c:pt>
                <c:pt idx="586">
                  <c:v>43395.313888888886</c:v>
                </c:pt>
                <c:pt idx="587">
                  <c:v>43395.31527777778</c:v>
                </c:pt>
                <c:pt idx="588">
                  <c:v>43395.316666666666</c:v>
                </c:pt>
                <c:pt idx="589">
                  <c:v>43395.318055555559</c:v>
                </c:pt>
                <c:pt idx="590">
                  <c:v>43395.319444444445</c:v>
                </c:pt>
                <c:pt idx="591">
                  <c:v>43395.320833333331</c:v>
                </c:pt>
                <c:pt idx="592">
                  <c:v>43395.322222222225</c:v>
                </c:pt>
                <c:pt idx="593">
                  <c:v>43395.323611111111</c:v>
                </c:pt>
                <c:pt idx="594">
                  <c:v>43395.324999999997</c:v>
                </c:pt>
                <c:pt idx="595">
                  <c:v>43395.326388888891</c:v>
                </c:pt>
                <c:pt idx="596">
                  <c:v>43395.327777777777</c:v>
                </c:pt>
                <c:pt idx="597">
                  <c:v>43395.32916666667</c:v>
                </c:pt>
                <c:pt idx="598">
                  <c:v>43395.330555555556</c:v>
                </c:pt>
                <c:pt idx="599">
                  <c:v>43395.331944444442</c:v>
                </c:pt>
                <c:pt idx="600">
                  <c:v>43395.333333333336</c:v>
                </c:pt>
                <c:pt idx="601">
                  <c:v>43395.334722222222</c:v>
                </c:pt>
                <c:pt idx="602">
                  <c:v>43395.336111111108</c:v>
                </c:pt>
                <c:pt idx="603">
                  <c:v>43395.337500000001</c:v>
                </c:pt>
                <c:pt idx="604">
                  <c:v>43395.338888888888</c:v>
                </c:pt>
                <c:pt idx="605">
                  <c:v>43395.340277777781</c:v>
                </c:pt>
                <c:pt idx="606">
                  <c:v>43395.341666666667</c:v>
                </c:pt>
                <c:pt idx="607">
                  <c:v>43395.343055555553</c:v>
                </c:pt>
                <c:pt idx="608">
                  <c:v>43395.344444444447</c:v>
                </c:pt>
                <c:pt idx="609">
                  <c:v>43395.345833333333</c:v>
                </c:pt>
                <c:pt idx="610">
                  <c:v>43395.347222222219</c:v>
                </c:pt>
                <c:pt idx="611">
                  <c:v>43395.348611111112</c:v>
                </c:pt>
                <c:pt idx="612">
                  <c:v>43395.35</c:v>
                </c:pt>
                <c:pt idx="613">
                  <c:v>43395.351388888892</c:v>
                </c:pt>
                <c:pt idx="614">
                  <c:v>43395.352777777778</c:v>
                </c:pt>
                <c:pt idx="615">
                  <c:v>43395.354166666664</c:v>
                </c:pt>
                <c:pt idx="616">
                  <c:v>43395.355555555558</c:v>
                </c:pt>
                <c:pt idx="617">
                  <c:v>43395.356944444444</c:v>
                </c:pt>
                <c:pt idx="618">
                  <c:v>43395.35833333333</c:v>
                </c:pt>
                <c:pt idx="619">
                  <c:v>43395.359722222223</c:v>
                </c:pt>
                <c:pt idx="620">
                  <c:v>43395.361111111109</c:v>
                </c:pt>
                <c:pt idx="621">
                  <c:v>43395.362500000003</c:v>
                </c:pt>
                <c:pt idx="622">
                  <c:v>43395.363888888889</c:v>
                </c:pt>
                <c:pt idx="623">
                  <c:v>43395.365277777775</c:v>
                </c:pt>
                <c:pt idx="624">
                  <c:v>43395.366666666669</c:v>
                </c:pt>
                <c:pt idx="625">
                  <c:v>43395.368055555555</c:v>
                </c:pt>
                <c:pt idx="626">
                  <c:v>43395.369444444441</c:v>
                </c:pt>
                <c:pt idx="627">
                  <c:v>43395.370833333334</c:v>
                </c:pt>
                <c:pt idx="628">
                  <c:v>43395.37222222222</c:v>
                </c:pt>
                <c:pt idx="629">
                  <c:v>43395.373611111114</c:v>
                </c:pt>
              </c:numCache>
            </c:numRef>
          </c:cat>
          <c:val>
            <c:numRef>
              <c:f>'20170'!$C$2395:$C$3024</c:f>
              <c:numCache>
                <c:formatCode>General</c:formatCode>
                <c:ptCount val="630"/>
                <c:pt idx="0">
                  <c:v>1</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0</c:v>
                </c:pt>
                <c:pt idx="17">
                  <c:v>0</c:v>
                </c:pt>
                <c:pt idx="18">
                  <c:v>0</c:v>
                </c:pt>
                <c:pt idx="19">
                  <c:v>0</c:v>
                </c:pt>
                <c:pt idx="20">
                  <c:v>1</c:v>
                </c:pt>
                <c:pt idx="21">
                  <c:v>0</c:v>
                </c:pt>
                <c:pt idx="22">
                  <c:v>0</c:v>
                </c:pt>
                <c:pt idx="23">
                  <c:v>0</c:v>
                </c:pt>
                <c:pt idx="24">
                  <c:v>0</c:v>
                </c:pt>
                <c:pt idx="25">
                  <c:v>1</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1</c:v>
                </c:pt>
                <c:pt idx="66">
                  <c:v>0</c:v>
                </c:pt>
                <c:pt idx="67">
                  <c:v>0</c:v>
                </c:pt>
                <c:pt idx="68">
                  <c:v>0</c:v>
                </c:pt>
                <c:pt idx="69">
                  <c:v>0</c:v>
                </c:pt>
                <c:pt idx="70">
                  <c:v>1</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1</c:v>
                </c:pt>
                <c:pt idx="146">
                  <c:v>0</c:v>
                </c:pt>
                <c:pt idx="147">
                  <c:v>0</c:v>
                </c:pt>
                <c:pt idx="148">
                  <c:v>0</c:v>
                </c:pt>
                <c:pt idx="149">
                  <c:v>0</c:v>
                </c:pt>
                <c:pt idx="150">
                  <c:v>1</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1</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1</c:v>
                </c:pt>
                <c:pt idx="241">
                  <c:v>0</c:v>
                </c:pt>
                <c:pt idx="242">
                  <c:v>0</c:v>
                </c:pt>
                <c:pt idx="243">
                  <c:v>0</c:v>
                </c:pt>
                <c:pt idx="244">
                  <c:v>0</c:v>
                </c:pt>
                <c:pt idx="245">
                  <c:v>1</c:v>
                </c:pt>
                <c:pt idx="246">
                  <c:v>0</c:v>
                </c:pt>
                <c:pt idx="247">
                  <c:v>0</c:v>
                </c:pt>
                <c:pt idx="248">
                  <c:v>0</c:v>
                </c:pt>
                <c:pt idx="249">
                  <c:v>0</c:v>
                </c:pt>
                <c:pt idx="250">
                  <c:v>0</c:v>
                </c:pt>
                <c:pt idx="251">
                  <c:v>0</c:v>
                </c:pt>
                <c:pt idx="252">
                  <c:v>0</c:v>
                </c:pt>
                <c:pt idx="253">
                  <c:v>0</c:v>
                </c:pt>
                <c:pt idx="254">
                  <c:v>0</c:v>
                </c:pt>
                <c:pt idx="255">
                  <c:v>1</c:v>
                </c:pt>
                <c:pt idx="256">
                  <c:v>0</c:v>
                </c:pt>
                <c:pt idx="257">
                  <c:v>0</c:v>
                </c:pt>
                <c:pt idx="258">
                  <c:v>0</c:v>
                </c:pt>
                <c:pt idx="259">
                  <c:v>0</c:v>
                </c:pt>
                <c:pt idx="260">
                  <c:v>1</c:v>
                </c:pt>
                <c:pt idx="261">
                  <c:v>0</c:v>
                </c:pt>
                <c:pt idx="262">
                  <c:v>0</c:v>
                </c:pt>
                <c:pt idx="263">
                  <c:v>0</c:v>
                </c:pt>
                <c:pt idx="264">
                  <c:v>0</c:v>
                </c:pt>
                <c:pt idx="265">
                  <c:v>0</c:v>
                </c:pt>
                <c:pt idx="266">
                  <c:v>0</c:v>
                </c:pt>
                <c:pt idx="267">
                  <c:v>0</c:v>
                </c:pt>
                <c:pt idx="268">
                  <c:v>0</c:v>
                </c:pt>
                <c:pt idx="269">
                  <c:v>0</c:v>
                </c:pt>
                <c:pt idx="270">
                  <c:v>1</c:v>
                </c:pt>
                <c:pt idx="271">
                  <c:v>0</c:v>
                </c:pt>
                <c:pt idx="272">
                  <c:v>0</c:v>
                </c:pt>
                <c:pt idx="273">
                  <c:v>0</c:v>
                </c:pt>
                <c:pt idx="274">
                  <c:v>0</c:v>
                </c:pt>
                <c:pt idx="275">
                  <c:v>1</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1</c:v>
                </c:pt>
                <c:pt idx="306">
                  <c:v>0</c:v>
                </c:pt>
                <c:pt idx="307">
                  <c:v>0</c:v>
                </c:pt>
                <c:pt idx="308">
                  <c:v>0</c:v>
                </c:pt>
                <c:pt idx="309">
                  <c:v>0</c:v>
                </c:pt>
                <c:pt idx="310">
                  <c:v>1</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1</c:v>
                </c:pt>
                <c:pt idx="326">
                  <c:v>0</c:v>
                </c:pt>
                <c:pt idx="327">
                  <c:v>0</c:v>
                </c:pt>
                <c:pt idx="328">
                  <c:v>0</c:v>
                </c:pt>
                <c:pt idx="329">
                  <c:v>0</c:v>
                </c:pt>
                <c:pt idx="330">
                  <c:v>0</c:v>
                </c:pt>
                <c:pt idx="331">
                  <c:v>0</c:v>
                </c:pt>
                <c:pt idx="332">
                  <c:v>0</c:v>
                </c:pt>
                <c:pt idx="333">
                  <c:v>0</c:v>
                </c:pt>
                <c:pt idx="334">
                  <c:v>0</c:v>
                </c:pt>
                <c:pt idx="335">
                  <c:v>1</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1</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1</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1</c:v>
                </c:pt>
                <c:pt idx="536">
                  <c:v>0</c:v>
                </c:pt>
                <c:pt idx="537">
                  <c:v>0</c:v>
                </c:pt>
                <c:pt idx="538">
                  <c:v>0</c:v>
                </c:pt>
                <c:pt idx="539">
                  <c:v>0</c:v>
                </c:pt>
                <c:pt idx="540">
                  <c:v>0</c:v>
                </c:pt>
                <c:pt idx="541">
                  <c:v>0</c:v>
                </c:pt>
                <c:pt idx="542">
                  <c:v>0</c:v>
                </c:pt>
                <c:pt idx="543">
                  <c:v>0</c:v>
                </c:pt>
                <c:pt idx="544">
                  <c:v>0</c:v>
                </c:pt>
                <c:pt idx="545">
                  <c:v>1</c:v>
                </c:pt>
                <c:pt idx="546">
                  <c:v>0</c:v>
                </c:pt>
                <c:pt idx="547">
                  <c:v>0</c:v>
                </c:pt>
                <c:pt idx="548">
                  <c:v>0</c:v>
                </c:pt>
                <c:pt idx="549">
                  <c:v>0</c:v>
                </c:pt>
                <c:pt idx="550">
                  <c:v>0</c:v>
                </c:pt>
                <c:pt idx="551">
                  <c:v>0</c:v>
                </c:pt>
                <c:pt idx="552">
                  <c:v>0</c:v>
                </c:pt>
                <c:pt idx="553">
                  <c:v>0</c:v>
                </c:pt>
                <c:pt idx="554">
                  <c:v>0</c:v>
                </c:pt>
                <c:pt idx="555">
                  <c:v>1</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1</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numCache>
            </c:numRef>
          </c:val>
          <c:smooth val="0"/>
          <c:extLst>
            <c:ext xmlns:c16="http://schemas.microsoft.com/office/drawing/2014/chart" uri="{C3380CC4-5D6E-409C-BE32-E72D297353CC}">
              <c16:uniqueId val="{00000000-6E66-413B-BA8D-A78D964BCE80}"/>
            </c:ext>
          </c:extLst>
        </c:ser>
        <c:dLbls>
          <c:showLegendKey val="0"/>
          <c:showVal val="0"/>
          <c:showCatName val="0"/>
          <c:showSerName val="0"/>
          <c:showPercent val="0"/>
          <c:showBubbleSize val="0"/>
        </c:dLbls>
        <c:smooth val="0"/>
        <c:axId val="1952794559"/>
        <c:axId val="1952795391"/>
      </c:lineChart>
      <c:catAx>
        <c:axId val="1952794559"/>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2795391"/>
        <c:crosses val="autoZero"/>
        <c:auto val="0"/>
        <c:lblAlgn val="ctr"/>
        <c:lblOffset val="100"/>
        <c:noMultiLvlLbl val="0"/>
      </c:catAx>
      <c:valAx>
        <c:axId val="1952795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2794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18DF60A2-155B-5A45-A623-55E7A991191B}" type="datetimeFigureOut">
              <a:rPr lang="ja-JP" altLang="en-US"/>
              <a:pPr>
                <a:defRPr/>
              </a:pPr>
              <a:t>2020/11/5</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52DE56-9016-7646-809A-B5CBDB9F824B}" type="slidenum">
              <a:rPr lang="ja-JP" altLang="en-US"/>
              <a:pPr>
                <a:defRPr/>
              </a:pPr>
              <a:t>‹#›</a:t>
            </a:fld>
            <a:endParaRPr lang="ja-JP" altLang="en-US"/>
          </a:p>
        </p:txBody>
      </p:sp>
    </p:spTree>
    <p:extLst>
      <p:ext uri="{BB962C8B-B14F-4D97-AF65-F5344CB8AC3E}">
        <p14:creationId xmlns:p14="http://schemas.microsoft.com/office/powerpoint/2010/main" val="1888998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スライド イメージ プレースホルダ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5363"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charset="0"/>
                <a:ea typeface="ＭＳ Ｐゴシック" charset="-128"/>
              </a:defRPr>
            </a:lvl1pPr>
            <a:lvl2pPr marL="742950" indent="-285750">
              <a:spcBef>
                <a:spcPct val="30000"/>
              </a:spcBef>
              <a:defRPr kumimoji="1" sz="1200">
                <a:solidFill>
                  <a:schemeClr val="tx1"/>
                </a:solidFill>
                <a:latin typeface="Calibri" charset="0"/>
                <a:ea typeface="ＭＳ Ｐゴシック" charset="-128"/>
              </a:defRPr>
            </a:lvl2pPr>
            <a:lvl3pPr marL="1143000" indent="-228600">
              <a:spcBef>
                <a:spcPct val="30000"/>
              </a:spcBef>
              <a:defRPr kumimoji="1" sz="1200">
                <a:solidFill>
                  <a:schemeClr val="tx1"/>
                </a:solidFill>
                <a:latin typeface="Calibri" charset="0"/>
                <a:ea typeface="ＭＳ Ｐゴシック" charset="-128"/>
              </a:defRPr>
            </a:lvl3pPr>
            <a:lvl4pPr marL="1600200" indent="-228600">
              <a:spcBef>
                <a:spcPct val="30000"/>
              </a:spcBef>
              <a:defRPr kumimoji="1" sz="1200">
                <a:solidFill>
                  <a:schemeClr val="tx1"/>
                </a:solidFill>
                <a:latin typeface="Calibri" charset="0"/>
                <a:ea typeface="ＭＳ Ｐゴシック" charset="-128"/>
              </a:defRPr>
            </a:lvl4pPr>
            <a:lvl5pPr marL="2057400" indent="-228600">
              <a:spcBef>
                <a:spcPct val="30000"/>
              </a:spcBef>
              <a:defRPr kumimoji="1"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9pPr>
          </a:lstStyle>
          <a:p>
            <a:pPr>
              <a:spcBef>
                <a:spcPct val="0"/>
              </a:spcBef>
            </a:pPr>
            <a:fld id="{0A827CC3-9952-E947-84F8-1D90C4B490C0}" type="slidenum">
              <a:rPr lang="ja-JP" altLang="en-US">
                <a:latin typeface="Arial" charset="0"/>
              </a:rPr>
              <a:pPr>
                <a:spcBef>
                  <a:spcPct val="0"/>
                </a:spcBef>
              </a:pPr>
              <a:t>1</a:t>
            </a:fld>
            <a:endParaRPr lang="ja-JP" altLang="en-US">
              <a:latin typeface="Arial" charset="0"/>
            </a:endParaRPr>
          </a:p>
        </p:txBody>
      </p:sp>
    </p:spTree>
    <p:extLst>
      <p:ext uri="{BB962C8B-B14F-4D97-AF65-F5344CB8AC3E}">
        <p14:creationId xmlns:p14="http://schemas.microsoft.com/office/powerpoint/2010/main" val="2139086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15</a:t>
            </a:fld>
            <a:endParaRPr lang="ja-JP" altLang="en-US"/>
          </a:p>
        </p:txBody>
      </p:sp>
    </p:spTree>
    <p:extLst>
      <p:ext uri="{BB962C8B-B14F-4D97-AF65-F5344CB8AC3E}">
        <p14:creationId xmlns:p14="http://schemas.microsoft.com/office/powerpoint/2010/main" val="125720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あまり良い方法が思いつかなかったので持ち越し</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2</a:t>
            </a:fld>
            <a:endParaRPr lang="ja-JP" altLang="en-US"/>
          </a:p>
        </p:txBody>
      </p:sp>
    </p:spTree>
    <p:extLst>
      <p:ext uri="{BB962C8B-B14F-4D97-AF65-F5344CB8AC3E}">
        <p14:creationId xmlns:p14="http://schemas.microsoft.com/office/powerpoint/2010/main" val="64419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変化点検知のアルゴリズムを考えるにあたり定式化を試みた．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3</a:t>
            </a:fld>
            <a:endParaRPr lang="ja-JP" altLang="en-US"/>
          </a:p>
        </p:txBody>
      </p:sp>
    </p:spTree>
    <p:extLst>
      <p:ext uri="{BB962C8B-B14F-4D97-AF65-F5344CB8AC3E}">
        <p14:creationId xmlns:p14="http://schemas.microsoft.com/office/powerpoint/2010/main" val="238515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ねらい・イメージについて</a:t>
            </a:r>
            <a:endParaRPr kumimoji="1" lang="en-US" altLang="ja-JP" dirty="0" smtClean="0"/>
          </a:p>
          <a:p>
            <a:r>
              <a:rPr kumimoji="1" lang="en-US" altLang="ja-JP" dirty="0" smtClean="0"/>
              <a:t>1. </a:t>
            </a:r>
            <a:r>
              <a:rPr kumimoji="1" lang="ja-JP" altLang="en-US" dirty="0" smtClean="0"/>
              <a:t>牛ごとに異なるはずのコミュニティの分岐点を今まで統一してみていたものを変化点という概念を導入して柔軟に考えることができるのではないかと考えられる</a:t>
            </a:r>
            <a:endParaRPr kumimoji="1" lang="en-US" altLang="ja-JP" dirty="0" smtClean="0"/>
          </a:p>
          <a:p>
            <a:r>
              <a:rPr kumimoji="1" lang="en-US" altLang="ja-JP" dirty="0" smtClean="0"/>
              <a:t>2.</a:t>
            </a:r>
            <a:r>
              <a:rPr kumimoji="1" lang="en-US" altLang="ja-JP" baseline="0" dirty="0" smtClean="0"/>
              <a:t> </a:t>
            </a:r>
            <a:r>
              <a:rPr kumimoji="1" lang="ja-JP" altLang="en-US" dirty="0" smtClean="0"/>
              <a:t>今までコミュニティの粒度をいくらにするか、という課題があったが、それをパラメータエータ・シータを変化させることで目的に応じてコミュニティの粒度を変えられる</a:t>
            </a:r>
            <a:endParaRPr kumimoji="1" lang="en-US" altLang="ja-JP" dirty="0" smtClean="0"/>
          </a:p>
          <a:p>
            <a:r>
              <a:rPr kumimoji="1" lang="ja-JP" altLang="en-US" dirty="0" smtClean="0"/>
              <a:t>コミュニティの同定方法や変化点検知の条件に問題がある場合もあるので完璧ではない．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5</a:t>
            </a:fld>
            <a:endParaRPr lang="ja-JP" altLang="en-US"/>
          </a:p>
        </p:txBody>
      </p:sp>
    </p:spTree>
    <p:extLst>
      <p:ext uri="{BB962C8B-B14F-4D97-AF65-F5344CB8AC3E}">
        <p14:creationId xmlns:p14="http://schemas.microsoft.com/office/powerpoint/2010/main" val="1211666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目的は変化点検知アルゴリズムがうまくいっているか</a:t>
            </a:r>
            <a:endParaRPr kumimoji="1" lang="en-US" altLang="ja-JP" dirty="0" smtClean="0"/>
          </a:p>
          <a:p>
            <a:r>
              <a:rPr kumimoji="1" lang="ja-JP" altLang="en-US" dirty="0" smtClean="0"/>
              <a:t>例えばこんな使い方ができないか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8</a:t>
            </a:fld>
            <a:endParaRPr lang="ja-JP" altLang="en-US"/>
          </a:p>
        </p:txBody>
      </p:sp>
    </p:spTree>
    <p:extLst>
      <p:ext uri="{BB962C8B-B14F-4D97-AF65-F5344CB8AC3E}">
        <p14:creationId xmlns:p14="http://schemas.microsoft.com/office/powerpoint/2010/main" val="249194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目的は変化点検知アルゴリズムがうまくいっているか</a:t>
            </a:r>
            <a:endParaRPr kumimoji="1" lang="en-US" altLang="ja-JP" dirty="0" smtClean="0"/>
          </a:p>
          <a:p>
            <a:r>
              <a:rPr kumimoji="1" lang="ja-JP" altLang="en-US" dirty="0" smtClean="0"/>
              <a:t>例えばこんな使い方ができないか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10</a:t>
            </a:fld>
            <a:endParaRPr lang="ja-JP" altLang="en-US"/>
          </a:p>
        </p:txBody>
      </p:sp>
    </p:spTree>
    <p:extLst>
      <p:ext uri="{BB962C8B-B14F-4D97-AF65-F5344CB8AC3E}">
        <p14:creationId xmlns:p14="http://schemas.microsoft.com/office/powerpoint/2010/main" val="101278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基本的には</a:t>
            </a:r>
            <a:r>
              <a:rPr kumimoji="1" lang="en-US" altLang="ja-JP" dirty="0" smtClean="0"/>
              <a:t>5</a:t>
            </a:r>
            <a:r>
              <a:rPr kumimoji="1" lang="ja-JP" altLang="en-US" dirty="0" err="1" smtClean="0"/>
              <a:t>つの</a:t>
            </a:r>
            <a:r>
              <a:rPr kumimoji="1" lang="ja-JP" altLang="en-US" dirty="0" smtClean="0"/>
              <a:t>分類タスク</a:t>
            </a:r>
            <a:endParaRPr kumimoji="1" lang="en-US" altLang="ja-JP" dirty="0" smtClean="0"/>
          </a:p>
          <a:p>
            <a:r>
              <a:rPr kumimoji="1" lang="ja-JP" altLang="en-US" dirty="0" smtClean="0"/>
              <a:t>性行動が多ければ発情</a:t>
            </a:r>
            <a:endParaRPr kumimoji="1" lang="en-US" altLang="ja-JP" dirty="0" smtClean="0"/>
          </a:p>
          <a:p>
            <a:r>
              <a:rPr kumimoji="1" lang="ja-JP" altLang="en-US" dirty="0" smtClean="0"/>
              <a:t>社会距離が大きければ孤立</a:t>
            </a:r>
            <a:endParaRPr kumimoji="1" lang="en-US" altLang="ja-JP" dirty="0" smtClean="0"/>
          </a:p>
          <a:p>
            <a:r>
              <a:rPr kumimoji="1" lang="ja-JP" altLang="en-US" dirty="0" smtClean="0"/>
              <a:t>休息が長ければ体調不良</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12</a:t>
            </a:fld>
            <a:endParaRPr lang="ja-JP" altLang="en-US"/>
          </a:p>
        </p:txBody>
      </p:sp>
    </p:spTree>
    <p:extLst>
      <p:ext uri="{BB962C8B-B14F-4D97-AF65-F5344CB8AC3E}">
        <p14:creationId xmlns:p14="http://schemas.microsoft.com/office/powerpoint/2010/main" val="123107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13</a:t>
            </a:fld>
            <a:endParaRPr lang="ja-JP" altLang="en-US"/>
          </a:p>
        </p:txBody>
      </p:sp>
    </p:spTree>
    <p:extLst>
      <p:ext uri="{BB962C8B-B14F-4D97-AF65-F5344CB8AC3E}">
        <p14:creationId xmlns:p14="http://schemas.microsoft.com/office/powerpoint/2010/main" val="2659269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14</a:t>
            </a:fld>
            <a:endParaRPr lang="ja-JP" altLang="en-US"/>
          </a:p>
        </p:txBody>
      </p:sp>
    </p:spTree>
    <p:extLst>
      <p:ext uri="{BB962C8B-B14F-4D97-AF65-F5344CB8AC3E}">
        <p14:creationId xmlns:p14="http://schemas.microsoft.com/office/powerpoint/2010/main" val="4129260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34DAC-C9F9-CF4A-A3D9-4C6B1B503557}"/>
              </a:ext>
            </a:extLst>
          </p:cNvPr>
          <p:cNvSpPr>
            <a:spLocks noGrp="1"/>
          </p:cNvSpPr>
          <p:nvPr>
            <p:ph type="title" hasCustomPrompt="1"/>
          </p:nvPr>
        </p:nvSpPr>
        <p:spPr>
          <a:xfrm>
            <a:off x="1767454" y="2389869"/>
            <a:ext cx="7018200" cy="1325563"/>
          </a:xfrm>
          <a:prstGeom prst="rect">
            <a:avLst/>
          </a:prstGeom>
        </p:spPr>
        <p:txBody>
          <a:bodyPr/>
          <a:lstStyle>
            <a:lvl1pPr algn="l">
              <a:defRPr sz="4500" spc="225">
                <a:solidFill>
                  <a:srgbClr val="0E5D25"/>
                </a:solidFill>
                <a:effectLst/>
                <a:latin typeface="+mn-lt"/>
              </a:defRPr>
            </a:lvl1pPr>
          </a:lstStyle>
          <a:p>
            <a:r>
              <a:rPr kumimoji="1" lang="en-US" altLang="ja-JP" dirty="0"/>
              <a:t>Sample heading.</a:t>
            </a:r>
            <a:endParaRPr kumimoji="1" lang="ja-JP" altLang="en-US"/>
          </a:p>
        </p:txBody>
      </p:sp>
      <p:sp>
        <p:nvSpPr>
          <p:cNvPr id="15" name="テキスト プレースホルダー 14">
            <a:extLst>
              <a:ext uri="{FF2B5EF4-FFF2-40B4-BE49-F238E27FC236}">
                <a16:creationId xmlns:a16="http://schemas.microsoft.com/office/drawing/2014/main" id="{49B3FEEC-ABF9-9044-8DC2-DC35EB3567B7}"/>
              </a:ext>
            </a:extLst>
          </p:cNvPr>
          <p:cNvSpPr>
            <a:spLocks noGrp="1"/>
          </p:cNvSpPr>
          <p:nvPr>
            <p:ph type="body" sz="quarter" idx="10" hasCustomPrompt="1"/>
          </p:nvPr>
        </p:nvSpPr>
        <p:spPr>
          <a:xfrm>
            <a:off x="1776335" y="3625624"/>
            <a:ext cx="7004185" cy="1044575"/>
          </a:xfrm>
          <a:prstGeom prst="rect">
            <a:avLst/>
          </a:prstGeom>
        </p:spPr>
        <p:txBody>
          <a:bodyPr/>
          <a:lstStyle>
            <a:lvl1pPr marL="0" indent="0" algn="l">
              <a:buNone/>
              <a:defRPr sz="2700">
                <a:solidFill>
                  <a:sysClr val="windowText" lastClr="000000"/>
                </a:solidFill>
                <a:effectLst/>
                <a:latin typeface="+mn-lt"/>
              </a:defRPr>
            </a:lvl1pPr>
          </a:lstStyle>
          <a:p>
            <a:r>
              <a:rPr kumimoji="1" lang="en-US" altLang="ja-JP" dirty="0"/>
              <a:t>Sample heading. Click to add text.</a:t>
            </a:r>
            <a:endParaRPr kumimoji="1" lang="ja-JP" altLang="en-US"/>
          </a:p>
        </p:txBody>
      </p:sp>
      <p:pic>
        <p:nvPicPr>
          <p:cNvPr id="14" name="図 13">
            <a:extLst>
              <a:ext uri="{FF2B5EF4-FFF2-40B4-BE49-F238E27FC236}">
                <a16:creationId xmlns:a16="http://schemas.microsoft.com/office/drawing/2014/main" id="{61DF460C-2CEA-1046-9416-EA8EFF925778}"/>
              </a:ext>
            </a:extLst>
          </p:cNvPr>
          <p:cNvPicPr>
            <a:picLocks noChangeAspect="1"/>
          </p:cNvPicPr>
          <p:nvPr userDrawn="1"/>
        </p:nvPicPr>
        <p:blipFill>
          <a:blip r:embed="rId2"/>
          <a:stretch>
            <a:fillRect/>
          </a:stretch>
        </p:blipFill>
        <p:spPr>
          <a:xfrm>
            <a:off x="391049" y="2375401"/>
            <a:ext cx="1127509" cy="1935342"/>
          </a:xfrm>
          <a:prstGeom prst="rect">
            <a:avLst/>
          </a:prstGeom>
          <a:solidFill>
            <a:schemeClr val="accent2"/>
          </a:solidFill>
        </p:spPr>
      </p:pic>
      <p:sp>
        <p:nvSpPr>
          <p:cNvPr id="18" name="フリーフォーム 17">
            <a:extLst>
              <a:ext uri="{FF2B5EF4-FFF2-40B4-BE49-F238E27FC236}">
                <a16:creationId xmlns:a16="http://schemas.microsoft.com/office/drawing/2014/main" id="{E00CBC8E-4FBC-1E4B-9A00-EC488EF70759}"/>
              </a:ext>
            </a:extLst>
          </p:cNvPr>
          <p:cNvSpPr/>
          <p:nvPr userDrawn="1"/>
        </p:nvSpPr>
        <p:spPr>
          <a:xfrm rot="2111757">
            <a:off x="605251" y="2168671"/>
            <a:ext cx="600464" cy="2307411"/>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C6B171BE-8755-9D4C-B387-834511B39650}"/>
              </a:ext>
            </a:extLst>
          </p:cNvPr>
          <p:cNvSpPr>
            <a:spLocks noGrp="1"/>
          </p:cNvSpPr>
          <p:nvPr>
            <p:ph type="sldNum" sz="quarter" idx="11"/>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59782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5682" y="379568"/>
            <a:ext cx="7821117" cy="1143000"/>
          </a:xfrm>
          <a:prstGeom prst="rect">
            <a:avLst/>
          </a:prstGeom>
        </p:spPr>
        <p:txBody>
          <a:bodyPr/>
          <a:lstStyle>
            <a:lvl1pPr marL="0" marR="0" indent="0" algn="l" defTabSz="342900" rtl="0" eaLnBrk="0" fontAlgn="base" latinLnBrk="0" hangingPunct="0">
              <a:lnSpc>
                <a:spcPct val="100000"/>
              </a:lnSpc>
              <a:spcBef>
                <a:spcPct val="0"/>
              </a:spcBef>
              <a:spcAft>
                <a:spcPct val="0"/>
              </a:spcAft>
              <a:buClrTx/>
              <a:buSzTx/>
              <a:buFontTx/>
              <a:buNone/>
              <a:tabLst/>
              <a:defRPr>
                <a:solidFill>
                  <a:srgbClr val="0E5D25"/>
                </a:solidFill>
                <a:latin typeface="+mn-lt"/>
              </a:defRPr>
            </a:lvl1pPr>
          </a:lstStyle>
          <a:p>
            <a:r>
              <a:rPr lang="en-US" altLang="ja-JP" dirty="0"/>
              <a:t>Sample heading. Click to add text.</a:t>
            </a:r>
          </a:p>
        </p:txBody>
      </p:sp>
      <p:sp>
        <p:nvSpPr>
          <p:cNvPr id="3" name="コンテンツ プレースホルダ 2"/>
          <p:cNvSpPr>
            <a:spLocks noGrp="1"/>
          </p:cNvSpPr>
          <p:nvPr>
            <p:ph idx="1" hasCustomPrompt="1"/>
          </p:nvPr>
        </p:nvSpPr>
        <p:spPr>
          <a:xfrm>
            <a:off x="865682" y="1600201"/>
            <a:ext cx="7821117" cy="4525963"/>
          </a:xfrm>
          <a:prstGeom prst="rect">
            <a:avLst/>
          </a:prstGeom>
        </p:spPr>
        <p:txBody>
          <a:bodyPr/>
          <a:lstStyle>
            <a:lvl1pPr algn="l">
              <a:defRPr>
                <a:solidFill>
                  <a:schemeClr val="tx1"/>
                </a:solidFill>
                <a:latin typeface="+mn-lt"/>
              </a:defRPr>
            </a:lvl1pPr>
            <a:lvl2pPr algn="l">
              <a:defRPr>
                <a:solidFill>
                  <a:schemeClr val="tx1"/>
                </a:solidFill>
                <a:latin typeface="+mn-lt"/>
              </a:defRPr>
            </a:lvl2pPr>
            <a:lvl3pPr algn="l">
              <a:defRPr>
                <a:solidFill>
                  <a:schemeClr val="tx1"/>
                </a:solidFill>
                <a:latin typeface="+mn-lt"/>
              </a:defRPr>
            </a:lvl3pPr>
            <a:lvl4pPr algn="l">
              <a:defRPr>
                <a:solidFill>
                  <a:schemeClr val="tx1"/>
                </a:solidFill>
                <a:latin typeface="+mn-lt"/>
              </a:defRPr>
            </a:lvl4pPr>
            <a:lvl5pPr algn="l">
              <a:defRPr>
                <a:solidFill>
                  <a:schemeClr val="tx1"/>
                </a:solidFill>
                <a:latin typeface="+mn-lt"/>
              </a:defRPr>
            </a:lvl5pPr>
          </a:lstStyle>
          <a:p>
            <a:r>
              <a:rPr kumimoji="1" lang="en-US" altLang="ja-JP" dirty="0"/>
              <a:t>Sample heading. Click to add text.</a:t>
            </a:r>
            <a:endParaRPr kumimoji="1" lang="ja-JP" altLang="en-US"/>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p>
        </p:txBody>
      </p:sp>
      <p:sp>
        <p:nvSpPr>
          <p:cNvPr id="4" name="フリーフォーム 3">
            <a:extLst>
              <a:ext uri="{FF2B5EF4-FFF2-40B4-BE49-F238E27FC236}">
                <a16:creationId xmlns:a16="http://schemas.microsoft.com/office/drawing/2014/main" id="{66C449FA-E0C6-CE43-BAEE-BFBB118DC70D}"/>
              </a:ext>
            </a:extLst>
          </p:cNvPr>
          <p:cNvSpPr/>
          <p:nvPr userDrawn="1"/>
        </p:nvSpPr>
        <p:spPr>
          <a:xfrm rot="2111757">
            <a:off x="459402" y="245691"/>
            <a:ext cx="249833" cy="960033"/>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9A448A4-B02A-BD44-BD60-349B87CF0FDA}"/>
              </a:ext>
            </a:extLst>
          </p:cNvPr>
          <p:cNvSpPr/>
          <p:nvPr userDrawn="1"/>
        </p:nvSpPr>
        <p:spPr>
          <a:xfrm>
            <a:off x="722758" y="1131843"/>
            <a:ext cx="8035247" cy="67371"/>
          </a:xfrm>
          <a:prstGeom prst="rect">
            <a:avLst/>
          </a:pr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0A7B0E7E-F5E6-A645-978B-2F4FD0A468E5}"/>
              </a:ext>
            </a:extLst>
          </p:cNvPr>
          <p:cNvSpPr>
            <a:spLocks noGrp="1"/>
          </p:cNvSpPr>
          <p:nvPr>
            <p:ph type="sldNum" sz="quarter" idx="10"/>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175474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フリーフォーム 3">
            <a:extLst>
              <a:ext uri="{FF2B5EF4-FFF2-40B4-BE49-F238E27FC236}">
                <a16:creationId xmlns:a16="http://schemas.microsoft.com/office/drawing/2014/main" id="{658678E3-B29E-1A47-8A70-FAFEBB2E74E7}"/>
              </a:ext>
            </a:extLst>
          </p:cNvPr>
          <p:cNvSpPr/>
          <p:nvPr userDrawn="1"/>
        </p:nvSpPr>
        <p:spPr>
          <a:xfrm rot="2111757">
            <a:off x="459402" y="245691"/>
            <a:ext cx="249833" cy="960033"/>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CEB08C4-8632-A043-937C-49F5891AAA95}"/>
              </a:ext>
            </a:extLst>
          </p:cNvPr>
          <p:cNvSpPr/>
          <p:nvPr userDrawn="1"/>
        </p:nvSpPr>
        <p:spPr>
          <a:xfrm>
            <a:off x="722758" y="1131843"/>
            <a:ext cx="8035247" cy="67371"/>
          </a:xfrm>
          <a:prstGeom prst="rect">
            <a:avLst/>
          </a:pr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5961DC94-ADF4-0D4F-8E93-5480A087D415}"/>
              </a:ext>
            </a:extLst>
          </p:cNvPr>
          <p:cNvSpPr>
            <a:spLocks noGrp="1"/>
          </p:cNvSpPr>
          <p:nvPr>
            <p:ph type="sldNum" sz="quarter" idx="10"/>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16410385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CA9615-4E7D-4E41-9D27-89B6237CAF5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23FDF-1079-0C47-BA65-E35310DA8E0F}"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ftr="0" dt="0"/>
  <p:txStyles>
    <p:titleStyle>
      <a:lvl1pPr algn="ctr" defTabSz="342900" rtl="0" eaLnBrk="0" fontAlgn="base" hangingPunct="0">
        <a:spcBef>
          <a:spcPct val="0"/>
        </a:spcBef>
        <a:spcAft>
          <a:spcPct val="0"/>
        </a:spcAft>
        <a:defRPr kumimoji="1" sz="3300" kern="1200">
          <a:solidFill>
            <a:schemeClr val="tx1"/>
          </a:solidFill>
          <a:latin typeface="+mj-lt"/>
          <a:ea typeface="+mj-ea"/>
          <a:cs typeface="ＭＳ Ｐゴシック" charset="-128"/>
        </a:defRPr>
      </a:lvl1pPr>
      <a:lvl2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2pPr>
      <a:lvl3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3pPr>
      <a:lvl4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4pPr>
      <a:lvl5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5pPr>
      <a:lvl6pPr marL="3429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6pPr>
      <a:lvl7pPr marL="6858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7pPr>
      <a:lvl8pPr marL="10287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8pPr>
      <a:lvl9pPr marL="13716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9pPr>
    </p:titleStyle>
    <p:body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p:bodyStyle>
    <p:otherStyle>
      <a:defPPr>
        <a:defRPr lang="ja-JP"/>
      </a:defPPr>
      <a:lvl1pPr marL="0" algn="l" defTabSz="342900" rtl="0" eaLnBrk="1" latinLnBrk="0" hangingPunct="1">
        <a:defRPr kumimoji="1" sz="1350" kern="1200">
          <a:solidFill>
            <a:schemeClr val="tx1"/>
          </a:solidFill>
          <a:latin typeface="+mn-lt"/>
          <a:ea typeface="+mn-ea"/>
          <a:cs typeface="+mn-cs"/>
        </a:defRPr>
      </a:lvl1pPr>
      <a:lvl2pPr marL="342900" algn="l" defTabSz="342900" rtl="0" eaLnBrk="1" latinLnBrk="0" hangingPunct="1">
        <a:defRPr kumimoji="1" sz="1350" kern="1200">
          <a:solidFill>
            <a:schemeClr val="tx1"/>
          </a:solidFill>
          <a:latin typeface="+mn-lt"/>
          <a:ea typeface="+mn-ea"/>
          <a:cs typeface="+mn-cs"/>
        </a:defRPr>
      </a:lvl2pPr>
      <a:lvl3pPr marL="685800" algn="l" defTabSz="342900" rtl="0" eaLnBrk="1" latinLnBrk="0" hangingPunct="1">
        <a:defRPr kumimoji="1" sz="1350" kern="1200">
          <a:solidFill>
            <a:schemeClr val="tx1"/>
          </a:solidFill>
          <a:latin typeface="+mn-lt"/>
          <a:ea typeface="+mn-ea"/>
          <a:cs typeface="+mn-cs"/>
        </a:defRPr>
      </a:lvl3pPr>
      <a:lvl4pPr marL="1028700" algn="l" defTabSz="342900" rtl="0" eaLnBrk="1" latinLnBrk="0" hangingPunct="1">
        <a:defRPr kumimoji="1" sz="1350" kern="1200">
          <a:solidFill>
            <a:schemeClr val="tx1"/>
          </a:solidFill>
          <a:latin typeface="+mn-lt"/>
          <a:ea typeface="+mn-ea"/>
          <a:cs typeface="+mn-cs"/>
        </a:defRPr>
      </a:lvl4pPr>
      <a:lvl5pPr marL="1371600" algn="l" defTabSz="342900" rtl="0" eaLnBrk="1" latinLnBrk="0" hangingPunct="1">
        <a:defRPr kumimoji="1" sz="1350" kern="1200">
          <a:solidFill>
            <a:schemeClr val="tx1"/>
          </a:solidFill>
          <a:latin typeface="+mn-lt"/>
          <a:ea typeface="+mn-ea"/>
          <a:cs typeface="+mn-cs"/>
        </a:defRPr>
      </a:lvl5pPr>
      <a:lvl6pPr marL="1714500" algn="l" defTabSz="342900" rtl="0" eaLnBrk="1" latinLnBrk="0" hangingPunct="1">
        <a:defRPr kumimoji="1" sz="1350" kern="1200">
          <a:solidFill>
            <a:schemeClr val="tx1"/>
          </a:solidFill>
          <a:latin typeface="+mn-lt"/>
          <a:ea typeface="+mn-ea"/>
          <a:cs typeface="+mn-cs"/>
        </a:defRPr>
      </a:lvl6pPr>
      <a:lvl7pPr marL="2057400" algn="l" defTabSz="342900" rtl="0" eaLnBrk="1" latinLnBrk="0" hangingPunct="1">
        <a:defRPr kumimoji="1" sz="1350" kern="1200">
          <a:solidFill>
            <a:schemeClr val="tx1"/>
          </a:solidFill>
          <a:latin typeface="+mn-lt"/>
          <a:ea typeface="+mn-ea"/>
          <a:cs typeface="+mn-cs"/>
        </a:defRPr>
      </a:lvl7pPr>
      <a:lvl8pPr marL="2400300" algn="l" defTabSz="342900" rtl="0" eaLnBrk="1" latinLnBrk="0" hangingPunct="1">
        <a:defRPr kumimoji="1" sz="1350" kern="1200">
          <a:solidFill>
            <a:schemeClr val="tx1"/>
          </a:solidFill>
          <a:latin typeface="+mn-lt"/>
          <a:ea typeface="+mn-ea"/>
          <a:cs typeface="+mn-cs"/>
        </a:defRPr>
      </a:lvl8pPr>
      <a:lvl9pPr marL="2743200" algn="l" defTabSz="3429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7.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jp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1.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2.png"/><Relationship Id="rId9" Type="http://schemas.openxmlformats.org/officeDocument/2006/relationships/image" Target="../media/image29.png"/><Relationship Id="rId1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22D6C1-FB40-CE4B-A367-79DF8B5BB2F2}"/>
              </a:ext>
            </a:extLst>
          </p:cNvPr>
          <p:cNvSpPr>
            <a:spLocks noGrp="1"/>
          </p:cNvSpPr>
          <p:nvPr>
            <p:ph type="title"/>
          </p:nvPr>
        </p:nvSpPr>
        <p:spPr/>
        <p:txBody>
          <a:bodyPr/>
          <a:lstStyle/>
          <a:p>
            <a:r>
              <a:rPr kumimoji="1" lang="en-US" altLang="ja-JP" dirty="0" smtClean="0"/>
              <a:t>Behavior Detection</a:t>
            </a:r>
            <a:endParaRPr kumimoji="1" lang="ja-JP" altLang="en-US" dirty="0"/>
          </a:p>
        </p:txBody>
      </p:sp>
      <p:sp>
        <p:nvSpPr>
          <p:cNvPr id="3" name="テキスト プレースホルダー 2">
            <a:extLst>
              <a:ext uri="{FF2B5EF4-FFF2-40B4-BE49-F238E27FC236}">
                <a16:creationId xmlns:a16="http://schemas.microsoft.com/office/drawing/2014/main" id="{0AEED9C1-B83F-7546-AD67-12F9C4F8A50A}"/>
              </a:ext>
            </a:extLst>
          </p:cNvPr>
          <p:cNvSpPr>
            <a:spLocks noGrp="1"/>
          </p:cNvSpPr>
          <p:nvPr>
            <p:ph type="body" sz="quarter" idx="10"/>
          </p:nvPr>
        </p:nvSpPr>
        <p:spPr/>
        <p:txBody>
          <a:bodyPr/>
          <a:lstStyle/>
          <a:p>
            <a:r>
              <a:rPr kumimoji="1" lang="en-US" altLang="ja-JP" dirty="0" smtClean="0"/>
              <a:t>Meeting Note.</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より発展</a:t>
            </a:r>
            <a:r>
              <a:rPr lang="ja-JP" altLang="en-US" dirty="0" smtClean="0"/>
              <a:t>的</a:t>
            </a:r>
            <a:r>
              <a:rPr lang="ja-JP" altLang="en-US" dirty="0"/>
              <a:t>な</a:t>
            </a:r>
            <a:r>
              <a:rPr kumimoji="1" lang="ja-JP" altLang="en-US" dirty="0" smtClean="0"/>
              <a:t>行動の検出</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65682" y="1307690"/>
                <a:ext cx="7821117" cy="5413785"/>
              </a:xfrm>
            </p:spPr>
            <p:txBody>
              <a:bodyPr/>
              <a:lstStyle/>
              <a:p>
                <a:pPr marL="457200" indent="-457200">
                  <a:buFont typeface="+mj-lt"/>
                  <a:buAutoNum type="arabicPeriod"/>
                </a:pPr>
                <a:r>
                  <a:rPr lang="ja-JP" altLang="en-US" dirty="0">
                    <a:solidFill>
                      <a:srgbClr val="00B0F0"/>
                    </a:solidFill>
                  </a:rPr>
                  <a:t>空間</a:t>
                </a:r>
                <a:r>
                  <a:rPr kumimoji="1" lang="ja-JP" altLang="en-US" dirty="0" smtClean="0">
                    <a:solidFill>
                      <a:srgbClr val="00B0F0"/>
                    </a:solidFill>
                  </a:rPr>
                  <a:t>同期</a:t>
                </a:r>
                <a:r>
                  <a:rPr kumimoji="1" lang="ja-JP" altLang="en-US" dirty="0" smtClean="0"/>
                  <a:t>に基づいて</a:t>
                </a:r>
                <a:r>
                  <a:rPr lang="en-US" altLang="ja-JP" dirty="0"/>
                  <a:t>2</a:t>
                </a:r>
                <a:r>
                  <a:rPr kumimoji="1" lang="ja-JP" altLang="en-US" dirty="0" smtClean="0"/>
                  <a:t>分ごとにコミュニティ作成</a:t>
                </a:r>
                <a:endParaRPr kumimoji="1" lang="en-US" altLang="ja-JP" dirty="0" smtClean="0"/>
              </a:p>
              <a:p>
                <a:pPr marL="457200" indent="-457200">
                  <a:buFont typeface="+mj-lt"/>
                  <a:buAutoNum type="arabicPeriod" startAt="2"/>
                </a:pPr>
                <a:r>
                  <a:rPr lang="ja-JP" altLang="en-US" dirty="0" smtClean="0"/>
                  <a:t>コミュニティ変化点検知</a:t>
                </a:r>
                <a:endParaRPr lang="en-US" altLang="ja-JP" dirty="0" smtClean="0"/>
              </a:p>
              <a:p>
                <a:pPr marL="457200" indent="-457200">
                  <a:buFont typeface="+mj-lt"/>
                  <a:buAutoNum type="arabicPeriod" startAt="2"/>
                </a:pPr>
                <a:r>
                  <a:rPr lang="en-US" altLang="ja-JP" dirty="0" smtClean="0"/>
                  <a:t>3</a:t>
                </a:r>
                <a:r>
                  <a:rPr lang="ja-JP" altLang="en-US" dirty="0" smtClean="0"/>
                  <a:t>の時間ごとにいくつかの特徴を定義</a:t>
                </a:r>
                <a:endParaRPr lang="en-US" altLang="ja-JP" dirty="0" smtClean="0"/>
              </a:p>
              <a:p>
                <a:pPr marL="757238" lvl="1" indent="-457200">
                  <a:buFont typeface="Arial" panose="020B0604020202020204" pitchFamily="34" charset="0"/>
                  <a:buChar char="•"/>
                </a:pPr>
                <a14:m>
                  <m:oMath xmlns:m="http://schemas.openxmlformats.org/officeDocument/2006/math">
                    <m:r>
                      <a:rPr lang="ja-JP" altLang="en-US" sz="2400" i="1" dirty="0" smtClean="0">
                        <a:latin typeface="Cambria Math" panose="02040503050406030204" pitchFamily="18" charset="0"/>
                      </a:rPr>
                      <m:t>歩行時間</m:t>
                    </m:r>
                    <m:r>
                      <a:rPr lang="en-US" altLang="ja-JP" sz="2400" b="0" i="1" dirty="0" smtClean="0">
                        <a:latin typeface="Cambria Math" panose="02040503050406030204" pitchFamily="18" charset="0"/>
                      </a:rPr>
                      <m:t>=</m:t>
                    </m:r>
                    <m:r>
                      <a:rPr lang="ja-JP" altLang="en-US" sz="2400" i="1" dirty="0" smtClean="0">
                        <a:latin typeface="Cambria Math" panose="02040503050406030204" pitchFamily="18" charset="0"/>
                      </a:rPr>
                      <m:t>継続時間</m:t>
                    </m:r>
                    <m:r>
                      <a:rPr lang="en-US" altLang="ja-JP" sz="2400" i="1" dirty="0">
                        <a:latin typeface="Cambria Math" panose="02040503050406030204" pitchFamily="18" charset="0"/>
                        <a:ea typeface="Cambria Math" panose="02040503050406030204" pitchFamily="18" charset="0"/>
                      </a:rPr>
                      <m:t>×</m:t>
                    </m:r>
                    <m:r>
                      <a:rPr lang="ja-JP" altLang="en-US" sz="2400" i="1" dirty="0">
                        <a:latin typeface="Cambria Math" panose="02040503050406030204" pitchFamily="18" charset="0"/>
                      </a:rPr>
                      <m:t>歩行割合</m:t>
                    </m:r>
                  </m:oMath>
                </a14:m>
                <a:endParaRPr lang="en-US" altLang="ja-JP" sz="2400" dirty="0" smtClean="0">
                  <a:latin typeface="メイリオ" panose="020B0604030504040204" pitchFamily="50" charset="-128"/>
                  <a:ea typeface="メイリオ" panose="020B0604030504040204" pitchFamily="50" charset="-128"/>
                </a:endParaRPr>
              </a:p>
              <a:p>
                <a:pPr marL="757238" lvl="1" indent="-457200">
                  <a:buFont typeface="Arial" panose="020B0604020202020204" pitchFamily="34" charset="0"/>
                  <a:buChar char="•"/>
                </a:pPr>
                <a:r>
                  <a:rPr kumimoji="1" lang="ja-JP" altLang="en-US" sz="2400" dirty="0" smtClean="0"/>
                  <a:t>コミュニティ内インタラクショングラフの平均密度</a:t>
                </a:r>
                <a:endParaRPr kumimoji="1" lang="en-US" altLang="ja-JP" sz="2400" dirty="0" smtClean="0"/>
              </a:p>
              <a:p>
                <a:pPr marL="757238" lvl="1" indent="-457200">
                  <a:buFont typeface="Arial" panose="020B0604020202020204" pitchFamily="34" charset="0"/>
                  <a:buChar char="•"/>
                </a:pPr>
                <a:r>
                  <a:rPr lang="ja-JP" altLang="en-US" sz="2400" dirty="0" smtClean="0">
                    <a:solidFill>
                      <a:srgbClr val="FF0000"/>
                    </a:solidFill>
                  </a:rPr>
                  <a:t>行動同期</a:t>
                </a:r>
                <a:r>
                  <a:rPr lang="ja-JP" altLang="en-US" sz="2400" dirty="0">
                    <a:solidFill>
                      <a:srgbClr val="FF0000"/>
                    </a:solidFill>
                  </a:rPr>
                  <a:t>度</a:t>
                </a:r>
                <a:endParaRPr kumimoji="1" lang="ja-JP" altLang="en-US" sz="2400" dirty="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65682" y="1307690"/>
                <a:ext cx="7821117" cy="5413785"/>
              </a:xfrm>
              <a:blipFill>
                <a:blip r:embed="rId3"/>
                <a:stretch>
                  <a:fillRect l="-1247" t="-135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10</a:t>
            </a:fld>
            <a:endParaRPr kumimoji="1" lang="ja-JP" altLang="en-US"/>
          </a:p>
        </p:txBody>
      </p:sp>
      <p:sp>
        <p:nvSpPr>
          <p:cNvPr id="7" name="四角形吹き出し 6"/>
          <p:cNvSpPr/>
          <p:nvPr/>
        </p:nvSpPr>
        <p:spPr>
          <a:xfrm>
            <a:off x="1327355" y="4451320"/>
            <a:ext cx="6872748" cy="2270154"/>
          </a:xfrm>
          <a:prstGeom prst="wedgeRectCallout">
            <a:avLst>
              <a:gd name="adj1" fmla="val -27641"/>
              <a:gd name="adj2" fmla="val -66525"/>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p:cNvSpPr/>
              <p:nvPr/>
            </p:nvSpPr>
            <p:spPr>
              <a:xfrm>
                <a:off x="1327355" y="4579112"/>
                <a:ext cx="7359444" cy="743537"/>
              </a:xfrm>
              <a:prstGeom prst="rect">
                <a:avLst/>
              </a:prstGeom>
            </p:spPr>
            <p:txBody>
              <a:bodyPr wrap="square">
                <a:spAutoFit/>
              </a:bodyPr>
              <a:lstStyle/>
              <a:p>
                <a:pPr indent="-157162"/>
                <a14:m>
                  <m:oMathPara xmlns:m="http://schemas.openxmlformats.org/officeDocument/2006/math">
                    <m:oMathParaPr>
                      <m:jc m:val="left"/>
                    </m:oMathParaPr>
                    <m:oMath xmlns:m="http://schemas.openxmlformats.org/officeDocument/2006/math">
                      <m:r>
                        <a:rPr lang="ja-JP" altLang="en-US" sz="2000" i="1" dirty="0" smtClean="0">
                          <a:latin typeface="Cambria Math" panose="02040503050406030204" pitchFamily="18" charset="0"/>
                        </a:rPr>
                        <m:t>グラフの密度</m:t>
                      </m:r>
                      <m:r>
                        <a:rPr lang="en-US" altLang="ja-JP" sz="2000" i="1" dirty="0">
                          <a:latin typeface="Cambria Math" panose="02040503050406030204" pitchFamily="18" charset="0"/>
                        </a:rPr>
                        <m:t>=</m:t>
                      </m:r>
                      <m:f>
                        <m:fPr>
                          <m:ctrlPr>
                            <a:rPr lang="en-US" altLang="ja-JP" sz="2000" b="0" i="1" dirty="0" smtClean="0">
                              <a:latin typeface="Cambria Math" panose="02040503050406030204" pitchFamily="18" charset="0"/>
                            </a:rPr>
                          </m:ctrlPr>
                        </m:fPr>
                        <m:num>
                          <m:r>
                            <a:rPr lang="ja-JP" altLang="en-US" sz="2000" i="1" dirty="0" smtClean="0">
                              <a:latin typeface="Cambria Math" panose="02040503050406030204" pitchFamily="18" charset="0"/>
                            </a:rPr>
                            <m:t>コミュニティ内</m:t>
                          </m:r>
                          <m:r>
                            <a:rPr lang="ja-JP" altLang="en-US" sz="2000" i="1" dirty="0">
                              <a:latin typeface="Cambria Math" panose="02040503050406030204" pitchFamily="18" charset="0"/>
                            </a:rPr>
                            <m:t>ノードの</m:t>
                          </m:r>
                          <m:r>
                            <a:rPr lang="ja-JP" altLang="en-US" sz="2000" i="1" dirty="0" smtClean="0">
                              <a:latin typeface="Cambria Math" panose="02040503050406030204" pitchFamily="18" charset="0"/>
                            </a:rPr>
                            <m:t>辺</m:t>
                          </m:r>
                          <m:r>
                            <a:rPr lang="ja-JP" altLang="en-US" sz="2000" i="1" dirty="0">
                              <a:latin typeface="Cambria Math" panose="02040503050406030204" pitchFamily="18" charset="0"/>
                            </a:rPr>
                            <m:t>数</m:t>
                          </m:r>
                        </m:num>
                        <m:den>
                          <m:r>
                            <a:rPr lang="ja-JP" altLang="en-US" sz="2000" i="1" dirty="0">
                              <a:latin typeface="Cambria Math" panose="02040503050406030204" pitchFamily="18" charset="0"/>
                              <a:ea typeface="+mn-ea"/>
                            </a:rPr>
                            <m:t>コミュニティ内ノードの完全グラフの辺</m:t>
                          </m:r>
                          <m:r>
                            <m:rPr>
                              <m:nor/>
                            </m:rPr>
                            <a:rPr lang="ja-JP" altLang="en-US" sz="2000" dirty="0">
                              <a:latin typeface="+mn-ea"/>
                              <a:ea typeface="+mn-ea"/>
                            </a:rPr>
                            <m:t>数</m:t>
                          </m:r>
                        </m:den>
                      </m:f>
                    </m:oMath>
                  </m:oMathPara>
                </a14:m>
                <a:endParaRPr lang="en-US" altLang="ja-JP" sz="2000" dirty="0">
                  <a:latin typeface="メイリオ" panose="020B0604030504040204" pitchFamily="50" charset="-128"/>
                  <a:ea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327355" y="4579112"/>
                <a:ext cx="7359444" cy="743537"/>
              </a:xfrm>
              <a:prstGeom prst="rect">
                <a:avLst/>
              </a:prstGeom>
              <a:blipFill>
                <a:blip r:embed="rId4"/>
                <a:stretch>
                  <a:fillRect/>
                </a:stretch>
              </a:blipFill>
            </p:spPr>
            <p:txBody>
              <a:bodyPr/>
              <a:lstStyle/>
              <a:p>
                <a:r>
                  <a:rPr lang="ja-JP" altLang="en-US">
                    <a:noFill/>
                  </a:rPr>
                  <a:t> </a:t>
                </a:r>
              </a:p>
            </p:txBody>
          </p:sp>
        </mc:Fallback>
      </mc:AlternateContent>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7950" y="5322649"/>
            <a:ext cx="1339394" cy="1312606"/>
          </a:xfrm>
          <a:prstGeom prst="rect">
            <a:avLst/>
          </a:prstGeom>
        </p:spPr>
      </p:pic>
      <mc:AlternateContent xmlns:mc="http://schemas.openxmlformats.org/markup-compatibility/2006" xmlns:a14="http://schemas.microsoft.com/office/drawing/2010/main">
        <mc:Choice Requires="a14">
          <p:sp>
            <p:nvSpPr>
              <p:cNvPr id="5" name="正方形/長方形 4"/>
              <p:cNvSpPr/>
              <p:nvPr/>
            </p:nvSpPr>
            <p:spPr>
              <a:xfrm>
                <a:off x="2073960" y="5615667"/>
                <a:ext cx="4068743" cy="6849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i="1" dirty="0" smtClean="0">
                          <a:latin typeface="Cambria Math" panose="02040503050406030204" pitchFamily="18" charset="0"/>
                        </a:rPr>
                        <m:t>完全グラフの</m:t>
                      </m:r>
                      <m:r>
                        <a:rPr lang="ja-JP" altLang="en-US" sz="2000" i="1" dirty="0">
                          <a:latin typeface="Cambria Math" panose="02040503050406030204" pitchFamily="18" charset="0"/>
                        </a:rPr>
                        <m:t>辺</m:t>
                      </m:r>
                      <m:r>
                        <m:rPr>
                          <m:nor/>
                        </m:rPr>
                        <a:rPr lang="ja-JP" altLang="en-US" sz="2000" dirty="0">
                          <a:latin typeface="+mn-ea"/>
                        </a:rPr>
                        <m:t>数</m:t>
                      </m:r>
                      <m:r>
                        <m:rPr>
                          <m:nor/>
                        </m:rPr>
                        <a:rPr lang="en-US" altLang="ja-JP" sz="2000" b="0" i="0" dirty="0" smtClean="0">
                          <a:latin typeface="+mn-ea"/>
                        </a:rPr>
                        <m:t>=</m:t>
                      </m:r>
                      <m:d>
                        <m:dPr>
                          <m:ctrlPr>
                            <a:rPr lang="en-US" altLang="ja-JP" sz="2000" b="0" i="1" dirty="0" smtClean="0">
                              <a:latin typeface="Cambria Math" panose="02040503050406030204" pitchFamily="18" charset="0"/>
                            </a:rPr>
                          </m:ctrlPr>
                        </m:dPr>
                        <m:e>
                          <m:f>
                            <m:fPr>
                              <m:type m:val="noBa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𝑛</m:t>
                              </m:r>
                            </m:num>
                            <m:den>
                              <m:r>
                                <a:rPr lang="en-US" altLang="ja-JP" sz="2000" b="0" i="1" dirty="0" smtClean="0">
                                  <a:latin typeface="Cambria Math" panose="02040503050406030204" pitchFamily="18" charset="0"/>
                                </a:rPr>
                                <m:t>2</m:t>
                              </m:r>
                            </m:den>
                          </m:f>
                        </m:e>
                      </m:d>
                      <m:r>
                        <a:rPr lang="en-US" altLang="ja-JP" sz="2000" b="0" i="1" dirty="0" smtClean="0">
                          <a:latin typeface="Cambria Math" panose="02040503050406030204" pitchFamily="18" charset="0"/>
                        </a:rPr>
                        <m:t>=</m:t>
                      </m:r>
                      <m:f>
                        <m:fP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num>
                        <m:den>
                          <m:r>
                            <a:rPr lang="en-US" altLang="ja-JP" sz="2000" b="0" i="1" dirty="0" smtClean="0">
                              <a:latin typeface="Cambria Math" panose="02040503050406030204" pitchFamily="18" charset="0"/>
                            </a:rPr>
                            <m:t>2</m:t>
                          </m:r>
                        </m:den>
                      </m:f>
                    </m:oMath>
                  </m:oMathPara>
                </a14:m>
                <a:endParaRPr lang="ja-JP" altLang="en-US" sz="20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2073960" y="5615667"/>
                <a:ext cx="4068743" cy="68499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25279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楕円 10"/>
          <p:cNvSpPr/>
          <p:nvPr/>
        </p:nvSpPr>
        <p:spPr>
          <a:xfrm>
            <a:off x="3618273" y="1953474"/>
            <a:ext cx="2326928" cy="2326928"/>
          </a:xfrm>
          <a:prstGeom prst="ellipse">
            <a:avLst/>
          </a:prstGeom>
          <a:solidFill>
            <a:schemeClr val="accent3">
              <a:lumMod val="20000"/>
              <a:lumOff val="80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10" name="楕円 9"/>
          <p:cNvSpPr/>
          <p:nvPr/>
        </p:nvSpPr>
        <p:spPr>
          <a:xfrm>
            <a:off x="3887499" y="2232533"/>
            <a:ext cx="1777481" cy="1777481"/>
          </a:xfrm>
          <a:prstGeom prst="ellipse">
            <a:avLst/>
          </a:prstGeom>
          <a:solidFill>
            <a:schemeClr val="accent6">
              <a:lumMod val="20000"/>
              <a:lumOff val="80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空間同期に基づくコミュニティと行動同期度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コミュニティの決め方</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endParaRPr kumimoji="1" lang="en-US" altLang="ja-JP" dirty="0"/>
          </a:p>
          <a:p>
            <a:r>
              <a:rPr lang="ja-JP" altLang="en-US" dirty="0" smtClean="0"/>
              <a:t>行動同期</a:t>
            </a:r>
            <a:r>
              <a:rPr lang="ja-JP" altLang="en-US" dirty="0"/>
              <a:t>度</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11</a:t>
            </a:fld>
            <a:endParaRPr kumimoji="1" lang="ja-JP" altLang="en-US"/>
          </a:p>
        </p:txBody>
      </p:sp>
      <p:sp>
        <p:nvSpPr>
          <p:cNvPr id="5" name="楕円 4"/>
          <p:cNvSpPr/>
          <p:nvPr/>
        </p:nvSpPr>
        <p:spPr>
          <a:xfrm>
            <a:off x="4246988" y="2592022"/>
            <a:ext cx="1058504" cy="1058504"/>
          </a:xfrm>
          <a:prstGeom prst="ellipse">
            <a:avLst/>
          </a:prstGeom>
          <a:solidFill>
            <a:schemeClr val="accent2">
              <a:lumMod val="40000"/>
              <a:lumOff val="60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862" y="3020261"/>
            <a:ext cx="330756" cy="202027"/>
          </a:xfrm>
          <a:prstGeom prst="rect">
            <a:avLst/>
          </a:prstGeom>
        </p:spPr>
      </p:pic>
      <p:cxnSp>
        <p:nvCxnSpPr>
          <p:cNvPr id="13" name="直線コネクタ 12"/>
          <p:cNvCxnSpPr/>
          <p:nvPr/>
        </p:nvCxnSpPr>
        <p:spPr>
          <a:xfrm flipV="1">
            <a:off x="5664980" y="2064774"/>
            <a:ext cx="1424078" cy="527248"/>
          </a:xfrm>
          <a:prstGeom prst="line">
            <a:avLst/>
          </a:prstGeom>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7089057" y="1683086"/>
            <a:ext cx="1777481" cy="400110"/>
          </a:xfrm>
          <a:prstGeom prst="rect">
            <a:avLst/>
          </a:prstGeom>
          <a:noFill/>
        </p:spPr>
        <p:txBody>
          <a:bodyPr wrap="square" rtlCol="0">
            <a:spAutoFit/>
          </a:bodyPr>
          <a:lstStyle/>
          <a:p>
            <a:r>
              <a:rPr lang="en-US" altLang="ja-JP" sz="2000" dirty="0" smtClean="0"/>
              <a:t>12m</a:t>
            </a:r>
            <a:r>
              <a:rPr lang="ja-JP" altLang="en-US" sz="2000" dirty="0" smtClean="0"/>
              <a:t>以内</a:t>
            </a:r>
            <a:r>
              <a:rPr lang="en-US" altLang="ja-JP" sz="2000" dirty="0" smtClean="0"/>
              <a:t>: 1</a:t>
            </a:r>
            <a:r>
              <a:rPr lang="ja-JP" altLang="en-US" sz="2000" dirty="0" smtClean="0"/>
              <a:t>点</a:t>
            </a:r>
            <a:endParaRPr kumimoji="1" lang="ja-JP" altLang="en-US" sz="2000" dirty="0"/>
          </a:p>
        </p:txBody>
      </p:sp>
      <p:sp>
        <p:nvSpPr>
          <p:cNvPr id="15" name="テキスト ボックス 14"/>
          <p:cNvSpPr txBox="1"/>
          <p:nvPr/>
        </p:nvSpPr>
        <p:spPr>
          <a:xfrm>
            <a:off x="6873151" y="2204145"/>
            <a:ext cx="1777481" cy="400110"/>
          </a:xfrm>
          <a:prstGeom prst="rect">
            <a:avLst/>
          </a:prstGeom>
          <a:noFill/>
        </p:spPr>
        <p:txBody>
          <a:bodyPr wrap="square" rtlCol="0">
            <a:spAutoFit/>
          </a:bodyPr>
          <a:lstStyle/>
          <a:p>
            <a:r>
              <a:rPr lang="en-US" altLang="ja-JP" sz="2000" dirty="0" smtClean="0"/>
              <a:t>6m</a:t>
            </a:r>
            <a:r>
              <a:rPr lang="ja-JP" altLang="en-US" sz="2000" dirty="0" smtClean="0"/>
              <a:t>以内</a:t>
            </a:r>
            <a:r>
              <a:rPr lang="en-US" altLang="ja-JP" sz="2000" dirty="0" smtClean="0"/>
              <a:t>: 2</a:t>
            </a:r>
            <a:r>
              <a:rPr lang="ja-JP" altLang="en-US" sz="2000" dirty="0" smtClean="0"/>
              <a:t>点</a:t>
            </a:r>
            <a:endParaRPr kumimoji="1" lang="ja-JP" altLang="en-US" sz="2000" dirty="0"/>
          </a:p>
        </p:txBody>
      </p:sp>
      <p:cxnSp>
        <p:nvCxnSpPr>
          <p:cNvPr id="16" name="直線コネクタ 15"/>
          <p:cNvCxnSpPr/>
          <p:nvPr/>
        </p:nvCxnSpPr>
        <p:spPr>
          <a:xfrm flipV="1">
            <a:off x="5402435" y="2476819"/>
            <a:ext cx="1424078" cy="527248"/>
          </a:xfrm>
          <a:prstGeom prst="line">
            <a:avLst/>
          </a:prstGeom>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484553" y="2712971"/>
            <a:ext cx="1777481" cy="400110"/>
          </a:xfrm>
          <a:prstGeom prst="rect">
            <a:avLst/>
          </a:prstGeom>
          <a:noFill/>
        </p:spPr>
        <p:txBody>
          <a:bodyPr wrap="square" rtlCol="0">
            <a:spAutoFit/>
          </a:bodyPr>
          <a:lstStyle/>
          <a:p>
            <a:r>
              <a:rPr lang="en-US" altLang="ja-JP" sz="2000" dirty="0"/>
              <a:t>3</a:t>
            </a:r>
            <a:r>
              <a:rPr lang="en-US" altLang="ja-JP" sz="2000" dirty="0" smtClean="0"/>
              <a:t>m</a:t>
            </a:r>
            <a:r>
              <a:rPr lang="ja-JP" altLang="en-US" sz="2000" dirty="0" smtClean="0"/>
              <a:t>以内</a:t>
            </a:r>
            <a:r>
              <a:rPr lang="en-US" altLang="ja-JP" sz="2000" dirty="0" smtClean="0"/>
              <a:t>: 3</a:t>
            </a:r>
            <a:r>
              <a:rPr lang="ja-JP" altLang="en-US" sz="2000" dirty="0" smtClean="0"/>
              <a:t>点</a:t>
            </a:r>
            <a:endParaRPr kumimoji="1" lang="ja-JP" altLang="en-US" sz="2000" dirty="0"/>
          </a:p>
        </p:txBody>
      </p:sp>
      <p:cxnSp>
        <p:nvCxnSpPr>
          <p:cNvPr id="18" name="直線コネクタ 17"/>
          <p:cNvCxnSpPr/>
          <p:nvPr/>
        </p:nvCxnSpPr>
        <p:spPr>
          <a:xfrm flipV="1">
            <a:off x="5042947" y="2888863"/>
            <a:ext cx="1424078" cy="527248"/>
          </a:xfrm>
          <a:prstGeom prst="line">
            <a:avLst/>
          </a:prstGeom>
        </p:spPr>
        <p:style>
          <a:lnRef idx="2">
            <a:schemeClr val="accent1"/>
          </a:lnRef>
          <a:fillRef idx="0">
            <a:schemeClr val="accent1"/>
          </a:fillRef>
          <a:effectRef idx="1">
            <a:schemeClr val="accent1"/>
          </a:effectRef>
          <a:fontRef idx="minor">
            <a:schemeClr val="tx1"/>
          </a:fontRef>
        </p:style>
      </p:cxnSp>
      <p:pic>
        <p:nvPicPr>
          <p:cNvPr id="19" name="図 18"/>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83246" y="4842765"/>
            <a:ext cx="746929" cy="456227"/>
          </a:xfrm>
          <a:prstGeom prst="rect">
            <a:avLst/>
          </a:prstGeom>
          <a:solidFill>
            <a:schemeClr val="accent6"/>
          </a:solidFill>
        </p:spPr>
      </p:pic>
      <p:pic>
        <p:nvPicPr>
          <p:cNvPr id="20" name="図 19"/>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83245" y="5898050"/>
            <a:ext cx="746929" cy="456227"/>
          </a:xfrm>
          <a:prstGeom prst="rect">
            <a:avLst/>
          </a:prstGeom>
          <a:solidFill>
            <a:schemeClr val="accent6"/>
          </a:solidFill>
        </p:spPr>
      </p:pic>
      <p:pic>
        <p:nvPicPr>
          <p:cNvPr id="21" name="図 20"/>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83247" y="5365362"/>
            <a:ext cx="746929" cy="456227"/>
          </a:xfrm>
          <a:prstGeom prst="rect">
            <a:avLst/>
          </a:prstGeom>
          <a:solidFill>
            <a:schemeClr val="accent6"/>
          </a:solidFill>
        </p:spPr>
      </p:pic>
      <p:sp>
        <p:nvSpPr>
          <p:cNvPr id="25" name="テキスト ボックス 24"/>
          <p:cNvSpPr txBox="1"/>
          <p:nvPr/>
        </p:nvSpPr>
        <p:spPr>
          <a:xfrm>
            <a:off x="3618275" y="4803173"/>
            <a:ext cx="1777481" cy="400110"/>
          </a:xfrm>
          <a:prstGeom prst="rect">
            <a:avLst/>
          </a:prstGeom>
          <a:noFill/>
        </p:spPr>
        <p:txBody>
          <a:bodyPr wrap="square" rtlCol="0">
            <a:spAutoFit/>
          </a:bodyPr>
          <a:lstStyle/>
          <a:p>
            <a:r>
              <a:rPr lang="ja-JP" altLang="en-US" sz="2000" dirty="0" smtClean="0"/>
              <a:t>休息同士</a:t>
            </a:r>
            <a:r>
              <a:rPr lang="en-US" altLang="ja-JP" sz="2000" dirty="0" smtClean="0"/>
              <a:t>: 1</a:t>
            </a:r>
            <a:r>
              <a:rPr lang="ja-JP" altLang="en-US" sz="2000" dirty="0" smtClean="0"/>
              <a:t>点</a:t>
            </a:r>
            <a:endParaRPr kumimoji="1" lang="ja-JP" altLang="en-US" sz="2000" dirty="0"/>
          </a:p>
        </p:txBody>
      </p:sp>
      <p:sp>
        <p:nvSpPr>
          <p:cNvPr id="26" name="テキスト ボックス 25"/>
          <p:cNvSpPr txBox="1"/>
          <p:nvPr/>
        </p:nvSpPr>
        <p:spPr>
          <a:xfrm>
            <a:off x="3618273" y="5349084"/>
            <a:ext cx="1777481" cy="400110"/>
          </a:xfrm>
          <a:prstGeom prst="rect">
            <a:avLst/>
          </a:prstGeom>
          <a:noFill/>
        </p:spPr>
        <p:txBody>
          <a:bodyPr wrap="square" rtlCol="0">
            <a:spAutoFit/>
          </a:bodyPr>
          <a:lstStyle/>
          <a:p>
            <a:r>
              <a:rPr lang="ja-JP" altLang="en-US" sz="2000" dirty="0" smtClean="0"/>
              <a:t>採食同士</a:t>
            </a:r>
            <a:r>
              <a:rPr lang="en-US" altLang="ja-JP" sz="2000" dirty="0" smtClean="0"/>
              <a:t>: 2</a:t>
            </a:r>
            <a:r>
              <a:rPr lang="ja-JP" altLang="en-US" sz="2000" dirty="0" smtClean="0"/>
              <a:t>点</a:t>
            </a:r>
            <a:endParaRPr kumimoji="1" lang="ja-JP" altLang="en-US" sz="2000" dirty="0"/>
          </a:p>
        </p:txBody>
      </p:sp>
      <p:sp>
        <p:nvSpPr>
          <p:cNvPr id="27" name="テキスト ボックス 26"/>
          <p:cNvSpPr txBox="1"/>
          <p:nvPr/>
        </p:nvSpPr>
        <p:spPr>
          <a:xfrm>
            <a:off x="3642136" y="5894995"/>
            <a:ext cx="1777481" cy="400110"/>
          </a:xfrm>
          <a:prstGeom prst="rect">
            <a:avLst/>
          </a:prstGeom>
          <a:noFill/>
        </p:spPr>
        <p:txBody>
          <a:bodyPr wrap="square" rtlCol="0">
            <a:spAutoFit/>
          </a:bodyPr>
          <a:lstStyle/>
          <a:p>
            <a:r>
              <a:rPr lang="ja-JP" altLang="en-US" sz="2000" dirty="0" smtClean="0"/>
              <a:t>歩行同士</a:t>
            </a:r>
            <a:r>
              <a:rPr lang="en-US" altLang="ja-JP" sz="2000" dirty="0" smtClean="0"/>
              <a:t>: 3</a:t>
            </a:r>
            <a:r>
              <a:rPr lang="ja-JP" altLang="en-US" sz="2000" dirty="0" smtClean="0"/>
              <a:t>点</a:t>
            </a:r>
            <a:endParaRPr kumimoji="1" lang="ja-JP" altLang="en-US" sz="2000" dirty="0"/>
          </a:p>
        </p:txBody>
      </p:sp>
      <p:pic>
        <p:nvPicPr>
          <p:cNvPr id="28" name="図 2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82575" y="4863790"/>
            <a:ext cx="746929" cy="456227"/>
          </a:xfrm>
          <a:prstGeom prst="rect">
            <a:avLst/>
          </a:prstGeom>
          <a:solidFill>
            <a:schemeClr val="accent6"/>
          </a:solidFill>
        </p:spPr>
      </p:pic>
      <p:pic>
        <p:nvPicPr>
          <p:cNvPr id="29" name="図 28"/>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382572" y="5365363"/>
            <a:ext cx="746929" cy="456227"/>
          </a:xfrm>
          <a:prstGeom prst="rect">
            <a:avLst/>
          </a:prstGeom>
          <a:solidFill>
            <a:schemeClr val="accent6"/>
          </a:solidFill>
        </p:spPr>
      </p:pic>
      <p:pic>
        <p:nvPicPr>
          <p:cNvPr id="30" name="図 29"/>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82573" y="5866936"/>
            <a:ext cx="746929" cy="456227"/>
          </a:xfrm>
          <a:prstGeom prst="rect">
            <a:avLst/>
          </a:prstGeom>
          <a:solidFill>
            <a:schemeClr val="accent6"/>
          </a:solidFill>
        </p:spPr>
      </p:pic>
      <p:pic>
        <p:nvPicPr>
          <p:cNvPr id="31" name="図 30"/>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83244" y="6385706"/>
            <a:ext cx="746929" cy="456227"/>
          </a:xfrm>
          <a:prstGeom prst="rect">
            <a:avLst/>
          </a:prstGeom>
          <a:solidFill>
            <a:schemeClr val="accent6"/>
          </a:solidFill>
        </p:spPr>
      </p:pic>
      <p:pic>
        <p:nvPicPr>
          <p:cNvPr id="32" name="図 3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82575" y="6385705"/>
            <a:ext cx="746929" cy="456227"/>
          </a:xfrm>
          <a:prstGeom prst="rect">
            <a:avLst/>
          </a:prstGeom>
          <a:solidFill>
            <a:schemeClr val="accent6"/>
          </a:solidFill>
        </p:spPr>
      </p:pic>
      <p:sp>
        <p:nvSpPr>
          <p:cNvPr id="33" name="テキスト ボックス 32"/>
          <p:cNvSpPr txBox="1"/>
          <p:nvPr/>
        </p:nvSpPr>
        <p:spPr>
          <a:xfrm>
            <a:off x="3618272" y="6400102"/>
            <a:ext cx="1777481" cy="400110"/>
          </a:xfrm>
          <a:prstGeom prst="rect">
            <a:avLst/>
          </a:prstGeom>
          <a:noFill/>
        </p:spPr>
        <p:txBody>
          <a:bodyPr wrap="square" rtlCol="0">
            <a:spAutoFit/>
          </a:bodyPr>
          <a:lstStyle/>
          <a:p>
            <a:r>
              <a:rPr lang="ja-JP" altLang="en-US" sz="2000" dirty="0"/>
              <a:t>他</a:t>
            </a:r>
            <a:r>
              <a:rPr lang="en-US" altLang="ja-JP" sz="2000" dirty="0" smtClean="0"/>
              <a:t>: </a:t>
            </a:r>
            <a:r>
              <a:rPr lang="en-US" altLang="ja-JP" sz="2000" dirty="0"/>
              <a:t>0</a:t>
            </a:r>
            <a:r>
              <a:rPr lang="ja-JP" altLang="en-US" sz="2000" dirty="0" smtClean="0"/>
              <a:t>点</a:t>
            </a:r>
            <a:endParaRPr kumimoji="1" lang="ja-JP" altLang="en-US" sz="2000" dirty="0"/>
          </a:p>
        </p:txBody>
      </p:sp>
      <p:sp>
        <p:nvSpPr>
          <p:cNvPr id="34" name="テキスト ボックス 33"/>
          <p:cNvSpPr txBox="1"/>
          <p:nvPr/>
        </p:nvSpPr>
        <p:spPr>
          <a:xfrm>
            <a:off x="5565573" y="5433000"/>
            <a:ext cx="2927543" cy="707886"/>
          </a:xfrm>
          <a:prstGeom prst="rect">
            <a:avLst/>
          </a:prstGeom>
          <a:solidFill>
            <a:schemeClr val="bg2">
              <a:lumMod val="75000"/>
            </a:schemeClr>
          </a:solidFill>
        </p:spPr>
        <p:txBody>
          <a:bodyPr wrap="square" rtlCol="0">
            <a:spAutoFit/>
          </a:bodyPr>
          <a:lstStyle/>
          <a:p>
            <a:r>
              <a:rPr lang="ja-JP" altLang="en-US" sz="2000" dirty="0" smtClean="0"/>
              <a:t>コミュニティ内のすべての牛について行う</a:t>
            </a:r>
            <a:endParaRPr kumimoji="1" lang="ja-JP" altLang="en-US" sz="2000" dirty="0"/>
          </a:p>
        </p:txBody>
      </p:sp>
    </p:spTree>
    <p:extLst>
      <p:ext uri="{BB962C8B-B14F-4D97-AF65-F5344CB8AC3E}">
        <p14:creationId xmlns:p14="http://schemas.microsoft.com/office/powerpoint/2010/main" val="3128054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動物行動図説</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より発展的な行動群</a:t>
            </a:r>
            <a:endParaRPr kumimoji="1" lang="en-US" altLang="ja-JP" dirty="0" smtClean="0"/>
          </a:p>
          <a:p>
            <a:pPr lvl="1"/>
            <a:r>
              <a:rPr lang="ja-JP" altLang="en-US" dirty="0" smtClean="0"/>
              <a:t>個体距離保持行動</a:t>
            </a:r>
            <a:r>
              <a:rPr lang="en-US" altLang="ja-JP" dirty="0" smtClean="0"/>
              <a:t>: 				</a:t>
            </a:r>
            <a:r>
              <a:rPr lang="ja-JP" altLang="en-US" dirty="0" smtClean="0"/>
              <a:t>休息</a:t>
            </a:r>
            <a:endParaRPr lang="en-US" altLang="ja-JP" dirty="0" smtClean="0"/>
          </a:p>
          <a:p>
            <a:pPr lvl="1"/>
            <a:r>
              <a:rPr kumimoji="1" lang="ja-JP" altLang="en-US" dirty="0" smtClean="0"/>
              <a:t>社会距離保持行動</a:t>
            </a:r>
            <a:r>
              <a:rPr kumimoji="1" lang="en-US" altLang="ja-JP" dirty="0" smtClean="0"/>
              <a:t>: 				</a:t>
            </a:r>
            <a:r>
              <a:rPr kumimoji="1" lang="ja-JP" altLang="en-US" dirty="0" smtClean="0"/>
              <a:t>採食・移動</a:t>
            </a:r>
            <a:endParaRPr kumimoji="1" lang="en-US" altLang="ja-JP" dirty="0" smtClean="0"/>
          </a:p>
          <a:p>
            <a:pPr lvl="1"/>
            <a:r>
              <a:rPr lang="ja-JP" altLang="en-US" dirty="0" smtClean="0"/>
              <a:t>接触・擦り付け・舐める</a:t>
            </a:r>
            <a:r>
              <a:rPr lang="en-US" altLang="ja-JP" dirty="0" smtClean="0"/>
              <a:t>:	 		</a:t>
            </a:r>
            <a:r>
              <a:rPr lang="ja-JP" altLang="en-US" dirty="0" smtClean="0"/>
              <a:t>親和</a:t>
            </a:r>
            <a:endParaRPr lang="en-US" altLang="ja-JP" dirty="0" smtClean="0"/>
          </a:p>
          <a:p>
            <a:pPr lvl="1"/>
            <a:r>
              <a:rPr lang="ja-JP" altLang="en-US" dirty="0" smtClean="0"/>
              <a:t>追いかけあい</a:t>
            </a:r>
            <a:r>
              <a:rPr lang="en-US" altLang="ja-JP" dirty="0" smtClean="0"/>
              <a:t>: 						</a:t>
            </a:r>
            <a:r>
              <a:rPr lang="ja-JP" altLang="en-US" dirty="0" smtClean="0"/>
              <a:t>遊戯</a:t>
            </a:r>
            <a:endParaRPr lang="en-US" altLang="ja-JP" dirty="0" smtClean="0"/>
          </a:p>
          <a:p>
            <a:pPr lvl="1"/>
            <a:r>
              <a:rPr lang="ja-JP" altLang="en-US" dirty="0" smtClean="0">
                <a:solidFill>
                  <a:srgbClr val="FF0000"/>
                </a:solidFill>
              </a:rPr>
              <a:t>動き回り</a:t>
            </a:r>
            <a:r>
              <a:rPr lang="en-US" altLang="ja-JP" dirty="0" smtClean="0">
                <a:solidFill>
                  <a:srgbClr val="FF0000"/>
                </a:solidFill>
              </a:rPr>
              <a:t>: 								</a:t>
            </a:r>
            <a:r>
              <a:rPr lang="ja-JP" altLang="en-US" dirty="0" smtClean="0">
                <a:solidFill>
                  <a:srgbClr val="FF0000"/>
                </a:solidFill>
              </a:rPr>
              <a:t>性行動</a:t>
            </a:r>
            <a:endParaRPr lang="en-US" altLang="ja-JP" dirty="0" smtClean="0">
              <a:solidFill>
                <a:srgbClr val="FF0000"/>
              </a:solidFill>
            </a:endParaRPr>
          </a:p>
          <a:p>
            <a:pPr lvl="1"/>
            <a:r>
              <a:rPr lang="ja-JP" altLang="en-US" dirty="0" smtClean="0">
                <a:solidFill>
                  <a:srgbClr val="FF0000"/>
                </a:solidFill>
              </a:rPr>
              <a:t>陰部嗅ぎ（性的探査）</a:t>
            </a:r>
            <a:r>
              <a:rPr lang="en-US" altLang="ja-JP" dirty="0" smtClean="0">
                <a:solidFill>
                  <a:srgbClr val="FF0000"/>
                </a:solidFill>
              </a:rPr>
              <a:t>: 				</a:t>
            </a:r>
            <a:r>
              <a:rPr lang="ja-JP" altLang="en-US" dirty="0" smtClean="0">
                <a:solidFill>
                  <a:srgbClr val="FF0000"/>
                </a:solidFill>
              </a:rPr>
              <a:t>性行動</a:t>
            </a:r>
            <a:endParaRPr lang="en-US" altLang="ja-JP" dirty="0" smtClean="0">
              <a:solidFill>
                <a:srgbClr val="FF0000"/>
              </a:solidFill>
            </a:endParaRPr>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12</a:t>
            </a:fld>
            <a:endParaRPr kumimoji="1" lang="ja-JP" altLang="en-US"/>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4778" b="48240"/>
          <a:stretch/>
        </p:blipFill>
        <p:spPr>
          <a:xfrm>
            <a:off x="1700652" y="4562272"/>
            <a:ext cx="2570547" cy="2295728"/>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t="56699"/>
          <a:stretch/>
        </p:blipFill>
        <p:spPr>
          <a:xfrm>
            <a:off x="5131934" y="4557233"/>
            <a:ext cx="2694130" cy="2217569"/>
          </a:xfrm>
          <a:prstGeom prst="rect">
            <a:avLst/>
          </a:prstGeom>
        </p:spPr>
      </p:pic>
    </p:spTree>
    <p:extLst>
      <p:ext uri="{BB962C8B-B14F-4D97-AF65-F5344CB8AC3E}">
        <p14:creationId xmlns:p14="http://schemas.microsoft.com/office/powerpoint/2010/main" val="105542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二等辺三角形 35"/>
          <p:cNvSpPr/>
          <p:nvPr/>
        </p:nvSpPr>
        <p:spPr>
          <a:xfrm rot="2682464">
            <a:off x="1008031" y="4914375"/>
            <a:ext cx="1618051" cy="325555"/>
          </a:xfrm>
          <a:prstGeom prst="triangle">
            <a:avLst>
              <a:gd name="adj" fmla="val 61053"/>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行動分類（クラスタリング）結果の活用</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13</a:t>
            </a:fld>
            <a:endParaRPr kumimoji="1" lang="ja-JP" altLang="en-US" dirty="0"/>
          </a:p>
        </p:txBody>
      </p:sp>
      <p:cxnSp>
        <p:nvCxnSpPr>
          <p:cNvPr id="6" name="直線矢印コネクタ 5"/>
          <p:cNvCxnSpPr/>
          <p:nvPr/>
        </p:nvCxnSpPr>
        <p:spPr>
          <a:xfrm>
            <a:off x="850489" y="2325471"/>
            <a:ext cx="7949382"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a:off x="1838632" y="2109161"/>
            <a:ext cx="0" cy="46211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7388942" y="2109161"/>
            <a:ext cx="0" cy="46211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正方形/長方形 12"/>
              <p:cNvSpPr/>
              <p:nvPr/>
            </p:nvSpPr>
            <p:spPr>
              <a:xfrm>
                <a:off x="1865430" y="2571277"/>
                <a:ext cx="3233043" cy="481781"/>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1</m:t>
                        </m:r>
                      </m:sub>
                    </m:sSub>
                  </m:oMath>
                </a14:m>
                <a:r>
                  <a:rPr lang="en-US" altLang="ja-JP" dirty="0" smtClean="0"/>
                  <a:t> (</a:t>
                </a:r>
                <a:r>
                  <a:rPr lang="ja-JP" altLang="en-US" dirty="0" smtClean="0"/>
                  <a:t>休息</a:t>
                </a:r>
                <a:r>
                  <a:rPr lang="en-US" altLang="ja-JP" dirty="0" smtClean="0"/>
                  <a:t>)</a:t>
                </a:r>
                <a:endParaRPr kumimoji="1"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1865430" y="2571277"/>
                <a:ext cx="3233043" cy="481781"/>
              </a:xfrm>
              <a:prstGeom prst="rect">
                <a:avLst/>
              </a:prstGeom>
              <a:blipFill>
                <a:blip r:embed="rId3"/>
                <a:stretch>
                  <a:fillRect/>
                </a:stretch>
              </a:blipFill>
              <a:ln>
                <a:solidFill>
                  <a:schemeClr val="tx2"/>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5098474" y="2571277"/>
                <a:ext cx="1140540" cy="481781"/>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m:t>
                        </m:r>
                      </m:sub>
                    </m:sSub>
                  </m:oMath>
                </a14:m>
                <a:r>
                  <a:rPr kumimoji="1" lang="ja-JP" altLang="en-US" dirty="0" smtClean="0"/>
                  <a:t> </a:t>
                </a:r>
                <a:r>
                  <a:rPr kumimoji="1" lang="en-US" altLang="ja-JP" dirty="0" smtClean="0"/>
                  <a:t>(</a:t>
                </a:r>
                <a:r>
                  <a:rPr kumimoji="1" lang="ja-JP" altLang="en-US" dirty="0" smtClean="0"/>
                  <a:t>採食</a:t>
                </a:r>
                <a:r>
                  <a:rPr kumimoji="1" lang="en-US" altLang="ja-JP" dirty="0" smtClean="0"/>
                  <a:t>)</a:t>
                </a:r>
                <a:endParaRPr kumimoji="1"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5098474" y="2571277"/>
                <a:ext cx="1140540" cy="481781"/>
              </a:xfrm>
              <a:prstGeom prst="rect">
                <a:avLst/>
              </a:prstGeom>
              <a:blipFill>
                <a:blip r:embed="rId4"/>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6223819" y="2571277"/>
                <a:ext cx="1165123" cy="48178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3</m:t>
                        </m:r>
                      </m:sub>
                    </m:sSub>
                  </m:oMath>
                </a14:m>
                <a:r>
                  <a:rPr kumimoji="1" lang="ja-JP" altLang="en-US" dirty="0" smtClean="0"/>
                  <a:t> </a:t>
                </a:r>
                <a:r>
                  <a:rPr kumimoji="1" lang="en-US" altLang="ja-JP" dirty="0" smtClean="0"/>
                  <a:t>(</a:t>
                </a:r>
                <a:r>
                  <a:rPr kumimoji="1" lang="ja-JP" altLang="en-US" dirty="0" smtClean="0"/>
                  <a:t>歩行</a:t>
                </a:r>
                <a:r>
                  <a:rPr kumimoji="1" lang="en-US" altLang="ja-JP" dirty="0" smtClean="0"/>
                  <a:t>)</a:t>
                </a:r>
                <a:endParaRPr kumimoji="1"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6223819" y="2571277"/>
                <a:ext cx="1165123" cy="481781"/>
              </a:xfrm>
              <a:prstGeom prst="rect">
                <a:avLst/>
              </a:prstGeom>
              <a:blipFill>
                <a:blip r:embed="rId5"/>
                <a:stretch>
                  <a:fillRect/>
                </a:stretch>
              </a:blipFill>
              <a:ln>
                <a:noFill/>
              </a:ln>
            </p:spPr>
            <p:txBody>
              <a:bodyPr/>
              <a:lstStyle/>
              <a:p>
                <a:r>
                  <a:rPr lang="ja-JP" altLang="en-US">
                    <a:noFill/>
                  </a:rPr>
                  <a:t> </a:t>
                </a:r>
              </a:p>
            </p:txBody>
          </p:sp>
        </mc:Fallback>
      </mc:AlternateContent>
      <p:sp>
        <p:nvSpPr>
          <p:cNvPr id="19" name="テキスト ボックス 18"/>
          <p:cNvSpPr txBox="1"/>
          <p:nvPr/>
        </p:nvSpPr>
        <p:spPr>
          <a:xfrm>
            <a:off x="850488" y="1586149"/>
            <a:ext cx="5373331" cy="400110"/>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smtClean="0"/>
              <a:t>各行動の間隔に占める割合を</a:t>
            </a:r>
            <a:r>
              <a:rPr lang="en-US" altLang="ja-JP" sz="2000" dirty="0" smtClean="0"/>
              <a:t>1</a:t>
            </a:r>
            <a:r>
              <a:rPr lang="ja-JP" altLang="en-US" sz="2000" dirty="0" smtClean="0"/>
              <a:t>頭ごとに算出</a:t>
            </a:r>
            <a:endParaRPr kumimoji="1" lang="ja-JP" altLang="en-US" sz="2000" dirty="0"/>
          </a:p>
        </p:txBody>
      </p:sp>
      <p:sp>
        <p:nvSpPr>
          <p:cNvPr id="20" name="テキスト ボックス 19"/>
          <p:cNvSpPr txBox="1"/>
          <p:nvPr/>
        </p:nvSpPr>
        <p:spPr>
          <a:xfrm>
            <a:off x="865682" y="3724355"/>
            <a:ext cx="5373331" cy="400110"/>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smtClean="0"/>
              <a:t>その割合からマンハッタン距離を算出</a:t>
            </a:r>
            <a:endParaRPr kumimoji="1" lang="ja-JP" altLang="en-US" sz="2000" dirty="0"/>
          </a:p>
        </p:txBody>
      </p:sp>
      <p:cxnSp>
        <p:nvCxnSpPr>
          <p:cNvPr id="22" name="直線矢印コネクタ 21"/>
          <p:cNvCxnSpPr/>
          <p:nvPr/>
        </p:nvCxnSpPr>
        <p:spPr>
          <a:xfrm flipV="1">
            <a:off x="1127565" y="4322211"/>
            <a:ext cx="0" cy="166165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flipV="1">
            <a:off x="894733" y="5752803"/>
            <a:ext cx="1747925"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flipV="1">
            <a:off x="894733" y="4881174"/>
            <a:ext cx="1428376" cy="11026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27565" y="4636088"/>
            <a:ext cx="926931" cy="432620"/>
          </a:xfrm>
          <a:prstGeom prst="line">
            <a:avLst/>
          </a:prstGeom>
        </p:spPr>
        <p:style>
          <a:lnRef idx="2">
            <a:schemeClr val="accent5"/>
          </a:lnRef>
          <a:fillRef idx="0">
            <a:schemeClr val="accent5"/>
          </a:fillRef>
          <a:effectRef idx="1">
            <a:schemeClr val="accent5"/>
          </a:effectRef>
          <a:fontRef idx="minor">
            <a:schemeClr val="tx1"/>
          </a:fontRef>
        </p:style>
      </p:cxnSp>
      <p:cxnSp>
        <p:nvCxnSpPr>
          <p:cNvPr id="30" name="直線コネクタ 29"/>
          <p:cNvCxnSpPr/>
          <p:nvPr/>
        </p:nvCxnSpPr>
        <p:spPr>
          <a:xfrm>
            <a:off x="2057195" y="5083422"/>
            <a:ext cx="177424" cy="675152"/>
          </a:xfrm>
          <a:prstGeom prst="line">
            <a:avLst/>
          </a:prstGeom>
        </p:spPr>
        <p:style>
          <a:lnRef idx="2">
            <a:schemeClr val="accent5"/>
          </a:lnRef>
          <a:fillRef idx="0">
            <a:schemeClr val="accent5"/>
          </a:fillRef>
          <a:effectRef idx="1">
            <a:schemeClr val="accent5"/>
          </a:effectRef>
          <a:fontRef idx="minor">
            <a:schemeClr val="tx1"/>
          </a:fontRef>
        </p:style>
      </p:cxnSp>
      <p:cxnSp>
        <p:nvCxnSpPr>
          <p:cNvPr id="32" name="直線コネクタ 31"/>
          <p:cNvCxnSpPr/>
          <p:nvPr/>
        </p:nvCxnSpPr>
        <p:spPr>
          <a:xfrm>
            <a:off x="1127565" y="4621374"/>
            <a:ext cx="1107054" cy="1125659"/>
          </a:xfrm>
          <a:prstGeom prst="line">
            <a:avLst/>
          </a:prstGeom>
        </p:spPr>
        <p:style>
          <a:lnRef idx="2">
            <a:schemeClr val="accent5"/>
          </a:lnRef>
          <a:fillRef idx="0">
            <a:schemeClr val="accent5"/>
          </a:fillRef>
          <a:effectRef idx="1">
            <a:schemeClr val="accent5"/>
          </a:effectRef>
          <a:fontRef idx="minor">
            <a:schemeClr val="tx1"/>
          </a:fontRef>
        </p:style>
      </p:cxnSp>
      <p:sp>
        <p:nvSpPr>
          <p:cNvPr id="38" name="テキスト ボックス 37"/>
          <p:cNvSpPr txBox="1"/>
          <p:nvPr/>
        </p:nvSpPr>
        <p:spPr>
          <a:xfrm>
            <a:off x="273896" y="4448589"/>
            <a:ext cx="853669" cy="369332"/>
          </a:xfrm>
          <a:prstGeom prst="rect">
            <a:avLst/>
          </a:prstGeom>
          <a:noFill/>
        </p:spPr>
        <p:txBody>
          <a:bodyPr wrap="square" rtlCol="0">
            <a:spAutoFit/>
          </a:bodyPr>
          <a:lstStyle/>
          <a:p>
            <a:r>
              <a:rPr lang="en-US" altLang="ja-JP" dirty="0" smtClean="0"/>
              <a:t>(0,0,1)</a:t>
            </a:r>
            <a:endParaRPr kumimoji="1" lang="ja-JP" altLang="en-US" dirty="0"/>
          </a:p>
        </p:txBody>
      </p:sp>
      <p:sp>
        <p:nvSpPr>
          <p:cNvPr id="39" name="テキスト ボックス 38"/>
          <p:cNvSpPr txBox="1"/>
          <p:nvPr/>
        </p:nvSpPr>
        <p:spPr>
          <a:xfrm>
            <a:off x="1596132" y="4511842"/>
            <a:ext cx="853669" cy="369332"/>
          </a:xfrm>
          <a:prstGeom prst="rect">
            <a:avLst/>
          </a:prstGeom>
          <a:noFill/>
        </p:spPr>
        <p:txBody>
          <a:bodyPr wrap="square" rtlCol="0">
            <a:spAutoFit/>
          </a:bodyPr>
          <a:lstStyle/>
          <a:p>
            <a:r>
              <a:rPr lang="en-US" altLang="ja-JP" dirty="0" smtClean="0"/>
              <a:t>(1,0,0)</a:t>
            </a:r>
            <a:endParaRPr kumimoji="1" lang="ja-JP" altLang="en-US" dirty="0"/>
          </a:p>
        </p:txBody>
      </p:sp>
      <p:sp>
        <p:nvSpPr>
          <p:cNvPr id="40" name="テキスト ボックス 39"/>
          <p:cNvSpPr txBox="1"/>
          <p:nvPr/>
        </p:nvSpPr>
        <p:spPr>
          <a:xfrm>
            <a:off x="2054496" y="5855812"/>
            <a:ext cx="853669" cy="369332"/>
          </a:xfrm>
          <a:prstGeom prst="rect">
            <a:avLst/>
          </a:prstGeom>
          <a:noFill/>
        </p:spPr>
        <p:txBody>
          <a:bodyPr wrap="square" rtlCol="0">
            <a:spAutoFit/>
          </a:bodyPr>
          <a:lstStyle/>
          <a:p>
            <a:r>
              <a:rPr lang="en-US" altLang="ja-JP" dirty="0" smtClean="0"/>
              <a:t>(1,0,0)</a:t>
            </a:r>
            <a:endParaRPr kumimoji="1" lang="ja-JP" altLang="en-US" dirty="0"/>
          </a:p>
        </p:txBody>
      </p:sp>
      <p:sp>
        <p:nvSpPr>
          <p:cNvPr id="41" name="右矢印 40"/>
          <p:cNvSpPr/>
          <p:nvPr/>
        </p:nvSpPr>
        <p:spPr>
          <a:xfrm>
            <a:off x="3148093" y="5077152"/>
            <a:ext cx="511278" cy="484632"/>
          </a:xfrm>
          <a:prstGeom prst="rightArrow">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3943470" y="4471792"/>
            <a:ext cx="1580486" cy="1362488"/>
          </a:xfrm>
          <a:prstGeom prst="triangl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4312384" y="4102361"/>
            <a:ext cx="853669" cy="369332"/>
          </a:xfrm>
          <a:prstGeom prst="rect">
            <a:avLst/>
          </a:prstGeom>
          <a:noFill/>
        </p:spPr>
        <p:txBody>
          <a:bodyPr wrap="square" rtlCol="0">
            <a:spAutoFit/>
          </a:bodyPr>
          <a:lstStyle/>
          <a:p>
            <a:r>
              <a:rPr lang="en-US" altLang="ja-JP" dirty="0" smtClean="0"/>
              <a:t>(0,0,1)</a:t>
            </a:r>
            <a:endParaRPr kumimoji="1" lang="ja-JP" altLang="en-US" dirty="0"/>
          </a:p>
        </p:txBody>
      </p:sp>
      <p:sp>
        <p:nvSpPr>
          <p:cNvPr id="44" name="テキスト ボックス 43"/>
          <p:cNvSpPr txBox="1"/>
          <p:nvPr/>
        </p:nvSpPr>
        <p:spPr>
          <a:xfrm>
            <a:off x="5230832" y="5799196"/>
            <a:ext cx="853669" cy="369332"/>
          </a:xfrm>
          <a:prstGeom prst="rect">
            <a:avLst/>
          </a:prstGeom>
          <a:noFill/>
        </p:spPr>
        <p:txBody>
          <a:bodyPr wrap="square" rtlCol="0">
            <a:spAutoFit/>
          </a:bodyPr>
          <a:lstStyle/>
          <a:p>
            <a:r>
              <a:rPr lang="en-US" altLang="ja-JP" dirty="0" smtClean="0"/>
              <a:t>(1,0,0)</a:t>
            </a:r>
            <a:endParaRPr kumimoji="1" lang="ja-JP" altLang="en-US" dirty="0"/>
          </a:p>
        </p:txBody>
      </p:sp>
      <p:sp>
        <p:nvSpPr>
          <p:cNvPr id="45" name="テキスト ボックス 44"/>
          <p:cNvSpPr txBox="1"/>
          <p:nvPr/>
        </p:nvSpPr>
        <p:spPr>
          <a:xfrm>
            <a:off x="3479157" y="5834280"/>
            <a:ext cx="853669" cy="369332"/>
          </a:xfrm>
          <a:prstGeom prst="rect">
            <a:avLst/>
          </a:prstGeom>
          <a:noFill/>
        </p:spPr>
        <p:txBody>
          <a:bodyPr wrap="square" rtlCol="0">
            <a:spAutoFit/>
          </a:bodyPr>
          <a:lstStyle/>
          <a:p>
            <a:r>
              <a:rPr lang="en-US" altLang="ja-JP" dirty="0" smtClean="0"/>
              <a:t>(1,0,0)</a:t>
            </a:r>
            <a:endParaRPr kumimoji="1" lang="ja-JP" altLang="en-US" dirty="0"/>
          </a:p>
        </p:txBody>
      </p:sp>
      <p:sp>
        <p:nvSpPr>
          <p:cNvPr id="46" name="楕円 45"/>
          <p:cNvSpPr/>
          <p:nvPr/>
        </p:nvSpPr>
        <p:spPr>
          <a:xfrm>
            <a:off x="4191226" y="5504717"/>
            <a:ext cx="141600" cy="141600"/>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5204369" y="5657117"/>
            <a:ext cx="141600" cy="141600"/>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右矢印 47"/>
          <p:cNvSpPr/>
          <p:nvPr/>
        </p:nvSpPr>
        <p:spPr>
          <a:xfrm>
            <a:off x="5904270" y="5072009"/>
            <a:ext cx="511278" cy="484632"/>
          </a:xfrm>
          <a:prstGeom prst="rightArrow">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テキスト ボックス 48"/>
              <p:cNvSpPr txBox="1"/>
              <p:nvPr/>
            </p:nvSpPr>
            <p:spPr>
              <a:xfrm>
                <a:off x="6376219" y="4887503"/>
                <a:ext cx="2470894" cy="8653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𝑑</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e>
                      </m:d>
                      <m:r>
                        <a:rPr kumimoji="1" lang="en-US" altLang="ja-JP" sz="2000" b="0" i="1" smtClean="0">
                          <a:latin typeface="Cambria Math" panose="02040503050406030204" pitchFamily="18" charset="0"/>
                        </a:rPr>
                        <m:t>=</m:t>
                      </m:r>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3</m:t>
                          </m:r>
                        </m:sup>
                        <m:e>
                          <m:d>
                            <m:dPr>
                              <m:begChr m:val="|"/>
                              <m:endChr m:val="|"/>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𝑞</m:t>
                                  </m:r>
                                </m:e>
                                <m:sub>
                                  <m:r>
                                    <a:rPr kumimoji="1" lang="en-US" altLang="ja-JP" sz="2000" b="0" i="1" smtClean="0">
                                      <a:latin typeface="Cambria Math" panose="02040503050406030204" pitchFamily="18" charset="0"/>
                                    </a:rPr>
                                    <m:t>𝑖</m:t>
                                  </m:r>
                                </m:sub>
                              </m:sSub>
                            </m:e>
                          </m:d>
                        </m:e>
                      </m:nary>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6376219" y="4887503"/>
                <a:ext cx="2470894" cy="865301"/>
              </a:xfrm>
              <a:prstGeom prst="rect">
                <a:avLst/>
              </a:prstGeom>
              <a:blipFill>
                <a:blip r:embed="rId6"/>
                <a:stretch>
                  <a:fillRect/>
                </a:stretch>
              </a:blipFill>
            </p:spPr>
            <p:txBody>
              <a:bodyPr/>
              <a:lstStyle/>
              <a:p>
                <a:r>
                  <a:rPr lang="ja-JP" altLang="en-US">
                    <a:noFill/>
                  </a:rPr>
                  <a:t> </a:t>
                </a:r>
              </a:p>
            </p:txBody>
          </p:sp>
        </mc:Fallback>
      </mc:AlternateContent>
      <p:sp>
        <p:nvSpPr>
          <p:cNvPr id="3" name="テキスト ボックス 2"/>
          <p:cNvSpPr txBox="1"/>
          <p:nvPr/>
        </p:nvSpPr>
        <p:spPr>
          <a:xfrm>
            <a:off x="3306618" y="1911927"/>
            <a:ext cx="2346037" cy="369332"/>
          </a:xfrm>
          <a:prstGeom prst="rect">
            <a:avLst/>
          </a:prstGeom>
          <a:noFill/>
        </p:spPr>
        <p:txBody>
          <a:bodyPr wrap="square" rtlCol="0">
            <a:spAutoFit/>
          </a:bodyPr>
          <a:lstStyle/>
          <a:p>
            <a:pPr algn="ctr"/>
            <a:r>
              <a:rPr kumimoji="1" lang="en-US" altLang="ja-JP" dirty="0" smtClean="0"/>
              <a:t>2</a:t>
            </a:r>
            <a:r>
              <a:rPr kumimoji="1" lang="ja-JP" altLang="en-US" dirty="0" smtClean="0"/>
              <a:t>分間</a:t>
            </a:r>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989780" y="3116311"/>
                <a:ext cx="7670799" cy="412485"/>
              </a:xfrm>
              <a:prstGeom prst="rect">
                <a:avLst/>
              </a:prstGeom>
              <a:noFill/>
            </p:spPr>
            <p:txBody>
              <a:bodyPr wrap="square" rtlCol="0">
                <a:spAutoFit/>
              </a:bodyPr>
              <a:lstStyle/>
              <a:p>
                <a:pPr algn="ctr"/>
                <a:r>
                  <a:rPr kumimoji="1" lang="en-US" altLang="ja-JP" sz="2000" dirty="0" smtClean="0"/>
                  <a:t>s.t. </a:t>
                </a:r>
                <a14:m>
                  <m:oMath xmlns:m="http://schemas.openxmlformats.org/officeDocument/2006/math">
                    <m:nary>
                      <m:naryPr>
                        <m:chr m:val="∑"/>
                        <m:limLoc m:val="subSup"/>
                        <m:ctrlPr>
                          <a:rPr kumimoji="1" lang="en-US" altLang="ja-JP" sz="2000" i="1" smtClean="0">
                            <a:latin typeface="Cambria Math" panose="02040503050406030204" pitchFamily="18" charset="0"/>
                          </a:rPr>
                        </m:ctrlPr>
                      </m:naryPr>
                      <m:sub>
                        <m:r>
                          <m:rPr>
                            <m:brk m:alnAt="25"/>
                          </m:rP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𝐾</m:t>
                        </m:r>
                      </m:sup>
                      <m:e>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𝑖</m:t>
                            </m:r>
                          </m:sub>
                        </m:sSub>
                      </m:e>
                    </m:nary>
                    <m:r>
                      <a:rPr kumimoji="1" lang="en-US" altLang="ja-JP" sz="2000" b="0" i="1" smtClean="0">
                        <a:latin typeface="Cambria Math" panose="02040503050406030204" pitchFamily="18" charset="0"/>
                      </a:rPr>
                      <m:t>=1</m:t>
                    </m:r>
                  </m:oMath>
                </a14:m>
                <a:endParaRPr kumimoji="1" lang="ja-JP" altLang="en-US"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989780" y="3116311"/>
                <a:ext cx="7670799" cy="412485"/>
              </a:xfrm>
              <a:prstGeom prst="rect">
                <a:avLst/>
              </a:prstGeom>
              <a:blipFill>
                <a:blip r:embed="rId7"/>
                <a:stretch>
                  <a:fillRect t="-114706" b="-177941"/>
                </a:stretch>
              </a:blipFill>
            </p:spPr>
            <p:txBody>
              <a:bodyPr/>
              <a:lstStyle/>
              <a:p>
                <a:r>
                  <a:rPr lang="ja-JP" altLang="en-US">
                    <a:noFill/>
                  </a:rPr>
                  <a:t> </a:t>
                </a:r>
              </a:p>
            </p:txBody>
          </p:sp>
        </mc:Fallback>
      </mc:AlternateContent>
      <p:cxnSp>
        <p:nvCxnSpPr>
          <p:cNvPr id="8" name="曲線コネクタ 7"/>
          <p:cNvCxnSpPr>
            <a:stCxn id="46" idx="4"/>
            <a:endCxn id="24" idx="0"/>
          </p:cNvCxnSpPr>
          <p:nvPr/>
        </p:nvCxnSpPr>
        <p:spPr>
          <a:xfrm rot="16200000" flipH="1">
            <a:off x="4161889" y="5746454"/>
            <a:ext cx="675048" cy="474774"/>
          </a:xfrm>
          <a:prstGeom prst="curved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1779663" y="6321365"/>
            <a:ext cx="5914274" cy="400110"/>
          </a:xfrm>
          <a:prstGeom prst="rect">
            <a:avLst/>
          </a:prstGeom>
          <a:solidFill>
            <a:schemeClr val="accent4">
              <a:lumMod val="40000"/>
              <a:lumOff val="60000"/>
            </a:schemeClr>
          </a:solidFill>
        </p:spPr>
        <p:txBody>
          <a:bodyPr wrap="square" rtlCol="0">
            <a:spAutoFit/>
          </a:bodyPr>
          <a:lstStyle/>
          <a:p>
            <a:r>
              <a:rPr kumimoji="1" lang="ja-JP" altLang="en-US" sz="2000" dirty="0" smtClean="0"/>
              <a:t>ある牛の</a:t>
            </a:r>
            <a:r>
              <a:rPr lang="en-US" altLang="ja-JP" sz="2000" dirty="0"/>
              <a:t>3</a:t>
            </a:r>
            <a:r>
              <a:rPr kumimoji="1" lang="ja-JP" altLang="en-US" sz="2000" dirty="0" smtClean="0"/>
              <a:t>次元空間の部分空間 </a:t>
            </a:r>
            <a:r>
              <a:rPr kumimoji="1" lang="en-US" altLang="ja-JP" sz="2000" dirty="0" smtClean="0"/>
              <a:t>(</a:t>
            </a:r>
            <a:r>
              <a:rPr kumimoji="1" lang="ja-JP" altLang="en-US" sz="2000" dirty="0" smtClean="0"/>
              <a:t>平面</a:t>
            </a:r>
            <a:r>
              <a:rPr kumimoji="1" lang="en-US" altLang="ja-JP" sz="2000" dirty="0" smtClean="0"/>
              <a:t>) </a:t>
            </a:r>
            <a:r>
              <a:rPr kumimoji="1" lang="ja-JP" altLang="en-US" sz="2000" dirty="0" err="1" smtClean="0"/>
              <a:t>での</a:t>
            </a:r>
            <a:r>
              <a:rPr kumimoji="1" lang="ja-JP" altLang="en-US" sz="2000" dirty="0" smtClean="0"/>
              <a:t>特徴表現</a:t>
            </a:r>
            <a:endParaRPr kumimoji="1" lang="ja-JP" altLang="en-US" sz="2000" dirty="0"/>
          </a:p>
        </p:txBody>
      </p:sp>
    </p:spTree>
    <p:extLst>
      <p:ext uri="{BB962C8B-B14F-4D97-AF65-F5344CB8AC3E}">
        <p14:creationId xmlns:p14="http://schemas.microsoft.com/office/powerpoint/2010/main" val="1390345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インタラクション推定の前提と目標</a:t>
            </a:r>
            <a:endParaRPr kumimoji="1" lang="ja-JP" altLang="en-US" dirty="0"/>
          </a:p>
        </p:txBody>
      </p:sp>
      <p:sp>
        <p:nvSpPr>
          <p:cNvPr id="3" name="コンテンツ プレースホルダー 2"/>
          <p:cNvSpPr>
            <a:spLocks noGrp="1"/>
          </p:cNvSpPr>
          <p:nvPr>
            <p:ph idx="1"/>
          </p:nvPr>
        </p:nvSpPr>
        <p:spPr>
          <a:xfrm>
            <a:off x="846630" y="5364287"/>
            <a:ext cx="7821117" cy="1083109"/>
          </a:xfrm>
          <a:solidFill>
            <a:schemeClr val="accent3">
              <a:lumMod val="20000"/>
              <a:lumOff val="80000"/>
            </a:schemeClr>
          </a:solidFill>
        </p:spPr>
        <p:txBody>
          <a:bodyPr/>
          <a:lstStyle/>
          <a:p>
            <a:r>
              <a:rPr lang="ja-JP" altLang="en-US" sz="2000" dirty="0" smtClean="0"/>
              <a:t>前提</a:t>
            </a:r>
            <a:r>
              <a:rPr lang="en-US" altLang="ja-JP" sz="2000" dirty="0" smtClean="0"/>
              <a:t>: 1</a:t>
            </a:r>
            <a:r>
              <a:rPr lang="ja-JP" altLang="en-US" sz="2000" dirty="0" err="1" smtClean="0"/>
              <a:t>つの</a:t>
            </a:r>
            <a:r>
              <a:rPr lang="ja-JP" altLang="en-US" sz="2000" dirty="0" smtClean="0"/>
              <a:t>セッション内では</a:t>
            </a:r>
            <a:r>
              <a:rPr lang="en-US" altLang="ja-JP" sz="2000" dirty="0" smtClean="0"/>
              <a:t>1</a:t>
            </a:r>
            <a:r>
              <a:rPr lang="ja-JP" altLang="en-US" sz="2000" dirty="0" err="1" smtClean="0"/>
              <a:t>つの</a:t>
            </a:r>
            <a:r>
              <a:rPr lang="ja-JP" altLang="en-US" sz="2000" dirty="0" smtClean="0"/>
              <a:t>インタラクションが行われている</a:t>
            </a:r>
            <a:endParaRPr lang="en-US" altLang="ja-JP" sz="2000" dirty="0" smtClean="0"/>
          </a:p>
          <a:p>
            <a:r>
              <a:rPr kumimoji="1" lang="ja-JP" altLang="en-US" sz="2000" dirty="0" smtClean="0"/>
              <a:t>目標</a:t>
            </a:r>
            <a:r>
              <a:rPr kumimoji="1" lang="en-US" altLang="ja-JP" sz="2000" dirty="0" smtClean="0"/>
              <a:t>: </a:t>
            </a:r>
            <a:r>
              <a:rPr kumimoji="1" lang="ja-JP" altLang="en-US" sz="2000" dirty="0" smtClean="0"/>
              <a:t>インタラクションの種類を推定する</a:t>
            </a:r>
            <a:endParaRPr kumimoji="1" lang="en-US" altLang="ja-JP" sz="2000" dirty="0" smtClean="0"/>
          </a:p>
          <a:p>
            <a:r>
              <a:rPr lang="ja-JP" altLang="en-US" sz="2000" dirty="0" smtClean="0"/>
              <a:t>今回の提案方法</a:t>
            </a:r>
            <a:r>
              <a:rPr lang="en-US" altLang="ja-JP" sz="2000" dirty="0" smtClean="0"/>
              <a:t>: Gaussian-LDA</a:t>
            </a:r>
            <a:r>
              <a:rPr lang="ja-JP" altLang="en-US" sz="2000" dirty="0" smtClean="0"/>
              <a:t>を使用する</a:t>
            </a:r>
            <a:endParaRPr kumimoji="1" lang="ja-JP" altLang="en-US" sz="2000"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14</a:t>
            </a:fld>
            <a:endParaRPr kumimoji="1" lang="ja-JP" altLang="en-US"/>
          </a:p>
        </p:txBody>
      </p:sp>
      <p:cxnSp>
        <p:nvCxnSpPr>
          <p:cNvPr id="6" name="直線矢印コネクタ 5"/>
          <p:cNvCxnSpPr/>
          <p:nvPr/>
        </p:nvCxnSpPr>
        <p:spPr>
          <a:xfrm flipV="1">
            <a:off x="1003860" y="2147981"/>
            <a:ext cx="0" cy="300805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flipV="1">
            <a:off x="710255" y="4894592"/>
            <a:ext cx="7943273"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7" name="グループ化 46"/>
          <p:cNvGrpSpPr/>
          <p:nvPr/>
        </p:nvGrpSpPr>
        <p:grpSpPr>
          <a:xfrm>
            <a:off x="2245985" y="3550423"/>
            <a:ext cx="484954" cy="1302967"/>
            <a:chOff x="2107807" y="3396755"/>
            <a:chExt cx="484954" cy="1302967"/>
          </a:xfrm>
        </p:grpSpPr>
        <p:pic>
          <p:nvPicPr>
            <p:cNvPr id="12" name="図 1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07807" y="4403510"/>
              <a:ext cx="484954" cy="296212"/>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7" y="4066096"/>
              <a:ext cx="484954" cy="296212"/>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3728682"/>
              <a:ext cx="484954" cy="296212"/>
            </a:xfrm>
            <a:prstGeom prst="rect">
              <a:avLst/>
            </a:prstGeom>
          </p:spPr>
        </p:pic>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3396755"/>
              <a:ext cx="484954" cy="296212"/>
            </a:xfrm>
            <a:prstGeom prst="rect">
              <a:avLst/>
            </a:prstGeom>
          </p:spPr>
        </p:pic>
      </p:grpSp>
      <p:grpSp>
        <p:nvGrpSpPr>
          <p:cNvPr id="48" name="グループ化 47"/>
          <p:cNvGrpSpPr/>
          <p:nvPr/>
        </p:nvGrpSpPr>
        <p:grpSpPr>
          <a:xfrm>
            <a:off x="3331258" y="3882349"/>
            <a:ext cx="484954" cy="971040"/>
            <a:chOff x="3193080" y="3728681"/>
            <a:chExt cx="484954" cy="971040"/>
          </a:xfrm>
        </p:grpSpPr>
        <p:pic>
          <p:nvPicPr>
            <p:cNvPr id="16" name="図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93080" y="4403509"/>
              <a:ext cx="484954" cy="296212"/>
            </a:xfrm>
            <a:prstGeom prst="rect">
              <a:avLst/>
            </a:prstGeom>
          </p:spPr>
        </p:pic>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0" y="4066096"/>
              <a:ext cx="484954" cy="296212"/>
            </a:xfrm>
            <a:prstGeom prst="rect">
              <a:avLst/>
            </a:prstGeom>
          </p:spPr>
        </p:pic>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0" y="3728681"/>
              <a:ext cx="484954" cy="296212"/>
            </a:xfrm>
            <a:prstGeom prst="rect">
              <a:avLst/>
            </a:prstGeom>
          </p:spPr>
        </p:pic>
      </p:grpSp>
      <p:grpSp>
        <p:nvGrpSpPr>
          <p:cNvPr id="49" name="グループ化 48"/>
          <p:cNvGrpSpPr/>
          <p:nvPr/>
        </p:nvGrpSpPr>
        <p:grpSpPr>
          <a:xfrm>
            <a:off x="4410413" y="3882350"/>
            <a:ext cx="491072" cy="975333"/>
            <a:chOff x="4272235" y="3728682"/>
            <a:chExt cx="491072" cy="975333"/>
          </a:xfrm>
        </p:grpSpPr>
        <p:pic>
          <p:nvPicPr>
            <p:cNvPr id="19" name="図 18"/>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78353" y="4407803"/>
              <a:ext cx="484954" cy="296212"/>
            </a:xfrm>
            <a:prstGeom prst="rect">
              <a:avLst/>
            </a:prstGeom>
          </p:spPr>
        </p:pic>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235" y="4066096"/>
              <a:ext cx="484954" cy="296212"/>
            </a:xfrm>
            <a:prstGeom prst="rect">
              <a:avLst/>
            </a:prstGeom>
          </p:spPr>
        </p:pic>
        <p:pic>
          <p:nvPicPr>
            <p:cNvPr id="21" name="図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353" y="3728682"/>
              <a:ext cx="484954" cy="296212"/>
            </a:xfrm>
            <a:prstGeom prst="rect">
              <a:avLst/>
            </a:prstGeom>
          </p:spPr>
        </p:pic>
      </p:grpSp>
      <p:grpSp>
        <p:nvGrpSpPr>
          <p:cNvPr id="50" name="グループ化 49"/>
          <p:cNvGrpSpPr/>
          <p:nvPr/>
        </p:nvGrpSpPr>
        <p:grpSpPr>
          <a:xfrm>
            <a:off x="5489568" y="3550423"/>
            <a:ext cx="497190" cy="1302966"/>
            <a:chOff x="5351390" y="3396755"/>
            <a:chExt cx="497190" cy="1302966"/>
          </a:xfrm>
        </p:grpSpPr>
        <p:pic>
          <p:nvPicPr>
            <p:cNvPr id="22" name="図 2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63626" y="4403509"/>
              <a:ext cx="484954" cy="296212"/>
            </a:xfrm>
            <a:prstGeom prst="rect">
              <a:avLst/>
            </a:prstGeom>
          </p:spPr>
        </p:pic>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0" y="4066094"/>
              <a:ext cx="484954" cy="296212"/>
            </a:xfrm>
            <a:prstGeom prst="rect">
              <a:avLst/>
            </a:prstGeom>
          </p:spPr>
        </p:pic>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0" y="3728679"/>
              <a:ext cx="484954" cy="296212"/>
            </a:xfrm>
            <a:prstGeom prst="rect">
              <a:avLst/>
            </a:prstGeom>
          </p:spPr>
        </p:pic>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626" y="3396755"/>
              <a:ext cx="484954" cy="296212"/>
            </a:xfrm>
            <a:prstGeom prst="rect">
              <a:avLst/>
            </a:prstGeom>
          </p:spPr>
        </p:pic>
      </p:grpSp>
      <p:grpSp>
        <p:nvGrpSpPr>
          <p:cNvPr id="51" name="グループ化 50"/>
          <p:cNvGrpSpPr/>
          <p:nvPr/>
        </p:nvGrpSpPr>
        <p:grpSpPr>
          <a:xfrm>
            <a:off x="6518385" y="3222793"/>
            <a:ext cx="497190" cy="1634890"/>
            <a:chOff x="6380207" y="3069125"/>
            <a:chExt cx="497190" cy="1634890"/>
          </a:xfrm>
        </p:grpSpPr>
        <p:pic>
          <p:nvPicPr>
            <p:cNvPr id="26" name="図 2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2443" y="4407803"/>
              <a:ext cx="484954" cy="296212"/>
            </a:xfrm>
            <a:prstGeom prst="rect">
              <a:avLst/>
            </a:prstGeom>
          </p:spPr>
        </p:pic>
        <p:pic>
          <p:nvPicPr>
            <p:cNvPr id="27" name="図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07" y="4070388"/>
              <a:ext cx="484954" cy="296212"/>
            </a:xfrm>
            <a:prstGeom prst="rect">
              <a:avLst/>
            </a:prstGeom>
          </p:spPr>
        </p:pic>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07" y="3732973"/>
              <a:ext cx="484954" cy="296212"/>
            </a:xfrm>
            <a:prstGeom prst="rect">
              <a:avLst/>
            </a:prstGeom>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43" y="3401049"/>
              <a:ext cx="484954" cy="296212"/>
            </a:xfrm>
            <a:prstGeom prst="rect">
              <a:avLst/>
            </a:prstGeom>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43" y="3069125"/>
              <a:ext cx="484954" cy="296212"/>
            </a:xfrm>
            <a:prstGeom prst="rect">
              <a:avLst/>
            </a:prstGeom>
          </p:spPr>
        </p:pic>
      </p:grpSp>
      <p:sp>
        <p:nvSpPr>
          <p:cNvPr id="31" name="テキスト ボックス 30"/>
          <p:cNvSpPr txBox="1"/>
          <p:nvPr/>
        </p:nvSpPr>
        <p:spPr>
          <a:xfrm>
            <a:off x="7727959" y="4983163"/>
            <a:ext cx="1163782" cy="369332"/>
          </a:xfrm>
          <a:prstGeom prst="rect">
            <a:avLst/>
          </a:prstGeom>
          <a:noFill/>
        </p:spPr>
        <p:txBody>
          <a:bodyPr wrap="square" rtlCol="0">
            <a:spAutoFit/>
          </a:bodyPr>
          <a:lstStyle/>
          <a:p>
            <a:r>
              <a:rPr kumimoji="1" lang="ja-JP" altLang="en-US" dirty="0" smtClean="0"/>
              <a:t>時間方向</a:t>
            </a:r>
            <a:endParaRPr kumimoji="1" lang="ja-JP" altLang="en-US" dirty="0"/>
          </a:p>
        </p:txBody>
      </p:sp>
      <p:sp>
        <p:nvSpPr>
          <p:cNvPr id="32" name="テキスト ボックス 31"/>
          <p:cNvSpPr txBox="1"/>
          <p:nvPr/>
        </p:nvSpPr>
        <p:spPr>
          <a:xfrm>
            <a:off x="585811" y="2297695"/>
            <a:ext cx="432235" cy="1200329"/>
          </a:xfrm>
          <a:prstGeom prst="rect">
            <a:avLst/>
          </a:prstGeom>
          <a:noFill/>
        </p:spPr>
        <p:txBody>
          <a:bodyPr wrap="square" rtlCol="0">
            <a:spAutoFit/>
          </a:bodyPr>
          <a:lstStyle/>
          <a:p>
            <a:r>
              <a:rPr lang="ja-JP" altLang="en-US" dirty="0"/>
              <a:t>空間</a:t>
            </a:r>
            <a:r>
              <a:rPr kumimoji="1" lang="ja-JP" altLang="en-US" dirty="0" smtClean="0"/>
              <a:t>方向</a:t>
            </a:r>
            <a:endParaRPr kumimoji="1" lang="ja-JP" altLang="en-US" dirty="0"/>
          </a:p>
        </p:txBody>
      </p:sp>
      <mc:AlternateContent xmlns:mc="http://schemas.openxmlformats.org/markup-compatibility/2006" xmlns:a14="http://schemas.microsoft.com/office/drawing/2010/main">
        <mc:Choice Requires="a14">
          <p:sp>
            <p:nvSpPr>
              <p:cNvPr id="33" name="正方形/長方形 32"/>
              <p:cNvSpPr/>
              <p:nvPr/>
            </p:nvSpPr>
            <p:spPr>
              <a:xfrm>
                <a:off x="2245985" y="4976999"/>
                <a:ext cx="438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2245985" y="4976999"/>
                <a:ext cx="43877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3331258" y="4976999"/>
                <a:ext cx="4440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3331258" y="4976999"/>
                <a:ext cx="444096"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430842" y="4971371"/>
                <a:ext cx="4440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3</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430842" y="4971371"/>
                <a:ext cx="444096" cy="369332"/>
              </a:xfrm>
              <a:prstGeom prst="rect">
                <a:avLst/>
              </a:prstGeom>
              <a:blipFill>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5522233" y="4971371"/>
                <a:ext cx="4440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4</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5522233" y="4971371"/>
                <a:ext cx="444096" cy="369332"/>
              </a:xfrm>
              <a:prstGeom prst="rect">
                <a:avLst/>
              </a:prstGeom>
              <a:blipFill>
                <a:blip r:embed="rId8"/>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6538814" y="4974980"/>
                <a:ext cx="4440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5</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538814" y="4974980"/>
                <a:ext cx="444096" cy="369332"/>
              </a:xfrm>
              <a:prstGeom prst="rect">
                <a:avLst/>
              </a:prstGeom>
              <a:blipFill>
                <a:blip r:embed="rId9"/>
                <a:stretch>
                  <a:fillRect b="-1639"/>
                </a:stretch>
              </a:blipFill>
            </p:spPr>
            <p:txBody>
              <a:bodyPr/>
              <a:lstStyle/>
              <a:p>
                <a:r>
                  <a:rPr lang="ja-JP" altLang="en-US">
                    <a:noFill/>
                  </a:rPr>
                  <a:t> </a:t>
                </a:r>
              </a:p>
            </p:txBody>
          </p:sp>
        </mc:Fallback>
      </mc:AlternateContent>
      <p:cxnSp>
        <p:nvCxnSpPr>
          <p:cNvPr id="39" name="直線コネクタ 38"/>
          <p:cNvCxnSpPr/>
          <p:nvPr/>
        </p:nvCxnSpPr>
        <p:spPr>
          <a:xfrm flipV="1">
            <a:off x="1650360" y="2534827"/>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a:xfrm flipV="1">
            <a:off x="7624828" y="2534827"/>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1068469" y="2143445"/>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sp>
        <p:nvSpPr>
          <p:cNvPr id="42" name="テキスト ボックス 41"/>
          <p:cNvSpPr txBox="1"/>
          <p:nvPr/>
        </p:nvSpPr>
        <p:spPr>
          <a:xfrm>
            <a:off x="7042937" y="2147981"/>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cxnSp>
        <p:nvCxnSpPr>
          <p:cNvPr id="44" name="直線矢印コネクタ 43"/>
          <p:cNvCxnSpPr/>
          <p:nvPr/>
        </p:nvCxnSpPr>
        <p:spPr>
          <a:xfrm>
            <a:off x="1650360" y="3072803"/>
            <a:ext cx="5974468" cy="0"/>
          </a:xfrm>
          <a:prstGeom prst="straightConnector1">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p:cNvSpPr txBox="1"/>
              <p:nvPr/>
            </p:nvSpPr>
            <p:spPr>
              <a:xfrm>
                <a:off x="2965215" y="2665839"/>
                <a:ext cx="3121891" cy="369332"/>
              </a:xfrm>
              <a:prstGeom prst="rect">
                <a:avLst/>
              </a:prstGeom>
              <a:noFill/>
            </p:spPr>
            <p:txBody>
              <a:bodyPr wrap="square" rtlCol="0">
                <a:spAutoFit/>
              </a:bodyPr>
              <a:lstStyle/>
              <a:p>
                <a:pPr algn="ctr"/>
                <a:r>
                  <a:rPr kumimoji="1" lang="ja-JP" altLang="en-US" dirty="0" smtClean="0"/>
                  <a:t>セッション</a:t>
                </a:r>
                <a14:m>
                  <m:oMath xmlns:m="http://schemas.openxmlformats.org/officeDocument/2006/math">
                    <m:r>
                      <a:rPr kumimoji="1" lang="en-US" altLang="ja-JP" b="0" i="1" smtClean="0">
                        <a:latin typeface="Cambria Math" panose="02040503050406030204" pitchFamily="18" charset="0"/>
                      </a:rPr>
                      <m:t>𝑚</m:t>
                    </m:r>
                  </m:oMath>
                </a14:m>
                <a:r>
                  <a:rPr kumimoji="1" lang="en-US" altLang="ja-JP" dirty="0" smtClean="0"/>
                  <a:t> : </a:t>
                </a:r>
                <a:r>
                  <a:rPr lang="ja-JP" altLang="en-US" dirty="0" smtClean="0"/>
                  <a:t>インタラクション</a:t>
                </a:r>
                <a14:m>
                  <m:oMath xmlns:m="http://schemas.openxmlformats.org/officeDocument/2006/math">
                    <m:r>
                      <a:rPr kumimoji="1" lang="en-US" altLang="ja-JP" b="0" i="1" smtClean="0">
                        <a:latin typeface="Cambria Math" panose="02040503050406030204" pitchFamily="18" charset="0"/>
                      </a:rPr>
                      <m:t>𝑘</m:t>
                    </m:r>
                  </m:oMath>
                </a14:m>
                <a:endParaRPr kumimoji="1" lang="ja-JP" altLang="en-US"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2965215" y="2665839"/>
                <a:ext cx="3121891" cy="369332"/>
              </a:xfrm>
              <a:prstGeom prst="rect">
                <a:avLst/>
              </a:prstGeom>
              <a:blipFill>
                <a:blip r:embed="rId10"/>
                <a:stretch>
                  <a:fillRect l="-1559" t="-11475" b="-26230"/>
                </a:stretch>
              </a:blipFill>
            </p:spPr>
            <p:txBody>
              <a:bodyPr/>
              <a:lstStyle/>
              <a:p>
                <a:r>
                  <a:rPr lang="ja-JP" altLang="en-US">
                    <a:noFill/>
                  </a:rPr>
                  <a:t> </a:t>
                </a:r>
              </a:p>
            </p:txBody>
          </p:sp>
        </mc:Fallback>
      </mc:AlternateContent>
      <p:sp>
        <p:nvSpPr>
          <p:cNvPr id="58" name="テキスト ボックス 57"/>
          <p:cNvSpPr txBox="1"/>
          <p:nvPr/>
        </p:nvSpPr>
        <p:spPr>
          <a:xfrm>
            <a:off x="447633" y="1284501"/>
            <a:ext cx="5320813" cy="707886"/>
          </a:xfrm>
          <a:prstGeom prst="rect">
            <a:avLst/>
          </a:prstGeom>
          <a:solidFill>
            <a:schemeClr val="bg1">
              <a:lumMod val="95000"/>
            </a:schemeClr>
          </a:solidFill>
        </p:spPr>
        <p:txBody>
          <a:bodyPr wrap="square" rtlCol="0">
            <a:spAutoFit/>
          </a:bodyPr>
          <a:lstStyle/>
          <a:p>
            <a:r>
              <a:rPr kumimoji="1" lang="ja-JP" altLang="en-US" sz="2000" dirty="0" smtClean="0"/>
              <a:t>空間方向→行動同期と距離によるコミュニティ</a:t>
            </a:r>
            <a:endParaRPr kumimoji="1" lang="en-US" altLang="ja-JP" sz="2000" dirty="0" smtClean="0"/>
          </a:p>
          <a:p>
            <a:r>
              <a:rPr kumimoji="1" lang="ja-JP" altLang="en-US" sz="2000" dirty="0" smtClean="0"/>
              <a:t>時間方向→コミュニティ遷移による変化点検知</a:t>
            </a:r>
            <a:endParaRPr kumimoji="1" lang="en-US" altLang="ja-JP" sz="2000" dirty="0" smtClean="0"/>
          </a:p>
        </p:txBody>
      </p:sp>
      <p:sp>
        <p:nvSpPr>
          <p:cNvPr id="61" name="正方形/長方形 60"/>
          <p:cNvSpPr/>
          <p:nvPr/>
        </p:nvSpPr>
        <p:spPr>
          <a:xfrm>
            <a:off x="6380207" y="1332033"/>
            <a:ext cx="2693858"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ja-JP" altLang="en-US" dirty="0" smtClean="0"/>
              <a:t>インタラクション</a:t>
            </a:r>
            <a:r>
              <a:rPr lang="ja-JP" altLang="en-US" dirty="0"/>
              <a:t>が起きている枠組みを構築</a:t>
            </a:r>
          </a:p>
        </p:txBody>
      </p:sp>
      <p:sp>
        <p:nvSpPr>
          <p:cNvPr id="62" name="右矢印 61"/>
          <p:cNvSpPr/>
          <p:nvPr/>
        </p:nvSpPr>
        <p:spPr>
          <a:xfrm>
            <a:off x="5905323" y="1442707"/>
            <a:ext cx="431279" cy="484632"/>
          </a:xfrm>
          <a:prstGeom prst="rightArrow">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564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正方形/長方形 72"/>
          <p:cNvSpPr/>
          <p:nvPr/>
        </p:nvSpPr>
        <p:spPr>
          <a:xfrm>
            <a:off x="572655" y="4498108"/>
            <a:ext cx="7942695" cy="2145725"/>
          </a:xfrm>
          <a:prstGeom prst="rect">
            <a:avLst/>
          </a:prstGeom>
          <a:solidFill>
            <a:srgbClr val="CCFFCC">
              <a:alpha val="10196"/>
            </a:srgb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生成過程 </a:t>
            </a:r>
            <a:r>
              <a:rPr kumimoji="1" lang="en-US" altLang="ja-JP" dirty="0" smtClean="0"/>
              <a:t>(generative process)</a:t>
            </a:r>
            <a:r>
              <a:rPr kumimoji="1" lang="ja-JP" altLang="en-US" dirty="0" smtClean="0"/>
              <a:t> の仮定</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75496" y="1323347"/>
                <a:ext cx="7821117" cy="4525963"/>
              </a:xfrm>
            </p:spPr>
            <p:txBody>
              <a:bodyPr/>
              <a:lstStyle/>
              <a:p>
                <a:r>
                  <a:rPr lang="ja-JP" altLang="en-US" dirty="0" smtClean="0"/>
                  <a:t>動物のインタラクションを扱う確率的トピックモデル</a:t>
                </a:r>
                <a:endParaRPr lang="en-US" altLang="ja-JP" dirty="0" smtClean="0"/>
              </a:p>
              <a:p>
                <a:pPr marL="300038" lvl="1" indent="0">
                  <a:buNone/>
                </a:pPr>
                <a:r>
                  <a:rPr kumimoji="1" lang="ja-JP" altLang="en-US" sz="2000" dirty="0" smtClean="0"/>
                  <a:t>→</a:t>
                </a:r>
                <a:r>
                  <a:rPr kumimoji="1" lang="en-US" altLang="ja-JP" sz="2000" dirty="0" smtClean="0"/>
                  <a:t>Gaussian LDA</a:t>
                </a:r>
                <a:r>
                  <a:rPr kumimoji="1" lang="en-US" altLang="ja-JP" sz="2000" baseline="30000" dirty="0" smtClean="0"/>
                  <a:t>*</a:t>
                </a:r>
                <a:endParaRPr kumimoji="1" lang="en-US" altLang="ja-JP" sz="2000" baseline="30000" dirty="0"/>
              </a:p>
              <a:p>
                <a:pPr>
                  <a:buFont typeface="Wingdings" panose="05000000000000000000" pitchFamily="2" charset="2"/>
                  <a:buChar char="Ø"/>
                </a:pPr>
                <a:r>
                  <a:rPr lang="ja-JP" altLang="en-US" sz="2200" dirty="0" smtClean="0"/>
                  <a:t>それぞれのセッション </a:t>
                </a:r>
                <a14:m>
                  <m:oMath xmlns:m="http://schemas.openxmlformats.org/officeDocument/2006/math">
                    <m:r>
                      <a:rPr lang="en-US" altLang="ja-JP" sz="2200" b="0" i="1" smtClean="0">
                        <a:latin typeface="Cambria Math" panose="02040503050406030204" pitchFamily="18" charset="0"/>
                      </a:rPr>
                      <m:t>𝑚</m:t>
                    </m:r>
                  </m:oMath>
                </a14:m>
                <a:r>
                  <a:rPr lang="en-US" altLang="ja-JP" sz="2200" dirty="0" smtClean="0"/>
                  <a:t> </a:t>
                </a:r>
                <a:r>
                  <a:rPr lang="ja-JP" altLang="en-US" sz="2200" dirty="0" smtClean="0"/>
                  <a:t>に対して</a:t>
                </a:r>
                <a14:m>
                  <m:oMath xmlns:m="http://schemas.openxmlformats.org/officeDocument/2006/math">
                    <m:sSub>
                      <m:sSubPr>
                        <m:ctrlPr>
                          <a:rPr lang="en-US" altLang="ja-JP" sz="2200" i="1" smtClean="0">
                            <a:latin typeface="Cambria Math" panose="02040503050406030204" pitchFamily="18" charset="0"/>
                          </a:rPr>
                        </m:ctrlPr>
                      </m:sSubPr>
                      <m:e>
                        <m:r>
                          <a:rPr lang="ja-JP" altLang="en-US" sz="2200" i="1" smtClean="0">
                            <a:latin typeface="Cambria Math" panose="02040503050406030204" pitchFamily="18" charset="0"/>
                          </a:rPr>
                          <m:t>𝜃</m:t>
                        </m:r>
                      </m:e>
                      <m:sub>
                        <m:r>
                          <a:rPr lang="en-US" altLang="ja-JP" sz="2200" b="0" i="1" smtClean="0">
                            <a:latin typeface="Cambria Math" panose="02040503050406030204" pitchFamily="18" charset="0"/>
                          </a:rPr>
                          <m:t>𝑚</m:t>
                        </m:r>
                      </m:sub>
                    </m:sSub>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𝐷𝑖𝑟</m:t>
                    </m:r>
                    <m:r>
                      <a:rPr lang="en-US" altLang="ja-JP" sz="2200" b="0" i="1" smtClean="0">
                        <a:latin typeface="Cambria Math" panose="02040503050406030204" pitchFamily="18" charset="0"/>
                      </a:rPr>
                      <m:t>(</m:t>
                    </m:r>
                    <m:r>
                      <a:rPr lang="ja-JP" altLang="en-US" sz="2200" b="1" i="1" smtClean="0">
                        <a:latin typeface="Cambria Math" panose="02040503050406030204" pitchFamily="18" charset="0"/>
                      </a:rPr>
                      <m:t>𝜶</m:t>
                    </m:r>
                    <m:r>
                      <a:rPr lang="en-US" altLang="ja-JP" sz="2200" b="0" i="1" smtClean="0">
                        <a:latin typeface="Cambria Math" panose="02040503050406030204" pitchFamily="18" charset="0"/>
                      </a:rPr>
                      <m:t>)</m:t>
                    </m:r>
                  </m:oMath>
                </a14:m>
                <a:endParaRPr lang="en-US" altLang="ja-JP" sz="2200" dirty="0" smtClean="0"/>
              </a:p>
              <a:p>
                <a:pPr>
                  <a:buFont typeface="Wingdings" panose="05000000000000000000" pitchFamily="2" charset="2"/>
                  <a:buChar char="Ø"/>
                </a:pPr>
                <a:r>
                  <a:rPr lang="ja-JP" altLang="en-US" sz="2200" dirty="0"/>
                  <a:t>セッション</a:t>
                </a:r>
                <a14:m>
                  <m:oMath xmlns:m="http://schemas.openxmlformats.org/officeDocument/2006/math">
                    <m:r>
                      <a:rPr lang="en-US" altLang="ja-JP" sz="2200" i="1">
                        <a:latin typeface="Cambria Math" panose="02040503050406030204" pitchFamily="18" charset="0"/>
                      </a:rPr>
                      <m:t>𝑚</m:t>
                    </m:r>
                  </m:oMath>
                </a14:m>
                <a:r>
                  <a:rPr lang="en-US" altLang="ja-JP" sz="2200" dirty="0"/>
                  <a:t> </a:t>
                </a:r>
                <a:r>
                  <a:rPr lang="ja-JP" altLang="en-US" sz="2200" dirty="0" smtClean="0"/>
                  <a:t>中の各時間の各牛の特徴表現</a:t>
                </a:r>
                <a14:m>
                  <m:oMath xmlns:m="http://schemas.openxmlformats.org/officeDocument/2006/math">
                    <m:sSub>
                      <m:sSubPr>
                        <m:ctrlPr>
                          <a:rPr lang="en-US" altLang="ja-JP" sz="2200" b="1" i="1" smtClean="0">
                            <a:latin typeface="Cambria Math" panose="02040503050406030204" pitchFamily="18" charset="0"/>
                          </a:rPr>
                        </m:ctrlPr>
                      </m:sSubPr>
                      <m:e>
                        <m:r>
                          <a:rPr lang="en-US" altLang="ja-JP" sz="2200" b="1" i="1" smtClean="0">
                            <a:latin typeface="Cambria Math" panose="02040503050406030204" pitchFamily="18" charset="0"/>
                          </a:rPr>
                          <m:t>𝒙</m:t>
                        </m:r>
                      </m:e>
                      <m:sub>
                        <m:r>
                          <a:rPr lang="en-US" altLang="ja-JP" sz="2200" b="0" i="1" smtClean="0">
                            <a:latin typeface="Cambria Math" panose="02040503050406030204" pitchFamily="18" charset="0"/>
                          </a:rPr>
                          <m:t>𝑚</m:t>
                        </m:r>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𝑛</m:t>
                        </m:r>
                      </m:sub>
                    </m:sSub>
                  </m:oMath>
                </a14:m>
                <a:r>
                  <a:rPr lang="ja-JP" altLang="en-US" sz="2200" dirty="0" smtClean="0"/>
                  <a:t>に対して，</a:t>
                </a:r>
                <a:endParaRPr lang="en-US" altLang="ja-JP" sz="2200" dirty="0" smtClean="0"/>
              </a:p>
              <a:p>
                <a:pPr lvl="1">
                  <a:buFont typeface="Arial" panose="020B0604020202020204" pitchFamily="34" charset="0"/>
                  <a:buChar char="•"/>
                </a:pPr>
                <a:r>
                  <a:rPr lang="ja-JP" altLang="en-US" sz="2000" dirty="0" smtClean="0"/>
                  <a:t>インタラクション</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1" i="1" smtClean="0">
                            <a:latin typeface="Cambria Math" panose="02040503050406030204" pitchFamily="18" charset="0"/>
                          </a:rPr>
                          <m:t>𝒛</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𝐶𝑎𝑡𝑒𝑔𝑜𝑟𝑖𝑐𝑎𝑙</m:t>
                    </m:r>
                    <m:r>
                      <a:rPr lang="en-US" altLang="ja-JP" sz="2000" i="1">
                        <a:latin typeface="Cambria Math" panose="02040503050406030204" pitchFamily="18" charset="0"/>
                      </a:rPr>
                      <m:t>(</m:t>
                    </m:r>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𝜽</m:t>
                        </m:r>
                      </m:e>
                      <m:sub>
                        <m:r>
                          <a:rPr lang="en-US" altLang="ja-JP" sz="2000" b="1" i="1">
                            <a:latin typeface="Cambria Math" panose="02040503050406030204" pitchFamily="18" charset="0"/>
                          </a:rPr>
                          <m:t>𝒎</m:t>
                        </m:r>
                      </m:sub>
                    </m:sSub>
                    <m:r>
                      <a:rPr lang="en-US" altLang="ja-JP" sz="2000" i="1">
                        <a:latin typeface="Cambria Math" panose="02040503050406030204" pitchFamily="18" charset="0"/>
                      </a:rPr>
                      <m:t>)</m:t>
                    </m:r>
                    <m:r>
                      <a:rPr lang="ja-JP" altLang="en-US" sz="2000" i="1">
                        <a:latin typeface="Cambria Math" panose="02040503050406030204" pitchFamily="18" charset="0"/>
                      </a:rPr>
                      <m:t>を</m:t>
                    </m:r>
                  </m:oMath>
                </a14:m>
                <a:r>
                  <a:rPr lang="ja-JP" altLang="en-US" sz="2000" dirty="0"/>
                  <a:t>選択する</a:t>
                </a:r>
                <a:endParaRPr lang="en-US" altLang="ja-JP" sz="2000" dirty="0" smtClean="0"/>
              </a:p>
              <a:p>
                <a:pPr lvl="1">
                  <a:buFont typeface="Arial" panose="020B0604020202020204" pitchFamily="34" charset="0"/>
                  <a:buChar char="•"/>
                </a:pPr>
                <a:r>
                  <a:rPr lang="ja-JP" altLang="en-US" sz="2000" dirty="0" smtClean="0"/>
                  <a:t>トピックに従って特徴表現</a:t>
                </a:r>
                <a14:m>
                  <m:oMath xmlns:m="http://schemas.openxmlformats.org/officeDocument/2006/math">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𝒙</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r>
                      <a:rPr lang="en-US" altLang="ja-JP" sz="2000" i="1">
                        <a:latin typeface="Cambria Math" panose="02040503050406030204" pitchFamily="18" charset="0"/>
                      </a:rPr>
                      <m:t>~</m:t>
                    </m:r>
                    <m:r>
                      <a:rPr lang="ja-JP" altLang="en-US" sz="2000" i="1" smtClean="0">
                        <a:latin typeface="Cambria Math" panose="02040503050406030204" pitchFamily="18" charset="0"/>
                      </a:rPr>
                      <m:t>𝒩</m:t>
                    </m:r>
                    <m:r>
                      <a:rPr lang="en-US" altLang="ja-JP" sz="2000" i="1" smtClean="0">
                        <a:latin typeface="Cambria Math" panose="02040503050406030204" pitchFamily="18" charset="0"/>
                      </a:rPr>
                      <m:t> </m:t>
                    </m:r>
                    <m:r>
                      <a:rPr lang="en-US" altLang="ja-JP" sz="2000" i="1">
                        <a:latin typeface="Cambria Math" panose="02040503050406030204" pitchFamily="18" charset="0"/>
                      </a:rPr>
                      <m:t>(</m:t>
                    </m:r>
                    <m:sSub>
                      <m:sSubPr>
                        <m:ctrlPr>
                          <a:rPr lang="en-US" altLang="ja-JP" sz="2000" b="1" i="1">
                            <a:latin typeface="Cambria Math" panose="02040503050406030204" pitchFamily="18" charset="0"/>
                          </a:rPr>
                        </m:ctrlPr>
                      </m:sSubPr>
                      <m:e>
                        <m:r>
                          <a:rPr lang="ja-JP" altLang="en-US" sz="2000" b="1" i="1" smtClean="0">
                            <a:latin typeface="Cambria Math" panose="02040503050406030204" pitchFamily="18" charset="0"/>
                          </a:rPr>
                          <m:t>𝝁</m:t>
                        </m:r>
                      </m:e>
                      <m:sub>
                        <m:sSub>
                          <m:sSubPr>
                            <m:ctrlPr>
                              <a:rPr lang="en-US" altLang="ja-JP" sz="2000" b="1" i="1" smtClean="0">
                                <a:latin typeface="Cambria Math" panose="02040503050406030204" pitchFamily="18" charset="0"/>
                              </a:rPr>
                            </m:ctrlPr>
                          </m:sSubPr>
                          <m:e>
                            <m:r>
                              <a:rPr lang="en-US" altLang="ja-JP" sz="2000" b="0" i="1" smtClean="0">
                                <a:latin typeface="Cambria Math" panose="02040503050406030204" pitchFamily="18" charset="0"/>
                              </a:rPr>
                              <m:t>𝑧</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sub>
                    </m:sSub>
                    <m:r>
                      <a:rPr lang="en-US" altLang="ja-JP" sz="2000" b="1"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ja-JP" altLang="en-US" sz="2000" b="1" i="1" smtClean="0">
                            <a:latin typeface="Cambria Math" panose="02040503050406030204" pitchFamily="18" charset="0"/>
                          </a:rPr>
                          <m:t>𝚺</m:t>
                        </m:r>
                      </m:e>
                      <m:sub>
                        <m:sSub>
                          <m:sSubPr>
                            <m:ctrlPr>
                              <a:rPr lang="en-US" altLang="ja-JP" sz="2000" b="1" i="1">
                                <a:latin typeface="Cambria Math" panose="02040503050406030204" pitchFamily="18" charset="0"/>
                              </a:rPr>
                            </m:ctrlPr>
                          </m:sSubPr>
                          <m:e>
                            <m:r>
                              <a:rPr lang="en-US" altLang="ja-JP" sz="2000" i="1">
                                <a:latin typeface="Cambria Math" panose="02040503050406030204" pitchFamily="18" charset="0"/>
                              </a:rPr>
                              <m:t>𝑧</m:t>
                            </m:r>
                          </m:e>
                          <m:sub>
                            <m:r>
                              <a:rPr lang="en-US" altLang="ja-JP" sz="2000" i="1">
                                <a:latin typeface="Cambria Math" panose="02040503050406030204" pitchFamily="18" charset="0"/>
                              </a:rPr>
                              <m:t>𝑚</m:t>
                            </m:r>
                            <m:r>
                              <a:rPr lang="en-US" altLang="ja-JP" sz="2000" i="1">
                                <a:latin typeface="Cambria Math" panose="02040503050406030204" pitchFamily="18" charset="0"/>
                              </a:rPr>
                              <m:t>,</m:t>
                            </m:r>
                            <m:r>
                              <a:rPr lang="en-US" altLang="ja-JP" sz="2000" i="1">
                                <a:latin typeface="Cambria Math" panose="02040503050406030204" pitchFamily="18" charset="0"/>
                              </a:rPr>
                              <m:t>𝑛</m:t>
                            </m:r>
                          </m:sub>
                        </m:sSub>
                      </m:sub>
                    </m:sSub>
                    <m:r>
                      <a:rPr lang="en-US" altLang="ja-JP" sz="2000" i="1">
                        <a:latin typeface="Cambria Math" panose="02040503050406030204" pitchFamily="18" charset="0"/>
                      </a:rPr>
                      <m:t>)</m:t>
                    </m:r>
                  </m:oMath>
                </a14:m>
                <a:r>
                  <a:rPr lang="ja-JP" altLang="en-US" sz="2000" dirty="0"/>
                  <a:t>を選択</a:t>
                </a:r>
                <a:r>
                  <a:rPr lang="ja-JP" altLang="en-US" sz="2000" dirty="0" smtClean="0"/>
                  <a:t>する</a:t>
                </a:r>
                <a:endParaRPr lang="en-US" altLang="ja-JP" sz="2000" dirty="0" smtClean="0"/>
              </a:p>
              <a:p>
                <a:pPr marL="642937" lvl="2" indent="0">
                  <a:buNone/>
                </a:pPr>
                <a:r>
                  <a:rPr lang="en-US" altLang="ja-JP" sz="2000" dirty="0" smtClean="0"/>
                  <a:t>(</a:t>
                </a:r>
                <a14:m>
                  <m:oMath xmlns:m="http://schemas.openxmlformats.org/officeDocument/2006/math">
                    <m:r>
                      <a:rPr lang="en-US" altLang="ja-JP" sz="2000" b="0" i="1" smtClean="0">
                        <a:latin typeface="Cambria Math" panose="02040503050406030204" pitchFamily="18" charset="0"/>
                      </a:rPr>
                      <m:t>𝑝</m:t>
                    </m:r>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𝝁</m:t>
                            </m:r>
                          </m:e>
                          <m:sub>
                            <m:r>
                              <a:rPr lang="en-US" altLang="ja-JP" sz="2000" b="0" i="1" smtClean="0">
                                <a:latin typeface="Cambria Math" panose="02040503050406030204" pitchFamily="18" charset="0"/>
                              </a:rPr>
                              <m:t>𝑘</m:t>
                            </m:r>
                          </m:sub>
                        </m:sSub>
                        <m:r>
                          <a:rPr lang="en-US" altLang="ja-JP" sz="2000" b="1" i="1">
                            <a:latin typeface="Cambria Math" panose="02040503050406030204" pitchFamily="18" charset="0"/>
                          </a:rPr>
                          <m:t>, </m:t>
                        </m:r>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𝚺</m:t>
                            </m:r>
                          </m:e>
                          <m:sub>
                            <m:r>
                              <a:rPr lang="en-US" altLang="ja-JP" sz="2000" b="0" i="1" smtClean="0">
                                <a:latin typeface="Cambria Math" panose="02040503050406030204" pitchFamily="18" charset="0"/>
                              </a:rPr>
                              <m:t>𝑘</m:t>
                            </m:r>
                          </m:sub>
                        </m:sSub>
                      </m:e>
                    </m:d>
                    <m:r>
                      <a:rPr lang="en-US" altLang="ja-JP" sz="2000" b="0" i="1" smtClean="0">
                        <a:latin typeface="Cambria Math" panose="02040503050406030204" pitchFamily="18" charset="0"/>
                      </a:rPr>
                      <m:t>=</m:t>
                    </m:r>
                    <m:r>
                      <a:rPr lang="ja-JP" altLang="en-US" sz="2000" i="1">
                        <a:latin typeface="Cambria Math" panose="02040503050406030204" pitchFamily="18" charset="0"/>
                      </a:rPr>
                      <m:t>𝒩</m:t>
                    </m:r>
                    <m:r>
                      <a:rPr lang="en-US" altLang="ja-JP" sz="2000" i="1">
                        <a:latin typeface="Cambria Math" panose="02040503050406030204" pitchFamily="18" charset="0"/>
                      </a:rPr>
                      <m:t> (</m:t>
                    </m:r>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𝝁</m:t>
                        </m:r>
                      </m:e>
                      <m:sub>
                        <m:r>
                          <a:rPr lang="en-US" altLang="ja-JP" sz="2000" b="0" i="1" smtClean="0">
                            <a:latin typeface="Cambria Math" panose="02040503050406030204" pitchFamily="18" charset="0"/>
                          </a:rPr>
                          <m:t>𝑘</m:t>
                        </m:r>
                      </m:sub>
                    </m:sSub>
                    <m:r>
                      <a:rPr lang="en-US" altLang="ja-JP" sz="2000" b="1" i="1" smtClean="0">
                        <a:latin typeface="Cambria Math" panose="02040503050406030204" pitchFamily="18" charset="0"/>
                      </a:rPr>
                      <m:t>|</m:t>
                    </m:r>
                    <m:r>
                      <a:rPr lang="en-US" altLang="ja-JP" sz="2000" b="1" i="1">
                        <a:latin typeface="Cambria Math" panose="02040503050406030204" pitchFamily="18" charset="0"/>
                      </a:rPr>
                      <m:t>𝒎</m:t>
                    </m:r>
                    <m:r>
                      <a:rPr lang="en-US" altLang="ja-JP" sz="2000" b="1" i="1" smtClean="0">
                        <a:latin typeface="Cambria Math" panose="02040503050406030204" pitchFamily="18" charset="0"/>
                      </a:rPr>
                      <m:t>,</m:t>
                    </m:r>
                    <m:f>
                      <m:fPr>
                        <m:ctrlPr>
                          <a:rPr lang="en-US" altLang="ja-JP" sz="2000" b="1"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ja-JP" altLang="en-US" sz="2000" i="1">
                            <a:latin typeface="Cambria Math" panose="02040503050406030204" pitchFamily="18" charset="0"/>
                          </a:rPr>
                          <m:t>𝛽</m:t>
                        </m:r>
                      </m:den>
                    </m:f>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𝚺</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r>
                      <a:rPr lang="ja-JP" altLang="en-US" sz="2000" i="1" smtClean="0">
                        <a:latin typeface="Cambria Math" panose="02040503050406030204" pitchFamily="18" charset="0"/>
                      </a:rPr>
                      <m:t>𝒲</m:t>
                    </m:r>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ja-JP" altLang="en-US" sz="2000" b="1" i="1">
                            <a:latin typeface="Cambria Math" panose="02040503050406030204" pitchFamily="18" charset="0"/>
                          </a:rPr>
                          <m:t>𝚺</m:t>
                        </m:r>
                      </m:e>
                      <m:sub>
                        <m:r>
                          <a:rPr lang="en-US" altLang="ja-JP" sz="2000" b="0" i="1" smtClean="0">
                            <a:latin typeface="Cambria Math" panose="02040503050406030204" pitchFamily="18" charset="0"/>
                          </a:rPr>
                          <m:t>𝑘</m:t>
                        </m:r>
                      </m:sub>
                      <m:sup>
                        <m:r>
                          <a:rPr lang="en-US" altLang="ja-JP" sz="2000" b="0" i="1" smtClean="0">
                            <a:latin typeface="Cambria Math" panose="02040503050406030204" pitchFamily="18" charset="0"/>
                          </a:rPr>
                          <m:t>−1</m:t>
                        </m:r>
                      </m:sup>
                    </m:sSubSup>
                    <m:r>
                      <a:rPr lang="en-US" altLang="ja-JP" sz="2000" b="0" i="1" smtClean="0">
                        <a:latin typeface="Cambria Math" panose="02040503050406030204" pitchFamily="18" charset="0"/>
                      </a:rPr>
                      <m:t>|</m:t>
                    </m:r>
                    <m:r>
                      <a:rPr lang="en-US" altLang="ja-JP" sz="2000" b="1" i="1">
                        <a:latin typeface="Cambria Math" panose="02040503050406030204" pitchFamily="18" charset="0"/>
                      </a:rPr>
                      <m:t>𝑾</m:t>
                    </m:r>
                    <m:r>
                      <a:rPr lang="en-US" altLang="ja-JP" sz="2000" b="0" i="1" smtClean="0">
                        <a:latin typeface="Cambria Math" panose="02040503050406030204" pitchFamily="18" charset="0"/>
                      </a:rPr>
                      <m:t>,</m:t>
                    </m:r>
                    <m:r>
                      <a:rPr lang="ja-JP" altLang="en-US" sz="2000" i="1">
                        <a:latin typeface="Cambria Math" panose="02040503050406030204" pitchFamily="18" charset="0"/>
                      </a:rPr>
                      <m:t>𝜈</m:t>
                    </m:r>
                    <m:r>
                      <a:rPr lang="en-US" altLang="ja-JP" sz="2000" b="0" i="1" smtClean="0">
                        <a:latin typeface="Cambria Math" panose="02040503050406030204" pitchFamily="18" charset="0"/>
                      </a:rPr>
                      <m:t>)</m:t>
                    </m:r>
                  </m:oMath>
                </a14:m>
                <a:r>
                  <a:rPr lang="ja-JP" altLang="en-US" sz="2000" dirty="0" smtClean="0"/>
                  <a:t>とする</a:t>
                </a:r>
                <a:r>
                  <a:rPr lang="en-US" altLang="ja-JP" sz="2000" dirty="0" smtClean="0"/>
                  <a:t>)</a:t>
                </a:r>
                <a:endParaRPr lang="en-US" altLang="ja-JP" sz="2000" dirty="0"/>
              </a:p>
              <a:p>
                <a:pPr lvl="1">
                  <a:buFont typeface="Arial" panose="020B0604020202020204" pitchFamily="34" charset="0"/>
                  <a:buChar char="•"/>
                </a:pPr>
                <a:endParaRPr kumimoji="1"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75496" y="1323347"/>
                <a:ext cx="7821117" cy="4525963"/>
              </a:xfrm>
              <a:blipFill>
                <a:blip r:embed="rId3"/>
                <a:stretch>
                  <a:fillRect l="-1091" t="-1615"/>
                </a:stretch>
              </a:blipFill>
            </p:spPr>
            <p:txBody>
              <a:bodyPr/>
              <a:lstStyle/>
              <a:p>
                <a:r>
                  <a:rPr lang="ja-JP" altLang="en-US">
                    <a:noFill/>
                  </a:rPr>
                  <a:t> </a:t>
                </a:r>
              </a:p>
            </p:txBody>
          </p:sp>
        </mc:Fallback>
      </mc:AlternateContent>
      <p:sp>
        <p:nvSpPr>
          <p:cNvPr id="5" name="角丸四角形 4"/>
          <p:cNvSpPr/>
          <p:nvPr/>
        </p:nvSpPr>
        <p:spPr>
          <a:xfrm>
            <a:off x="1690255" y="4832025"/>
            <a:ext cx="3844039" cy="1710459"/>
          </a:xfrm>
          <a:prstGeom prst="round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2835564" y="5140774"/>
            <a:ext cx="2354694" cy="1092959"/>
          </a:xfrm>
          <a:prstGeom prst="round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5788892" y="4832025"/>
            <a:ext cx="1177635" cy="1710459"/>
          </a:xfrm>
          <a:prstGeom prst="roundRect">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p:cNvSpPr txBox="1"/>
              <p:nvPr/>
            </p:nvSpPr>
            <p:spPr>
              <a:xfrm>
                <a:off x="2835564" y="5872906"/>
                <a:ext cx="4110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𝑁</m:t>
                      </m:r>
                    </m:oMath>
                  </m:oMathPara>
                </a14:m>
                <a:endParaRPr kumimoji="1" lang="ja-JP" altLang="en-US" sz="20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835564" y="5872906"/>
                <a:ext cx="411018" cy="4001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782804" y="6150396"/>
                <a:ext cx="4110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𝑀</m:t>
                      </m:r>
                    </m:oMath>
                  </m:oMathPara>
                </a14:m>
                <a:endParaRPr kumimoji="1" lang="ja-JP" altLang="en-US" sz="20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782804" y="6150396"/>
                <a:ext cx="411018"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5788892" y="6142374"/>
                <a:ext cx="4110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𝐾</m:t>
                      </m:r>
                    </m:oMath>
                  </m:oMathPara>
                </a14:m>
                <a:endParaRPr kumimoji="1"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5788892" y="6142374"/>
                <a:ext cx="411018" cy="4001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p:cNvSpPr/>
              <p:nvPr/>
            </p:nvSpPr>
            <p:spPr>
              <a:xfrm>
                <a:off x="3139761" y="5396174"/>
                <a:ext cx="549054" cy="549054"/>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en-US" altLang="ja-JP" sz="2000" b="1" i="1" smtClean="0">
                              <a:solidFill>
                                <a:schemeClr val="tx1"/>
                              </a:solidFill>
                              <a:latin typeface="Cambria Math" panose="02040503050406030204" pitchFamily="18" charset="0"/>
                            </a:rPr>
                            <m:t>𝒛</m:t>
                          </m:r>
                        </m:e>
                        <m:sub>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𝑛</m:t>
                          </m:r>
                        </m:sub>
                      </m:sSub>
                    </m:oMath>
                  </m:oMathPara>
                </a14:m>
                <a:endParaRPr kumimoji="1" lang="ja-JP" altLang="en-US" sz="2000" dirty="0">
                  <a:solidFill>
                    <a:schemeClr val="tx1"/>
                  </a:solidFill>
                </a:endParaRPr>
              </a:p>
            </p:txBody>
          </p:sp>
        </mc:Choice>
        <mc:Fallback xmlns="">
          <p:sp>
            <p:nvSpPr>
              <p:cNvPr id="11" name="楕円 10"/>
              <p:cNvSpPr>
                <a:spLocks noRot="1" noChangeAspect="1" noMove="1" noResize="1" noEditPoints="1" noAdjustHandles="1" noChangeArrowheads="1" noChangeShapeType="1" noTextEdit="1"/>
              </p:cNvSpPr>
              <p:nvPr/>
            </p:nvSpPr>
            <p:spPr>
              <a:xfrm>
                <a:off x="3139761" y="5396174"/>
                <a:ext cx="549054" cy="549054"/>
              </a:xfrm>
              <a:prstGeom prst="ellipse">
                <a:avLst/>
              </a:prstGeom>
              <a:blipFill>
                <a:blip r:embed="rId7"/>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楕円 11"/>
              <p:cNvSpPr/>
              <p:nvPr/>
            </p:nvSpPr>
            <p:spPr>
              <a:xfrm>
                <a:off x="4387850" y="5392034"/>
                <a:ext cx="557334" cy="557334"/>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en-US" altLang="ja-JP" sz="2000" b="1" i="1" smtClean="0">
                              <a:solidFill>
                                <a:schemeClr val="tx1"/>
                              </a:solidFill>
                              <a:latin typeface="Cambria Math" panose="02040503050406030204" pitchFamily="18" charset="0"/>
                            </a:rPr>
                            <m:t>𝒙</m:t>
                          </m:r>
                        </m:e>
                        <m:sub>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𝑛</m:t>
                          </m:r>
                        </m:sub>
                      </m:sSub>
                    </m:oMath>
                  </m:oMathPara>
                </a14:m>
                <a:endParaRPr kumimoji="1" lang="ja-JP" altLang="en-US" sz="2000" dirty="0">
                  <a:solidFill>
                    <a:schemeClr val="tx1"/>
                  </a:solidFill>
                </a:endParaRPr>
              </a:p>
            </p:txBody>
          </p:sp>
        </mc:Choice>
        <mc:Fallback xmlns="">
          <p:sp>
            <p:nvSpPr>
              <p:cNvPr id="12" name="楕円 11"/>
              <p:cNvSpPr>
                <a:spLocks noRot="1" noChangeAspect="1" noMove="1" noResize="1" noEditPoints="1" noAdjustHandles="1" noChangeArrowheads="1" noChangeShapeType="1" noTextEdit="1"/>
              </p:cNvSpPr>
              <p:nvPr/>
            </p:nvSpPr>
            <p:spPr>
              <a:xfrm>
                <a:off x="4387850" y="5392034"/>
                <a:ext cx="557334" cy="557334"/>
              </a:xfrm>
              <a:prstGeom prst="ellipse">
                <a:avLst/>
              </a:prstGeom>
              <a:blipFill>
                <a:blip r:embed="rId8"/>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楕円 12"/>
              <p:cNvSpPr/>
              <p:nvPr/>
            </p:nvSpPr>
            <p:spPr>
              <a:xfrm>
                <a:off x="2008583" y="5405737"/>
                <a:ext cx="521107" cy="52110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ja-JP" altLang="en-US" sz="2000" b="1" i="1" smtClean="0">
                              <a:solidFill>
                                <a:schemeClr val="tx1"/>
                              </a:solidFill>
                              <a:latin typeface="Cambria Math" panose="02040503050406030204" pitchFamily="18" charset="0"/>
                            </a:rPr>
                            <m:t>𝜽</m:t>
                          </m:r>
                        </m:e>
                        <m:sub>
                          <m:r>
                            <a:rPr kumimoji="1" lang="en-US" altLang="ja-JP" sz="2000" b="0" i="1" smtClean="0">
                              <a:solidFill>
                                <a:schemeClr val="tx1"/>
                              </a:solidFill>
                              <a:latin typeface="Cambria Math" panose="02040503050406030204" pitchFamily="18" charset="0"/>
                            </a:rPr>
                            <m:t>𝑚</m:t>
                          </m:r>
                        </m:sub>
                      </m:sSub>
                    </m:oMath>
                  </m:oMathPara>
                </a14:m>
                <a:endParaRPr kumimoji="1" lang="ja-JP" altLang="en-US" sz="2000" dirty="0">
                  <a:solidFill>
                    <a:schemeClr val="tx1"/>
                  </a:solidFill>
                </a:endParaRPr>
              </a:p>
            </p:txBody>
          </p:sp>
        </mc:Choice>
        <mc:Fallback xmlns="">
          <p:sp>
            <p:nvSpPr>
              <p:cNvPr id="13" name="楕円 12"/>
              <p:cNvSpPr>
                <a:spLocks noRot="1" noChangeAspect="1" noMove="1" noResize="1" noEditPoints="1" noAdjustHandles="1" noChangeArrowheads="1" noChangeShapeType="1" noTextEdit="1"/>
              </p:cNvSpPr>
              <p:nvPr/>
            </p:nvSpPr>
            <p:spPr>
              <a:xfrm>
                <a:off x="2008583" y="5405737"/>
                <a:ext cx="521107" cy="521107"/>
              </a:xfrm>
              <a:prstGeom prst="ellipse">
                <a:avLst/>
              </a:prstGeom>
              <a:blipFill>
                <a:blip r:embed="rId9"/>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p:cNvSpPr/>
              <p:nvPr/>
            </p:nvSpPr>
            <p:spPr>
              <a:xfrm>
                <a:off x="6126246" y="4886470"/>
                <a:ext cx="508607" cy="50860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el-GR" altLang="ja-JP" sz="2000" b="1" i="1" smtClean="0">
                              <a:solidFill>
                                <a:schemeClr val="tx1"/>
                              </a:solidFill>
                              <a:latin typeface="Cambria Math" panose="02040503050406030204" pitchFamily="18" charset="0"/>
                              <a:ea typeface="Cambria Math" panose="02040503050406030204" pitchFamily="18" charset="0"/>
                            </a:rPr>
                            <m:t>𝜮</m:t>
                          </m:r>
                        </m:e>
                        <m:sub>
                          <m:r>
                            <a:rPr kumimoji="1" lang="en-US" altLang="ja-JP" sz="2000" b="0" i="1" smtClean="0">
                              <a:solidFill>
                                <a:schemeClr val="tx1"/>
                              </a:solidFill>
                              <a:latin typeface="Cambria Math" panose="02040503050406030204" pitchFamily="18" charset="0"/>
                            </a:rPr>
                            <m:t>𝑘</m:t>
                          </m:r>
                        </m:sub>
                      </m:sSub>
                    </m:oMath>
                  </m:oMathPara>
                </a14:m>
                <a:endParaRPr kumimoji="1" lang="ja-JP" altLang="en-US" sz="2000" dirty="0">
                  <a:solidFill>
                    <a:schemeClr val="tx1"/>
                  </a:solidFill>
                </a:endParaRPr>
              </a:p>
            </p:txBody>
          </p:sp>
        </mc:Choice>
        <mc:Fallback xmlns="">
          <p:sp>
            <p:nvSpPr>
              <p:cNvPr id="14" name="楕円 13"/>
              <p:cNvSpPr>
                <a:spLocks noRot="1" noChangeAspect="1" noMove="1" noResize="1" noEditPoints="1" noAdjustHandles="1" noChangeArrowheads="1" noChangeShapeType="1" noTextEdit="1"/>
              </p:cNvSpPr>
              <p:nvPr/>
            </p:nvSpPr>
            <p:spPr>
              <a:xfrm>
                <a:off x="6126246" y="4886470"/>
                <a:ext cx="508607" cy="508607"/>
              </a:xfrm>
              <a:prstGeom prst="ellipse">
                <a:avLst/>
              </a:prstGeom>
              <a:blipFill>
                <a:blip r:embed="rId10"/>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楕円 14"/>
              <p:cNvSpPr/>
              <p:nvPr/>
            </p:nvSpPr>
            <p:spPr>
              <a:xfrm>
                <a:off x="6123405" y="5803691"/>
                <a:ext cx="508607" cy="50860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lang="el-GR" altLang="ja-JP" sz="2000" b="1" i="1">
                              <a:solidFill>
                                <a:schemeClr val="tx1"/>
                              </a:solidFill>
                              <a:latin typeface="Cambria Math" panose="02040503050406030204" pitchFamily="18" charset="0"/>
                              <a:ea typeface="Cambria Math" panose="02040503050406030204" pitchFamily="18" charset="0"/>
                            </a:rPr>
                            <m:t>𝝁</m:t>
                          </m:r>
                        </m:e>
                        <m:sub>
                          <m:r>
                            <a:rPr kumimoji="1" lang="en-US" altLang="ja-JP" sz="2000" b="0" i="1" smtClean="0">
                              <a:solidFill>
                                <a:schemeClr val="tx1"/>
                              </a:solidFill>
                              <a:latin typeface="Cambria Math" panose="02040503050406030204" pitchFamily="18" charset="0"/>
                            </a:rPr>
                            <m:t>𝑘</m:t>
                          </m:r>
                        </m:sub>
                      </m:sSub>
                    </m:oMath>
                  </m:oMathPara>
                </a14:m>
                <a:endParaRPr kumimoji="1" lang="ja-JP" altLang="en-US" sz="2000" dirty="0">
                  <a:solidFill>
                    <a:schemeClr val="tx1"/>
                  </a:solidFill>
                </a:endParaRPr>
              </a:p>
            </p:txBody>
          </p:sp>
        </mc:Choice>
        <mc:Fallback xmlns="">
          <p:sp>
            <p:nvSpPr>
              <p:cNvPr id="15" name="楕円 14"/>
              <p:cNvSpPr>
                <a:spLocks noRot="1" noChangeAspect="1" noMove="1" noResize="1" noEditPoints="1" noAdjustHandles="1" noChangeArrowheads="1" noChangeShapeType="1" noTextEdit="1"/>
              </p:cNvSpPr>
              <p:nvPr/>
            </p:nvSpPr>
            <p:spPr>
              <a:xfrm>
                <a:off x="6123405" y="5803691"/>
                <a:ext cx="508607" cy="508607"/>
              </a:xfrm>
              <a:prstGeom prst="ellipse">
                <a:avLst/>
              </a:prstGeom>
              <a:blipFill>
                <a:blip r:embed="rId11"/>
                <a:stretch>
                  <a:fillRect/>
                </a:stretch>
              </a:blipFill>
              <a:ln w="28575">
                <a:solidFill>
                  <a:schemeClr val="tx1"/>
                </a:solidFill>
              </a:ln>
            </p:spPr>
            <p:txBody>
              <a:bodyPr/>
              <a:lstStyle/>
              <a:p>
                <a:r>
                  <a:rPr lang="ja-JP" altLang="en-US">
                    <a:noFill/>
                  </a:rPr>
                  <a:t> </a:t>
                </a:r>
              </a:p>
            </p:txBody>
          </p:sp>
        </mc:Fallback>
      </mc:AlternateContent>
      <p:cxnSp>
        <p:nvCxnSpPr>
          <p:cNvPr id="17" name="直線矢印コネクタ 16"/>
          <p:cNvCxnSpPr>
            <a:stCxn id="13" idx="6"/>
            <a:endCxn id="11" idx="2"/>
          </p:cNvCxnSpPr>
          <p:nvPr/>
        </p:nvCxnSpPr>
        <p:spPr>
          <a:xfrm>
            <a:off x="2529690" y="5666291"/>
            <a:ext cx="610071" cy="441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11" idx="6"/>
            <a:endCxn id="12" idx="2"/>
          </p:cNvCxnSpPr>
          <p:nvPr/>
        </p:nvCxnSpPr>
        <p:spPr>
          <a:xfrm>
            <a:off x="3688815" y="5670701"/>
            <a:ext cx="69903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4" idx="2"/>
            <a:endCxn id="12" idx="6"/>
          </p:cNvCxnSpPr>
          <p:nvPr/>
        </p:nvCxnSpPr>
        <p:spPr>
          <a:xfrm flipH="1">
            <a:off x="4945184" y="5140774"/>
            <a:ext cx="1181062" cy="52992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4" idx="4"/>
            <a:endCxn id="15" idx="0"/>
          </p:cNvCxnSpPr>
          <p:nvPr/>
        </p:nvCxnSpPr>
        <p:spPr>
          <a:xfrm flipH="1">
            <a:off x="6377709" y="5395077"/>
            <a:ext cx="2841" cy="40861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5" idx="2"/>
            <a:endCxn id="12" idx="6"/>
          </p:cNvCxnSpPr>
          <p:nvPr/>
        </p:nvCxnSpPr>
        <p:spPr>
          <a:xfrm flipH="1" flipV="1">
            <a:off x="4945184" y="5670701"/>
            <a:ext cx="1178221" cy="38729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8" name="楕円 47"/>
              <p:cNvSpPr/>
              <p:nvPr/>
            </p:nvSpPr>
            <p:spPr>
              <a:xfrm>
                <a:off x="952509" y="5415464"/>
                <a:ext cx="521107" cy="52110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ja-JP" altLang="en-US" sz="2000" b="1" i="1" smtClean="0">
                          <a:solidFill>
                            <a:schemeClr val="tx1"/>
                          </a:solidFill>
                          <a:latin typeface="Cambria Math" panose="02040503050406030204" pitchFamily="18" charset="0"/>
                        </a:rPr>
                        <m:t>𝜶</m:t>
                      </m:r>
                    </m:oMath>
                  </m:oMathPara>
                </a14:m>
                <a:endParaRPr kumimoji="1" lang="ja-JP" altLang="en-US" sz="2000" b="1" dirty="0">
                  <a:solidFill>
                    <a:schemeClr val="tx1"/>
                  </a:solidFill>
                </a:endParaRPr>
              </a:p>
            </p:txBody>
          </p:sp>
        </mc:Choice>
        <mc:Fallback xmlns="">
          <p:sp>
            <p:nvSpPr>
              <p:cNvPr id="48" name="楕円 47"/>
              <p:cNvSpPr>
                <a:spLocks noRot="1" noChangeAspect="1" noMove="1" noResize="1" noEditPoints="1" noAdjustHandles="1" noChangeArrowheads="1" noChangeShapeType="1" noTextEdit="1"/>
              </p:cNvSpPr>
              <p:nvPr/>
            </p:nvSpPr>
            <p:spPr>
              <a:xfrm>
                <a:off x="952509" y="5415464"/>
                <a:ext cx="521107" cy="521107"/>
              </a:xfrm>
              <a:prstGeom prst="ellipse">
                <a:avLst/>
              </a:prstGeom>
              <a:blipFill>
                <a:blip r:embed="rId12"/>
                <a:stretch>
                  <a:fillRect/>
                </a:stretch>
              </a:blipFill>
              <a:ln w="28575">
                <a:solidFill>
                  <a:schemeClr val="tx1"/>
                </a:solidFill>
              </a:ln>
            </p:spPr>
            <p:txBody>
              <a:bodyPr/>
              <a:lstStyle/>
              <a:p>
                <a:r>
                  <a:rPr lang="ja-JP" altLang="en-US">
                    <a:noFill/>
                  </a:rPr>
                  <a:t> </a:t>
                </a:r>
              </a:p>
            </p:txBody>
          </p:sp>
        </mc:Fallback>
      </mc:AlternateContent>
      <p:cxnSp>
        <p:nvCxnSpPr>
          <p:cNvPr id="49" name="直線矢印コネクタ 48"/>
          <p:cNvCxnSpPr>
            <a:stCxn id="48" idx="6"/>
            <a:endCxn id="13" idx="2"/>
          </p:cNvCxnSpPr>
          <p:nvPr/>
        </p:nvCxnSpPr>
        <p:spPr>
          <a:xfrm flipV="1">
            <a:off x="1473616" y="5666291"/>
            <a:ext cx="534967" cy="972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2" name="楕円 51"/>
              <p:cNvSpPr/>
              <p:nvPr/>
            </p:nvSpPr>
            <p:spPr>
              <a:xfrm>
                <a:off x="7566052" y="4810852"/>
                <a:ext cx="669814" cy="669814"/>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1" i="1">
                          <a:solidFill>
                            <a:schemeClr val="tx1"/>
                          </a:solidFill>
                          <a:latin typeface="Cambria Math" panose="02040503050406030204" pitchFamily="18" charset="0"/>
                        </a:rPr>
                        <m:t>𝑾</m:t>
                      </m:r>
                      <m:r>
                        <a:rPr lang="en-US" altLang="ja-JP" sz="2000" i="1">
                          <a:solidFill>
                            <a:schemeClr val="tx1"/>
                          </a:solidFill>
                          <a:latin typeface="Cambria Math" panose="02040503050406030204" pitchFamily="18" charset="0"/>
                        </a:rPr>
                        <m:t>,</m:t>
                      </m:r>
                      <m:r>
                        <a:rPr lang="ja-JP" altLang="en-US" sz="2000" i="1">
                          <a:solidFill>
                            <a:schemeClr val="tx1"/>
                          </a:solidFill>
                          <a:latin typeface="Cambria Math" panose="02040503050406030204" pitchFamily="18" charset="0"/>
                        </a:rPr>
                        <m:t>𝜈</m:t>
                      </m:r>
                    </m:oMath>
                  </m:oMathPara>
                </a14:m>
                <a:endParaRPr kumimoji="1" lang="ja-JP" altLang="en-US" sz="2000" b="1" dirty="0">
                  <a:solidFill>
                    <a:schemeClr val="tx1"/>
                  </a:solidFill>
                </a:endParaRPr>
              </a:p>
            </p:txBody>
          </p:sp>
        </mc:Choice>
        <mc:Fallback xmlns="">
          <p:sp>
            <p:nvSpPr>
              <p:cNvPr id="52" name="楕円 51"/>
              <p:cNvSpPr>
                <a:spLocks noRot="1" noChangeAspect="1" noMove="1" noResize="1" noEditPoints="1" noAdjustHandles="1" noChangeArrowheads="1" noChangeShapeType="1" noTextEdit="1"/>
              </p:cNvSpPr>
              <p:nvPr/>
            </p:nvSpPr>
            <p:spPr>
              <a:xfrm>
                <a:off x="7566052" y="4810852"/>
                <a:ext cx="669814" cy="669814"/>
              </a:xfrm>
              <a:prstGeom prst="ellipse">
                <a:avLst/>
              </a:prstGeom>
              <a:blipFill>
                <a:blip r:embed="rId13"/>
                <a:stretch>
                  <a:fillRect/>
                </a:stretch>
              </a:blipFill>
              <a:ln w="28575">
                <a:solidFill>
                  <a:schemeClr val="tx1"/>
                </a:solidFill>
              </a:ln>
            </p:spPr>
            <p:txBody>
              <a:bodyPr/>
              <a:lstStyle/>
              <a:p>
                <a:r>
                  <a:rPr lang="ja-JP" altLang="en-US">
                    <a:noFill/>
                  </a:rPr>
                  <a:t> </a:t>
                </a:r>
              </a:p>
            </p:txBody>
          </p:sp>
        </mc:Fallback>
      </mc:AlternateContent>
      <p:cxnSp>
        <p:nvCxnSpPr>
          <p:cNvPr id="56" name="直線矢印コネクタ 55"/>
          <p:cNvCxnSpPr>
            <a:stCxn id="52" idx="2"/>
            <a:endCxn id="14" idx="6"/>
          </p:cNvCxnSpPr>
          <p:nvPr/>
        </p:nvCxnSpPr>
        <p:spPr>
          <a:xfrm flipH="1" flipV="1">
            <a:off x="6634853" y="5140774"/>
            <a:ext cx="931199" cy="498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p:cNvSpPr/>
              <p:nvPr/>
            </p:nvSpPr>
            <p:spPr>
              <a:xfrm>
                <a:off x="7566052" y="5738172"/>
                <a:ext cx="669578" cy="669578"/>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1" i="1" smtClean="0">
                          <a:solidFill>
                            <a:schemeClr val="tx1"/>
                          </a:solidFill>
                          <a:latin typeface="Cambria Math" panose="02040503050406030204" pitchFamily="18" charset="0"/>
                        </a:rPr>
                        <m:t>𝒎</m:t>
                      </m:r>
                      <m:r>
                        <a:rPr lang="en-US" altLang="ja-JP" sz="2000" b="1">
                          <a:solidFill>
                            <a:schemeClr val="tx1"/>
                          </a:solidFill>
                          <a:latin typeface="Cambria Math" panose="02040503050406030204" pitchFamily="18" charset="0"/>
                        </a:rPr>
                        <m:t>,</m:t>
                      </m:r>
                      <m:r>
                        <a:rPr lang="ja-JP" altLang="en-US" sz="2000" i="1">
                          <a:solidFill>
                            <a:schemeClr val="tx1"/>
                          </a:solidFill>
                          <a:latin typeface="Cambria Math" panose="02040503050406030204" pitchFamily="18" charset="0"/>
                        </a:rPr>
                        <m:t>𝛽</m:t>
                      </m:r>
                    </m:oMath>
                  </m:oMathPara>
                </a14:m>
                <a:endParaRPr lang="en-US" altLang="ja-JP" sz="2000" i="1" dirty="0">
                  <a:latin typeface="Cambria Math" panose="02040503050406030204" pitchFamily="18" charset="0"/>
                </a:endParaRPr>
              </a:p>
            </p:txBody>
          </p:sp>
        </mc:Choice>
        <mc:Fallback xmlns="">
          <p:sp>
            <p:nvSpPr>
              <p:cNvPr id="64" name="楕円 63"/>
              <p:cNvSpPr>
                <a:spLocks noRot="1" noChangeAspect="1" noMove="1" noResize="1" noEditPoints="1" noAdjustHandles="1" noChangeArrowheads="1" noChangeShapeType="1" noTextEdit="1"/>
              </p:cNvSpPr>
              <p:nvPr/>
            </p:nvSpPr>
            <p:spPr>
              <a:xfrm>
                <a:off x="7566052" y="5738172"/>
                <a:ext cx="669578" cy="669578"/>
              </a:xfrm>
              <a:prstGeom prst="ellipse">
                <a:avLst/>
              </a:prstGeom>
              <a:blipFill>
                <a:blip r:embed="rId14"/>
                <a:stretch>
                  <a:fillRect/>
                </a:stretch>
              </a:blipFill>
              <a:ln w="28575">
                <a:solidFill>
                  <a:schemeClr val="tx1"/>
                </a:solidFill>
              </a:ln>
            </p:spPr>
            <p:txBody>
              <a:bodyPr/>
              <a:lstStyle/>
              <a:p>
                <a:r>
                  <a:rPr lang="ja-JP" altLang="en-US">
                    <a:noFill/>
                  </a:rPr>
                  <a:t> </a:t>
                </a:r>
              </a:p>
            </p:txBody>
          </p:sp>
        </mc:Fallback>
      </mc:AlternateContent>
      <p:cxnSp>
        <p:nvCxnSpPr>
          <p:cNvPr id="65" name="直線矢印コネクタ 64"/>
          <p:cNvCxnSpPr>
            <a:stCxn id="64" idx="2"/>
            <a:endCxn id="15" idx="6"/>
          </p:cNvCxnSpPr>
          <p:nvPr/>
        </p:nvCxnSpPr>
        <p:spPr>
          <a:xfrm flipH="1" flipV="1">
            <a:off x="6632012" y="6057995"/>
            <a:ext cx="934040" cy="1496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15</a:t>
            </a:fld>
            <a:endParaRPr kumimoji="1" lang="ja-JP" altLang="en-US" dirty="0"/>
          </a:p>
        </p:txBody>
      </p:sp>
      <p:sp>
        <p:nvSpPr>
          <p:cNvPr id="72" name="テキスト ボックス 71"/>
          <p:cNvSpPr txBox="1"/>
          <p:nvPr/>
        </p:nvSpPr>
        <p:spPr>
          <a:xfrm>
            <a:off x="1641537" y="6643834"/>
            <a:ext cx="7502463" cy="230832"/>
          </a:xfrm>
          <a:prstGeom prst="rect">
            <a:avLst/>
          </a:prstGeom>
          <a:noFill/>
        </p:spPr>
        <p:txBody>
          <a:bodyPr wrap="square" rtlCol="0">
            <a:spAutoFit/>
          </a:bodyPr>
          <a:lstStyle/>
          <a:p>
            <a:pPr algn="r"/>
            <a:r>
              <a:rPr lang="en-US" altLang="ja-JP" sz="900" baseline="30000" dirty="0"/>
              <a:t>* </a:t>
            </a:r>
            <a:r>
              <a:rPr kumimoji="1" lang="en-US" altLang="ja-JP" sz="900" dirty="0" smtClean="0"/>
              <a:t>Latent Topic Model Based on Gaussian-LDA for Audio Retrieval</a:t>
            </a:r>
            <a:r>
              <a:rPr lang="en-US" altLang="ja-JP" sz="900" dirty="0"/>
              <a:t>, CCPR 2012: Pattern Recognition pp 556-563</a:t>
            </a:r>
            <a:endParaRPr kumimoji="1" lang="ja-JP" altLang="en-US" sz="900" dirty="0"/>
          </a:p>
        </p:txBody>
      </p:sp>
      <p:sp>
        <p:nvSpPr>
          <p:cNvPr id="74" name="テキスト ボックス 73"/>
          <p:cNvSpPr txBox="1"/>
          <p:nvPr/>
        </p:nvSpPr>
        <p:spPr>
          <a:xfrm>
            <a:off x="572654" y="4498109"/>
            <a:ext cx="2262909" cy="400110"/>
          </a:xfrm>
          <a:prstGeom prst="rect">
            <a:avLst/>
          </a:prstGeom>
          <a:noFill/>
        </p:spPr>
        <p:txBody>
          <a:bodyPr wrap="square" rtlCol="0">
            <a:spAutoFit/>
          </a:bodyPr>
          <a:lstStyle/>
          <a:p>
            <a:r>
              <a:rPr kumimoji="1" lang="ja-JP" altLang="en-US" sz="2000" dirty="0" smtClean="0"/>
              <a:t>グラフィカルモデル</a:t>
            </a:r>
            <a:endParaRPr kumimoji="1" lang="ja-JP" altLang="en-US" sz="2000" dirty="0"/>
          </a:p>
        </p:txBody>
      </p:sp>
    </p:spTree>
    <p:extLst>
      <p:ext uri="{BB962C8B-B14F-4D97-AF65-F5344CB8AC3E}">
        <p14:creationId xmlns:p14="http://schemas.microsoft.com/office/powerpoint/2010/main" val="1122290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文書のトピックモデルに照らし合わせる</a:t>
            </a:r>
            <a:endParaRPr kumimoji="1" lang="ja-JP" altLang="en-US" dirty="0"/>
          </a:p>
        </p:txBody>
      </p:sp>
      <p:sp>
        <p:nvSpPr>
          <p:cNvPr id="3" name="コンテンツ プレースホルダー 2"/>
          <p:cNvSpPr>
            <a:spLocks noGrp="1"/>
          </p:cNvSpPr>
          <p:nvPr>
            <p:ph idx="1"/>
          </p:nvPr>
        </p:nvSpPr>
        <p:spPr>
          <a:xfrm>
            <a:off x="871663" y="1226311"/>
            <a:ext cx="7557882" cy="975527"/>
          </a:xfrm>
        </p:spPr>
        <p:txBody>
          <a:bodyPr/>
          <a:lstStyle/>
          <a:p>
            <a:r>
              <a:rPr lang="en-US" altLang="ja-JP" sz="2000" dirty="0"/>
              <a:t>Gaussian </a:t>
            </a:r>
            <a:r>
              <a:rPr lang="en-US" altLang="ja-JP" sz="2000" dirty="0" smtClean="0"/>
              <a:t>LDA</a:t>
            </a:r>
            <a:r>
              <a:rPr lang="ja-JP" altLang="en-US" sz="2000" dirty="0" smtClean="0"/>
              <a:t>は音声検索の分野で提案がされたが，その後，文書検索の分野においても単語埋め込みを併用する形で提案された．</a:t>
            </a:r>
            <a:r>
              <a:rPr lang="en-US" altLang="ja-JP" sz="2000" baseline="30000" dirty="0"/>
              <a:t> </a:t>
            </a:r>
            <a:r>
              <a:rPr lang="en-US" altLang="ja-JP" sz="2000" baseline="30000" dirty="0" smtClean="0"/>
              <a:t>*</a:t>
            </a:r>
            <a:r>
              <a:rPr lang="ja-JP" altLang="en-US" sz="2000" dirty="0" smtClean="0"/>
              <a:t>　　そこで，文書検索問題との対応を取って問題を考える．</a:t>
            </a:r>
            <a:endParaRPr kumimoji="1" lang="ja-JP" altLang="en-US" sz="2000" dirty="0"/>
          </a:p>
        </p:txBody>
      </p:sp>
      <p:sp>
        <p:nvSpPr>
          <p:cNvPr id="5" name="テキスト ボックス 4"/>
          <p:cNvSpPr txBox="1"/>
          <p:nvPr/>
        </p:nvSpPr>
        <p:spPr>
          <a:xfrm>
            <a:off x="2373745" y="6536809"/>
            <a:ext cx="6770256" cy="369332"/>
          </a:xfrm>
          <a:prstGeom prst="rect">
            <a:avLst/>
          </a:prstGeom>
          <a:noFill/>
        </p:spPr>
        <p:txBody>
          <a:bodyPr wrap="square" rtlCol="0">
            <a:spAutoFit/>
          </a:bodyPr>
          <a:lstStyle/>
          <a:p>
            <a:pPr algn="r"/>
            <a:r>
              <a:rPr lang="en-US" altLang="ja-JP" sz="900" baseline="30000" dirty="0"/>
              <a:t>* </a:t>
            </a:r>
            <a:r>
              <a:rPr kumimoji="1" lang="en-US" altLang="ja-JP" sz="900" dirty="0" smtClean="0"/>
              <a:t>Gaussian LDA Topic Models with Word </a:t>
            </a:r>
            <a:r>
              <a:rPr kumimoji="1" lang="en-US" altLang="ja-JP" sz="900" dirty="0" err="1" smtClean="0"/>
              <a:t>Embeddings</a:t>
            </a:r>
            <a:r>
              <a:rPr lang="en-US" altLang="ja-JP" sz="900" dirty="0"/>
              <a:t>, 53rd Annual Meeting of the Association for Computational Linguistics and the 7th International Joint Conference on Natural Language Processing, pages </a:t>
            </a:r>
            <a:r>
              <a:rPr lang="en-US" altLang="ja-JP" sz="900" dirty="0" smtClean="0"/>
              <a:t>795–804, 2015</a:t>
            </a:r>
            <a:endParaRPr kumimoji="1" lang="ja-JP" altLang="en-US" sz="900" dirty="0"/>
          </a:p>
        </p:txBody>
      </p:sp>
      <p:cxnSp>
        <p:nvCxnSpPr>
          <p:cNvPr id="46" name="直線矢印コネクタ 45"/>
          <p:cNvCxnSpPr/>
          <p:nvPr/>
        </p:nvCxnSpPr>
        <p:spPr>
          <a:xfrm flipV="1">
            <a:off x="1128304" y="2217699"/>
            <a:ext cx="0" cy="282061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p:nvPr/>
        </p:nvCxnSpPr>
        <p:spPr>
          <a:xfrm>
            <a:off x="1062182" y="4964310"/>
            <a:ext cx="7715790"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8" name="グループ化 47"/>
          <p:cNvGrpSpPr/>
          <p:nvPr/>
        </p:nvGrpSpPr>
        <p:grpSpPr>
          <a:xfrm>
            <a:off x="2370429" y="3620141"/>
            <a:ext cx="484954" cy="1302967"/>
            <a:chOff x="2107807" y="3396755"/>
            <a:chExt cx="484954" cy="1302967"/>
          </a:xfrm>
        </p:grpSpPr>
        <p:pic>
          <p:nvPicPr>
            <p:cNvPr id="49" name="図 48"/>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07807" y="4403510"/>
              <a:ext cx="484954" cy="296212"/>
            </a:xfrm>
            <a:prstGeom prst="rect">
              <a:avLst/>
            </a:prstGeom>
          </p:spPr>
        </p:pic>
        <p:pic>
          <p:nvPicPr>
            <p:cNvPr id="50" name="図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4066096"/>
              <a:ext cx="484954" cy="296212"/>
            </a:xfrm>
            <a:prstGeom prst="rect">
              <a:avLst/>
            </a:prstGeom>
          </p:spPr>
        </p:pic>
        <p:pic>
          <p:nvPicPr>
            <p:cNvPr id="51" name="図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807" y="3728682"/>
              <a:ext cx="484954" cy="296212"/>
            </a:xfrm>
            <a:prstGeom prst="rect">
              <a:avLst/>
            </a:prstGeom>
          </p:spPr>
        </p:pic>
        <p:pic>
          <p:nvPicPr>
            <p:cNvPr id="52" name="図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807" y="3396755"/>
              <a:ext cx="484954" cy="296212"/>
            </a:xfrm>
            <a:prstGeom prst="rect">
              <a:avLst/>
            </a:prstGeom>
          </p:spPr>
        </p:pic>
      </p:grpSp>
      <p:grpSp>
        <p:nvGrpSpPr>
          <p:cNvPr id="53" name="グループ化 52"/>
          <p:cNvGrpSpPr/>
          <p:nvPr/>
        </p:nvGrpSpPr>
        <p:grpSpPr>
          <a:xfrm>
            <a:off x="3455702" y="3952067"/>
            <a:ext cx="484954" cy="971040"/>
            <a:chOff x="3193080" y="3728681"/>
            <a:chExt cx="484954" cy="971040"/>
          </a:xfrm>
        </p:grpSpPr>
        <p:pic>
          <p:nvPicPr>
            <p:cNvPr id="54" name="図 5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93080" y="4403509"/>
              <a:ext cx="484954" cy="296212"/>
            </a:xfrm>
            <a:prstGeom prst="rect">
              <a:avLst/>
            </a:prstGeom>
          </p:spPr>
        </p:pic>
        <p:pic>
          <p:nvPicPr>
            <p:cNvPr id="55" name="図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080" y="4066096"/>
              <a:ext cx="484954" cy="296212"/>
            </a:xfrm>
            <a:prstGeom prst="rect">
              <a:avLst/>
            </a:prstGeom>
          </p:spPr>
        </p:pic>
        <p:pic>
          <p:nvPicPr>
            <p:cNvPr id="56" name="図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080" y="3728681"/>
              <a:ext cx="484954" cy="296212"/>
            </a:xfrm>
            <a:prstGeom prst="rect">
              <a:avLst/>
            </a:prstGeom>
          </p:spPr>
        </p:pic>
      </p:grpSp>
      <p:grpSp>
        <p:nvGrpSpPr>
          <p:cNvPr id="57" name="グループ化 56"/>
          <p:cNvGrpSpPr/>
          <p:nvPr/>
        </p:nvGrpSpPr>
        <p:grpSpPr>
          <a:xfrm>
            <a:off x="4534857" y="3952068"/>
            <a:ext cx="491072" cy="975333"/>
            <a:chOff x="4272235" y="3728682"/>
            <a:chExt cx="491072" cy="975333"/>
          </a:xfrm>
        </p:grpSpPr>
        <p:pic>
          <p:nvPicPr>
            <p:cNvPr id="58" name="図 5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78353" y="4407803"/>
              <a:ext cx="484954" cy="296212"/>
            </a:xfrm>
            <a:prstGeom prst="rect">
              <a:avLst/>
            </a:prstGeom>
          </p:spPr>
        </p:pic>
        <p:pic>
          <p:nvPicPr>
            <p:cNvPr id="59" name="図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235" y="4066096"/>
              <a:ext cx="484954" cy="296212"/>
            </a:xfrm>
            <a:prstGeom prst="rect">
              <a:avLst/>
            </a:prstGeom>
          </p:spPr>
        </p:pic>
        <p:pic>
          <p:nvPicPr>
            <p:cNvPr id="60" name="図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353" y="3728682"/>
              <a:ext cx="484954" cy="296212"/>
            </a:xfrm>
            <a:prstGeom prst="rect">
              <a:avLst/>
            </a:prstGeom>
          </p:spPr>
        </p:pic>
      </p:grpSp>
      <p:grpSp>
        <p:nvGrpSpPr>
          <p:cNvPr id="61" name="グループ化 60"/>
          <p:cNvGrpSpPr/>
          <p:nvPr/>
        </p:nvGrpSpPr>
        <p:grpSpPr>
          <a:xfrm>
            <a:off x="5614012" y="3620141"/>
            <a:ext cx="497190" cy="1302966"/>
            <a:chOff x="5351390" y="3396755"/>
            <a:chExt cx="497190" cy="1302966"/>
          </a:xfrm>
        </p:grpSpPr>
        <p:pic>
          <p:nvPicPr>
            <p:cNvPr id="62" name="図 6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63626" y="4403509"/>
              <a:ext cx="484954" cy="296212"/>
            </a:xfrm>
            <a:prstGeom prst="rect">
              <a:avLst/>
            </a:prstGeom>
          </p:spPr>
        </p:pic>
        <p:pic>
          <p:nvPicPr>
            <p:cNvPr id="63" name="図 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390" y="4066094"/>
              <a:ext cx="484954" cy="296212"/>
            </a:xfrm>
            <a:prstGeom prst="rect">
              <a:avLst/>
            </a:prstGeom>
          </p:spPr>
        </p:pic>
        <p:pic>
          <p:nvPicPr>
            <p:cNvPr id="64" name="図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390" y="3728679"/>
              <a:ext cx="484954" cy="296212"/>
            </a:xfrm>
            <a:prstGeom prst="rect">
              <a:avLst/>
            </a:prstGeom>
          </p:spPr>
        </p:pic>
        <p:pic>
          <p:nvPicPr>
            <p:cNvPr id="65" name="図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3626" y="3396755"/>
              <a:ext cx="484954" cy="296212"/>
            </a:xfrm>
            <a:prstGeom prst="rect">
              <a:avLst/>
            </a:prstGeom>
          </p:spPr>
        </p:pic>
      </p:grpSp>
      <p:grpSp>
        <p:nvGrpSpPr>
          <p:cNvPr id="66" name="グループ化 65"/>
          <p:cNvGrpSpPr/>
          <p:nvPr/>
        </p:nvGrpSpPr>
        <p:grpSpPr>
          <a:xfrm>
            <a:off x="6642829" y="3292511"/>
            <a:ext cx="497190" cy="1634890"/>
            <a:chOff x="6380207" y="3069125"/>
            <a:chExt cx="497190" cy="1634890"/>
          </a:xfrm>
        </p:grpSpPr>
        <p:pic>
          <p:nvPicPr>
            <p:cNvPr id="67" name="図 66"/>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2443" y="4407803"/>
              <a:ext cx="484954" cy="296212"/>
            </a:xfrm>
            <a:prstGeom prst="rect">
              <a:avLst/>
            </a:prstGeom>
          </p:spPr>
        </p:pic>
        <p:pic>
          <p:nvPicPr>
            <p:cNvPr id="68" name="図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207" y="4070388"/>
              <a:ext cx="484954" cy="296212"/>
            </a:xfrm>
            <a:prstGeom prst="rect">
              <a:avLst/>
            </a:prstGeom>
          </p:spPr>
        </p:pic>
        <p:pic>
          <p:nvPicPr>
            <p:cNvPr id="69" name="図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207" y="3732973"/>
              <a:ext cx="484954" cy="296212"/>
            </a:xfrm>
            <a:prstGeom prst="rect">
              <a:avLst/>
            </a:prstGeom>
          </p:spPr>
        </p:pic>
        <p:pic>
          <p:nvPicPr>
            <p:cNvPr id="70" name="図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443" y="3401049"/>
              <a:ext cx="484954" cy="296212"/>
            </a:xfrm>
            <a:prstGeom prst="rect">
              <a:avLst/>
            </a:prstGeom>
          </p:spPr>
        </p:pic>
        <p:pic>
          <p:nvPicPr>
            <p:cNvPr id="71" name="図 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443" y="3069125"/>
              <a:ext cx="484954" cy="296212"/>
            </a:xfrm>
            <a:prstGeom prst="rect">
              <a:avLst/>
            </a:prstGeom>
          </p:spPr>
        </p:pic>
      </p:grpSp>
      <p:sp>
        <p:nvSpPr>
          <p:cNvPr id="72" name="テキスト ボックス 71"/>
          <p:cNvSpPr txBox="1"/>
          <p:nvPr/>
        </p:nvSpPr>
        <p:spPr>
          <a:xfrm>
            <a:off x="710255" y="2367413"/>
            <a:ext cx="432235" cy="1200329"/>
          </a:xfrm>
          <a:prstGeom prst="rect">
            <a:avLst/>
          </a:prstGeom>
          <a:noFill/>
        </p:spPr>
        <p:txBody>
          <a:bodyPr wrap="square" rtlCol="0">
            <a:spAutoFit/>
          </a:bodyPr>
          <a:lstStyle/>
          <a:p>
            <a:r>
              <a:rPr lang="ja-JP" altLang="en-US" dirty="0"/>
              <a:t>空間</a:t>
            </a:r>
            <a:r>
              <a:rPr kumimoji="1" lang="ja-JP" altLang="en-US" dirty="0" smtClean="0"/>
              <a:t>方向</a:t>
            </a:r>
            <a:endParaRPr kumimoji="1" lang="ja-JP" altLang="en-US" dirty="0"/>
          </a:p>
        </p:txBody>
      </p:sp>
      <p:cxnSp>
        <p:nvCxnSpPr>
          <p:cNvPr id="78" name="直線コネクタ 77"/>
          <p:cNvCxnSpPr/>
          <p:nvPr/>
        </p:nvCxnSpPr>
        <p:spPr>
          <a:xfrm flipV="1">
            <a:off x="1774804" y="2604545"/>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9" name="直線コネクタ 78"/>
          <p:cNvCxnSpPr/>
          <p:nvPr/>
        </p:nvCxnSpPr>
        <p:spPr>
          <a:xfrm flipV="1">
            <a:off x="7749272" y="2604545"/>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p:cNvSpPr txBox="1"/>
          <p:nvPr/>
        </p:nvSpPr>
        <p:spPr>
          <a:xfrm>
            <a:off x="1192913" y="2213163"/>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sp>
        <p:nvSpPr>
          <p:cNvPr id="81" name="テキスト ボックス 80"/>
          <p:cNvSpPr txBox="1"/>
          <p:nvPr/>
        </p:nvSpPr>
        <p:spPr>
          <a:xfrm>
            <a:off x="7167381" y="2217699"/>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cxnSp>
        <p:nvCxnSpPr>
          <p:cNvPr id="82" name="直線矢印コネクタ 81"/>
          <p:cNvCxnSpPr/>
          <p:nvPr/>
        </p:nvCxnSpPr>
        <p:spPr>
          <a:xfrm>
            <a:off x="1774804" y="3142521"/>
            <a:ext cx="5974468" cy="0"/>
          </a:xfrm>
          <a:prstGeom prst="straightConnector1">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p:cNvSpPr txBox="1"/>
              <p:nvPr/>
            </p:nvSpPr>
            <p:spPr>
              <a:xfrm>
                <a:off x="3089659" y="2735557"/>
                <a:ext cx="3121891" cy="369332"/>
              </a:xfrm>
              <a:prstGeom prst="rect">
                <a:avLst/>
              </a:prstGeom>
              <a:noFill/>
            </p:spPr>
            <p:txBody>
              <a:bodyPr wrap="square" rtlCol="0">
                <a:spAutoFit/>
              </a:bodyPr>
              <a:lstStyle/>
              <a:p>
                <a:pPr algn="ctr"/>
                <a:r>
                  <a:rPr kumimoji="1" lang="ja-JP" altLang="en-US" dirty="0" smtClean="0"/>
                  <a:t>セッション</a:t>
                </a:r>
                <a14:m>
                  <m:oMath xmlns:m="http://schemas.openxmlformats.org/officeDocument/2006/math">
                    <m:r>
                      <a:rPr kumimoji="1" lang="en-US" altLang="ja-JP" b="0" i="1" smtClean="0">
                        <a:latin typeface="Cambria Math" panose="02040503050406030204" pitchFamily="18" charset="0"/>
                      </a:rPr>
                      <m:t>𝑚</m:t>
                    </m:r>
                  </m:oMath>
                </a14:m>
                <a:r>
                  <a:rPr kumimoji="1" lang="en-US" altLang="ja-JP" dirty="0" smtClean="0"/>
                  <a:t> : </a:t>
                </a:r>
                <a:r>
                  <a:rPr lang="ja-JP" altLang="en-US" dirty="0" smtClean="0"/>
                  <a:t>インタラクション</a:t>
                </a:r>
                <a14:m>
                  <m:oMath xmlns:m="http://schemas.openxmlformats.org/officeDocument/2006/math">
                    <m:r>
                      <a:rPr kumimoji="1" lang="en-US" altLang="ja-JP" b="0" i="1" smtClean="0">
                        <a:latin typeface="Cambria Math" panose="02040503050406030204" pitchFamily="18" charset="0"/>
                      </a:rPr>
                      <m:t>𝑘</m:t>
                    </m:r>
                  </m:oMath>
                </a14:m>
                <a:endParaRPr kumimoji="1" lang="ja-JP" altLang="en-US" dirty="0"/>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3089659" y="2735557"/>
                <a:ext cx="3121891" cy="369332"/>
              </a:xfrm>
              <a:prstGeom prst="rect">
                <a:avLst/>
              </a:prstGeom>
              <a:blipFill>
                <a:blip r:embed="rId4"/>
                <a:stretch>
                  <a:fillRect l="-1758" t="-13333" b="-2833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16</a:t>
            </a:fld>
            <a:endParaRPr kumimoji="1" lang="ja-JP" altLang="en-US" dirty="0"/>
          </a:p>
        </p:txBody>
      </p:sp>
      <p:grpSp>
        <p:nvGrpSpPr>
          <p:cNvPr id="89" name="グループ化 88"/>
          <p:cNvGrpSpPr/>
          <p:nvPr/>
        </p:nvGrpSpPr>
        <p:grpSpPr>
          <a:xfrm>
            <a:off x="182461" y="3402412"/>
            <a:ext cx="715519" cy="661810"/>
            <a:chOff x="211812" y="3965086"/>
            <a:chExt cx="715519" cy="661810"/>
          </a:xfrm>
        </p:grpSpPr>
        <p:sp>
          <p:nvSpPr>
            <p:cNvPr id="86" name="二等辺三角形 85"/>
            <p:cNvSpPr/>
            <p:nvPr/>
          </p:nvSpPr>
          <p:spPr>
            <a:xfrm>
              <a:off x="211812" y="3965086"/>
              <a:ext cx="715519" cy="661810"/>
            </a:xfrm>
            <a:prstGeom prst="triangl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楕円 86"/>
            <p:cNvSpPr/>
            <p:nvPr/>
          </p:nvSpPr>
          <p:spPr>
            <a:xfrm>
              <a:off x="467252" y="4468044"/>
              <a:ext cx="106630" cy="114406"/>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90" name="曲線コネクタ 89"/>
          <p:cNvCxnSpPr>
            <a:stCxn id="87" idx="5"/>
            <a:endCxn id="49" idx="1"/>
          </p:cNvCxnSpPr>
          <p:nvPr/>
        </p:nvCxnSpPr>
        <p:spPr>
          <a:xfrm rot="16200000" flipH="1">
            <a:off x="1063682" y="3468255"/>
            <a:ext cx="771980" cy="1841514"/>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97" name="テキスト ボックス 96"/>
          <p:cNvSpPr txBox="1"/>
          <p:nvPr/>
        </p:nvSpPr>
        <p:spPr>
          <a:xfrm>
            <a:off x="118687" y="3195978"/>
            <a:ext cx="853669" cy="276999"/>
          </a:xfrm>
          <a:prstGeom prst="rect">
            <a:avLst/>
          </a:prstGeom>
          <a:noFill/>
        </p:spPr>
        <p:txBody>
          <a:bodyPr wrap="square" rtlCol="0">
            <a:spAutoFit/>
          </a:bodyPr>
          <a:lstStyle/>
          <a:p>
            <a:pPr algn="ctr"/>
            <a:r>
              <a:rPr lang="en-US" altLang="ja-JP" sz="1200" dirty="0" smtClean="0"/>
              <a:t>(0,0,1)</a:t>
            </a:r>
            <a:endParaRPr kumimoji="1" lang="ja-JP" altLang="en-US" sz="1200" dirty="0"/>
          </a:p>
        </p:txBody>
      </p:sp>
      <p:sp>
        <p:nvSpPr>
          <p:cNvPr id="98" name="テキスト ボックス 97"/>
          <p:cNvSpPr txBox="1"/>
          <p:nvPr/>
        </p:nvSpPr>
        <p:spPr>
          <a:xfrm>
            <a:off x="-110318" y="4024543"/>
            <a:ext cx="663411" cy="276999"/>
          </a:xfrm>
          <a:prstGeom prst="rect">
            <a:avLst/>
          </a:prstGeom>
          <a:noFill/>
        </p:spPr>
        <p:txBody>
          <a:bodyPr wrap="square" rtlCol="0">
            <a:spAutoFit/>
          </a:bodyPr>
          <a:lstStyle/>
          <a:p>
            <a:r>
              <a:rPr lang="en-US" altLang="ja-JP" sz="1200" dirty="0" smtClean="0"/>
              <a:t>(1,0,0)</a:t>
            </a:r>
            <a:endParaRPr kumimoji="1" lang="ja-JP" altLang="en-US" sz="1200" dirty="0"/>
          </a:p>
        </p:txBody>
      </p:sp>
      <p:sp>
        <p:nvSpPr>
          <p:cNvPr id="99" name="テキスト ボックス 98"/>
          <p:cNvSpPr txBox="1"/>
          <p:nvPr/>
        </p:nvSpPr>
        <p:spPr>
          <a:xfrm>
            <a:off x="595196" y="4027312"/>
            <a:ext cx="660556" cy="276999"/>
          </a:xfrm>
          <a:prstGeom prst="rect">
            <a:avLst/>
          </a:prstGeom>
          <a:noFill/>
        </p:spPr>
        <p:txBody>
          <a:bodyPr wrap="square" rtlCol="0">
            <a:spAutoFit/>
          </a:bodyPr>
          <a:lstStyle/>
          <a:p>
            <a:r>
              <a:rPr lang="en-US" altLang="ja-JP" sz="1200" dirty="0" smtClean="0"/>
              <a:t>(1,0,0)</a:t>
            </a:r>
            <a:endParaRPr kumimoji="1" lang="ja-JP" altLang="en-US" sz="1200" dirty="0"/>
          </a:p>
        </p:txBody>
      </p:sp>
      <p:sp>
        <p:nvSpPr>
          <p:cNvPr id="101" name="正方形/長方形 100"/>
          <p:cNvSpPr/>
          <p:nvPr/>
        </p:nvSpPr>
        <p:spPr>
          <a:xfrm>
            <a:off x="-10712" y="4252920"/>
            <a:ext cx="1242879" cy="369332"/>
          </a:xfrm>
          <a:prstGeom prst="rect">
            <a:avLst/>
          </a:prstGeom>
        </p:spPr>
        <p:txBody>
          <a:bodyPr wrap="square">
            <a:spAutoFit/>
          </a:bodyPr>
          <a:lstStyle/>
          <a:p>
            <a:r>
              <a:rPr lang="ja-JP" altLang="en-US" dirty="0" smtClean="0"/>
              <a:t>特徴</a:t>
            </a:r>
            <a:r>
              <a:rPr lang="ja-JP" altLang="en-US" dirty="0"/>
              <a:t>表現 </a:t>
            </a:r>
          </a:p>
        </p:txBody>
      </p:sp>
    </p:spTree>
    <p:extLst>
      <p:ext uri="{BB962C8B-B14F-4D97-AF65-F5344CB8AC3E}">
        <p14:creationId xmlns:p14="http://schemas.microsoft.com/office/powerpoint/2010/main" val="1774295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文書のトピックモデルに照らし合わせる</a:t>
            </a:r>
            <a:endParaRPr kumimoji="1" lang="ja-JP" altLang="en-US" dirty="0"/>
          </a:p>
        </p:txBody>
      </p:sp>
      <p:sp>
        <p:nvSpPr>
          <p:cNvPr id="3" name="コンテンツ プレースホルダー 2"/>
          <p:cNvSpPr>
            <a:spLocks noGrp="1"/>
          </p:cNvSpPr>
          <p:nvPr>
            <p:ph idx="1"/>
          </p:nvPr>
        </p:nvSpPr>
        <p:spPr>
          <a:xfrm>
            <a:off x="871663" y="1226311"/>
            <a:ext cx="7557882" cy="975527"/>
          </a:xfrm>
        </p:spPr>
        <p:txBody>
          <a:bodyPr/>
          <a:lstStyle/>
          <a:p>
            <a:r>
              <a:rPr lang="en-US" altLang="ja-JP" sz="2000" dirty="0"/>
              <a:t>Gaussian </a:t>
            </a:r>
            <a:r>
              <a:rPr lang="en-US" altLang="ja-JP" sz="2000" dirty="0" smtClean="0"/>
              <a:t>LDA</a:t>
            </a:r>
            <a:r>
              <a:rPr lang="ja-JP" altLang="en-US" sz="2000" dirty="0" smtClean="0"/>
              <a:t>は音声検索の分野で提案がされたが，その後，文書検索の分野においても単語埋め込みを併用する形で提案された．</a:t>
            </a:r>
            <a:r>
              <a:rPr lang="en-US" altLang="ja-JP" sz="2000" baseline="30000" dirty="0"/>
              <a:t> </a:t>
            </a:r>
            <a:r>
              <a:rPr lang="en-US" altLang="ja-JP" sz="2000" baseline="30000" dirty="0" smtClean="0"/>
              <a:t>*</a:t>
            </a:r>
            <a:r>
              <a:rPr lang="ja-JP" altLang="en-US" sz="2000" dirty="0" smtClean="0"/>
              <a:t>　　そこで，文書検索問題との対応を取って問題を考える．</a:t>
            </a:r>
            <a:endParaRPr kumimoji="1" lang="ja-JP" altLang="en-US" sz="2000" dirty="0"/>
          </a:p>
        </p:txBody>
      </p:sp>
      <p:sp>
        <p:nvSpPr>
          <p:cNvPr id="5" name="テキスト ボックス 4"/>
          <p:cNvSpPr txBox="1"/>
          <p:nvPr/>
        </p:nvSpPr>
        <p:spPr>
          <a:xfrm>
            <a:off x="2373745" y="6536809"/>
            <a:ext cx="6770256" cy="369332"/>
          </a:xfrm>
          <a:prstGeom prst="rect">
            <a:avLst/>
          </a:prstGeom>
          <a:noFill/>
        </p:spPr>
        <p:txBody>
          <a:bodyPr wrap="square" rtlCol="0">
            <a:spAutoFit/>
          </a:bodyPr>
          <a:lstStyle/>
          <a:p>
            <a:pPr algn="r"/>
            <a:r>
              <a:rPr lang="en-US" altLang="ja-JP" sz="900" baseline="30000" dirty="0"/>
              <a:t>* </a:t>
            </a:r>
            <a:r>
              <a:rPr kumimoji="1" lang="en-US" altLang="ja-JP" sz="900" dirty="0" smtClean="0"/>
              <a:t>Gaussian LDA Topic Models with Word </a:t>
            </a:r>
            <a:r>
              <a:rPr kumimoji="1" lang="en-US" altLang="ja-JP" sz="900" dirty="0" err="1" smtClean="0"/>
              <a:t>Embeddings</a:t>
            </a:r>
            <a:r>
              <a:rPr lang="en-US" altLang="ja-JP" sz="900" dirty="0"/>
              <a:t>, 53rd Annual Meeting of the Association for Computational Linguistics and the 7th International Joint Conference on Natural Language Processing, pages </a:t>
            </a:r>
            <a:r>
              <a:rPr lang="en-US" altLang="ja-JP" sz="900" dirty="0" smtClean="0"/>
              <a:t>795–804, 2015</a:t>
            </a:r>
            <a:endParaRPr kumimoji="1" lang="ja-JP" altLang="en-US" sz="900" dirty="0"/>
          </a:p>
        </p:txBody>
      </p:sp>
      <mc:AlternateContent xmlns:mc="http://schemas.openxmlformats.org/markup-compatibility/2006" xmlns:a14="http://schemas.microsoft.com/office/drawing/2010/main">
        <mc:Choice Requires="a14">
          <p:sp>
            <p:nvSpPr>
              <p:cNvPr id="45" name="コンテンツ プレースホルダー 2"/>
              <p:cNvSpPr txBox="1">
                <a:spLocks/>
              </p:cNvSpPr>
              <p:nvPr/>
            </p:nvSpPr>
            <p:spPr>
              <a:xfrm>
                <a:off x="437901" y="5096801"/>
                <a:ext cx="8533264" cy="1479385"/>
              </a:xfrm>
              <a:prstGeom prst="rect">
                <a:avLst/>
              </a:prstGeom>
              <a:solidFill>
                <a:schemeClr val="accent3">
                  <a:lumMod val="20000"/>
                  <a:lumOff val="80000"/>
                </a:schemeClr>
              </a:solidFill>
            </p:spPr>
            <p:txBody>
              <a:bodyPr/>
              <a:lst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a:lstStyle>
              <a:p>
                <a:r>
                  <a:rPr lang="ja-JP" altLang="en-US" sz="2000" dirty="0" smtClean="0"/>
                  <a:t>セッション </a:t>
                </a:r>
                <a14:m>
                  <m:oMath xmlns:m="http://schemas.openxmlformats.org/officeDocument/2006/math">
                    <m:r>
                      <a:rPr lang="en-US" altLang="ja-JP" sz="2000" i="1">
                        <a:latin typeface="Cambria Math" panose="02040503050406030204" pitchFamily="18" charset="0"/>
                      </a:rPr>
                      <m:t>𝑚</m:t>
                    </m:r>
                    <m:r>
                      <a:rPr lang="en-US" altLang="ja-JP" sz="2000" b="0" i="1" smtClean="0">
                        <a:latin typeface="Cambria Math" panose="02040503050406030204" pitchFamily="18" charset="0"/>
                      </a:rPr>
                      <m:t>=</m:t>
                    </m:r>
                  </m:oMath>
                </a14:m>
                <a:r>
                  <a:rPr lang="ja-JP" altLang="en-US" sz="2000" dirty="0" smtClean="0"/>
                  <a:t>文書 </a:t>
                </a:r>
                <a14:m>
                  <m:oMath xmlns:m="http://schemas.openxmlformats.org/officeDocument/2006/math">
                    <m:r>
                      <a:rPr lang="en-US" altLang="ja-JP" sz="2000" b="0" i="1" smtClean="0">
                        <a:latin typeface="Cambria Math" panose="02040503050406030204" pitchFamily="18" charset="0"/>
                      </a:rPr>
                      <m:t>𝑑</m:t>
                    </m:r>
                  </m:oMath>
                </a14:m>
                <a:endParaRPr lang="en-US" altLang="ja-JP" sz="2000" dirty="0" smtClean="0"/>
              </a:p>
              <a:p>
                <a:r>
                  <a:rPr lang="ja-JP" altLang="en-US" sz="2000" dirty="0" smtClean="0"/>
                  <a:t>セッション</a:t>
                </a:r>
                <a14:m>
                  <m:oMath xmlns:m="http://schemas.openxmlformats.org/officeDocument/2006/math">
                    <m:r>
                      <a:rPr lang="en-US" altLang="ja-JP" sz="2000" b="0" i="0" smtClean="0">
                        <a:latin typeface="Cambria Math" panose="02040503050406030204" pitchFamily="18" charset="0"/>
                      </a:rPr>
                      <m:t> </m:t>
                    </m:r>
                    <m:r>
                      <a:rPr lang="en-US" altLang="ja-JP" sz="2000" i="1">
                        <a:latin typeface="Cambria Math" panose="02040503050406030204" pitchFamily="18" charset="0"/>
                      </a:rPr>
                      <m:t>𝑚</m:t>
                    </m:r>
                    <m:r>
                      <a:rPr lang="en-US" altLang="ja-JP" sz="2000" b="0" i="1" smtClean="0">
                        <a:latin typeface="Cambria Math" panose="02040503050406030204" pitchFamily="18" charset="0"/>
                      </a:rPr>
                      <m:t> </m:t>
                    </m:r>
                  </m:oMath>
                </a14:m>
                <a:r>
                  <a:rPr lang="ja-JP" altLang="en-US" sz="2000" dirty="0" smtClean="0"/>
                  <a:t>の</a:t>
                </a:r>
                <a14:m>
                  <m:oMath xmlns:m="http://schemas.openxmlformats.org/officeDocument/2006/math">
                    <m:r>
                      <a:rPr lang="en-US" altLang="ja-JP" sz="2000" i="1" dirty="0">
                        <a:latin typeface="Cambria Math" panose="02040503050406030204" pitchFamily="18" charset="0"/>
                      </a:rPr>
                      <m:t>𝑛</m:t>
                    </m:r>
                  </m:oMath>
                </a14:m>
                <a:r>
                  <a:rPr lang="en-US" altLang="ja-JP" sz="2000" dirty="0"/>
                  <a:t> </a:t>
                </a:r>
                <a:r>
                  <a:rPr lang="ja-JP" altLang="en-US" sz="2000" dirty="0"/>
                  <a:t>番目の</a:t>
                </a:r>
                <a:r>
                  <a:rPr lang="ja-JP" altLang="en-US" sz="2000" dirty="0" smtClean="0"/>
                  <a:t>牛の特徴表現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r>
                      <a:rPr lang="en-US" altLang="ja-JP" sz="2000" i="1">
                        <a:latin typeface="Cambria Math" panose="02040503050406030204" pitchFamily="18" charset="0"/>
                      </a:rPr>
                      <m:t>=</m:t>
                    </m:r>
                  </m:oMath>
                </a14:m>
                <a:r>
                  <a:rPr lang="ja-JP" altLang="en-US" sz="2000" dirty="0" smtClean="0"/>
                  <a:t>文書 </a:t>
                </a:r>
                <a14:m>
                  <m:oMath xmlns:m="http://schemas.openxmlformats.org/officeDocument/2006/math">
                    <m:r>
                      <a:rPr lang="en-US" altLang="ja-JP" sz="2000" i="1">
                        <a:latin typeface="Cambria Math" panose="02040503050406030204" pitchFamily="18" charset="0"/>
                      </a:rPr>
                      <m:t>𝑑</m:t>
                    </m:r>
                  </m:oMath>
                </a14:m>
                <a:r>
                  <a:rPr lang="ja-JP" altLang="en-US" sz="2000" dirty="0" smtClean="0"/>
                  <a:t> の </a:t>
                </a:r>
                <a14:m>
                  <m:oMath xmlns:m="http://schemas.openxmlformats.org/officeDocument/2006/math">
                    <m:r>
                      <a:rPr lang="en-US" altLang="ja-JP" sz="2000" b="0" i="1" dirty="0" smtClean="0">
                        <a:latin typeface="Cambria Math" panose="02040503050406030204" pitchFamily="18" charset="0"/>
                      </a:rPr>
                      <m:t>𝑛</m:t>
                    </m:r>
                  </m:oMath>
                </a14:m>
                <a:r>
                  <a:rPr lang="en-US" altLang="ja-JP" sz="2000" dirty="0" smtClean="0"/>
                  <a:t> </a:t>
                </a:r>
                <a:r>
                  <a:rPr lang="ja-JP" altLang="en-US" sz="2000" dirty="0" smtClean="0"/>
                  <a:t>番目の単語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𝑑</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oMath>
                </a14:m>
                <a:r>
                  <a:rPr lang="ja-JP" altLang="en-US" sz="2000" dirty="0" smtClean="0"/>
                  <a:t> の埋め込み表現 </a:t>
                </a:r>
                <a:r>
                  <a:rPr lang="en-US" altLang="ja-JP" sz="2000" dirty="0" smtClean="0"/>
                  <a:t>(</a:t>
                </a:r>
                <a14:m>
                  <m:oMath xmlns:m="http://schemas.openxmlformats.org/officeDocument/2006/math">
                    <m:sSub>
                      <m:sSubPr>
                        <m:ctrlPr>
                          <a:rPr lang="en-US" altLang="ja-JP" sz="2000" b="1" i="1" smtClean="0">
                            <a:solidFill>
                              <a:srgbClr val="FF0000"/>
                            </a:solidFill>
                            <a:latin typeface="Cambria Math" panose="02040503050406030204" pitchFamily="18" charset="0"/>
                          </a:rPr>
                        </m:ctrlPr>
                      </m:sSubPr>
                      <m:e>
                        <m:r>
                          <a:rPr lang="en-US" altLang="ja-JP" sz="2000" b="1" i="1">
                            <a:solidFill>
                              <a:srgbClr val="FF0000"/>
                            </a:solidFill>
                            <a:latin typeface="Cambria Math" panose="02040503050406030204" pitchFamily="18" charset="0"/>
                          </a:rPr>
                          <m:t>𝒙</m:t>
                        </m:r>
                      </m:e>
                      <m:sub>
                        <m:r>
                          <a:rPr lang="en-US" altLang="ja-JP" sz="2000" i="1">
                            <a:solidFill>
                              <a:srgbClr val="FF0000"/>
                            </a:solidFill>
                            <a:latin typeface="Cambria Math" panose="02040503050406030204" pitchFamily="18" charset="0"/>
                          </a:rPr>
                          <m:t>𝑚</m:t>
                        </m:r>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𝑛</m:t>
                        </m:r>
                      </m:sub>
                    </m:sSub>
                    <m:r>
                      <a:rPr lang="en-US" altLang="ja-JP" sz="2000" i="1">
                        <a:solidFill>
                          <a:srgbClr val="FF0000"/>
                        </a:solidFill>
                        <a:latin typeface="Cambria Math" panose="02040503050406030204" pitchFamily="18" charset="0"/>
                      </a:rPr>
                      <m:t>~</m:t>
                    </m:r>
                    <m:r>
                      <a:rPr lang="ja-JP" altLang="en-US" sz="2000" i="1">
                        <a:solidFill>
                          <a:srgbClr val="FF0000"/>
                        </a:solidFill>
                        <a:latin typeface="Cambria Math" panose="02040503050406030204" pitchFamily="18" charset="0"/>
                      </a:rPr>
                      <m:t>𝒩</m:t>
                    </m:r>
                    <m:r>
                      <a:rPr lang="en-US" altLang="ja-JP" sz="2000" i="1">
                        <a:solidFill>
                          <a:srgbClr val="FF0000"/>
                        </a:solidFill>
                        <a:latin typeface="Cambria Math" panose="02040503050406030204" pitchFamily="18" charset="0"/>
                      </a:rPr>
                      <m:t> (</m:t>
                    </m:r>
                    <m:sSub>
                      <m:sSubPr>
                        <m:ctrlPr>
                          <a:rPr lang="en-US" altLang="ja-JP" sz="2000" b="1" i="1">
                            <a:solidFill>
                              <a:srgbClr val="FF0000"/>
                            </a:solidFill>
                            <a:latin typeface="Cambria Math" panose="02040503050406030204" pitchFamily="18" charset="0"/>
                          </a:rPr>
                        </m:ctrlPr>
                      </m:sSubPr>
                      <m:e>
                        <m:r>
                          <a:rPr lang="ja-JP" altLang="en-US" sz="2000" b="1" i="1">
                            <a:solidFill>
                              <a:srgbClr val="FF0000"/>
                            </a:solidFill>
                            <a:latin typeface="Cambria Math" panose="02040503050406030204" pitchFamily="18" charset="0"/>
                          </a:rPr>
                          <m:t>𝝁</m:t>
                        </m:r>
                      </m:e>
                      <m:sub>
                        <m:sSub>
                          <m:sSubPr>
                            <m:ctrlPr>
                              <a:rPr lang="en-US" altLang="ja-JP" sz="2000" b="1"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𝑧</m:t>
                            </m:r>
                          </m:e>
                          <m:sub>
                            <m:r>
                              <a:rPr lang="en-US" altLang="ja-JP" sz="2000" i="1">
                                <a:solidFill>
                                  <a:srgbClr val="FF0000"/>
                                </a:solidFill>
                                <a:latin typeface="Cambria Math" panose="02040503050406030204" pitchFamily="18" charset="0"/>
                              </a:rPr>
                              <m:t>𝑚</m:t>
                            </m:r>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𝑛</m:t>
                            </m:r>
                          </m:sub>
                        </m:sSub>
                      </m:sub>
                    </m:sSub>
                    <m:r>
                      <a:rPr lang="en-US" altLang="ja-JP" sz="2000" b="1" i="1">
                        <a:solidFill>
                          <a:srgbClr val="FF0000"/>
                        </a:solidFill>
                        <a:latin typeface="Cambria Math" panose="02040503050406030204" pitchFamily="18" charset="0"/>
                      </a:rPr>
                      <m:t>, </m:t>
                    </m:r>
                    <m:sSub>
                      <m:sSubPr>
                        <m:ctrlPr>
                          <a:rPr lang="en-US" altLang="ja-JP" sz="2000" b="1" i="1">
                            <a:solidFill>
                              <a:srgbClr val="FF0000"/>
                            </a:solidFill>
                            <a:latin typeface="Cambria Math" panose="02040503050406030204" pitchFamily="18" charset="0"/>
                          </a:rPr>
                        </m:ctrlPr>
                      </m:sSubPr>
                      <m:e>
                        <m:r>
                          <a:rPr lang="ja-JP" altLang="en-US" sz="2000" b="1" i="1">
                            <a:solidFill>
                              <a:srgbClr val="FF0000"/>
                            </a:solidFill>
                            <a:latin typeface="Cambria Math" panose="02040503050406030204" pitchFamily="18" charset="0"/>
                          </a:rPr>
                          <m:t>𝚺</m:t>
                        </m:r>
                      </m:e>
                      <m:sub>
                        <m:sSub>
                          <m:sSubPr>
                            <m:ctrlPr>
                              <a:rPr lang="en-US" altLang="ja-JP" sz="2000" b="1"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𝑧</m:t>
                            </m:r>
                          </m:e>
                          <m:sub>
                            <m:r>
                              <a:rPr lang="en-US" altLang="ja-JP" sz="2000" i="1">
                                <a:solidFill>
                                  <a:srgbClr val="FF0000"/>
                                </a:solidFill>
                                <a:latin typeface="Cambria Math" panose="02040503050406030204" pitchFamily="18" charset="0"/>
                              </a:rPr>
                              <m:t>𝑚</m:t>
                            </m:r>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𝑛</m:t>
                            </m:r>
                          </m:sub>
                        </m:sSub>
                      </m:sub>
                    </m:sSub>
                    <m:r>
                      <a:rPr lang="en-US" altLang="ja-JP" sz="2000" i="1">
                        <a:solidFill>
                          <a:srgbClr val="FF0000"/>
                        </a:solidFill>
                        <a:latin typeface="Cambria Math" panose="02040503050406030204" pitchFamily="18" charset="0"/>
                      </a:rPr>
                      <m:t>)</m:t>
                    </m:r>
                  </m:oMath>
                </a14:m>
                <a:r>
                  <a:rPr lang="en-US" altLang="ja-JP" sz="2000" dirty="0" smtClean="0"/>
                  <a:t>)</a:t>
                </a:r>
              </a:p>
              <a:p>
                <a:r>
                  <a:rPr lang="ja-JP" altLang="en-US" sz="2000" dirty="0"/>
                  <a:t>セッション</a:t>
                </a:r>
                <a14:m>
                  <m:oMath xmlns:m="http://schemas.openxmlformats.org/officeDocument/2006/math">
                    <m:r>
                      <a:rPr lang="en-US" altLang="ja-JP" sz="2000">
                        <a:latin typeface="Cambria Math" panose="02040503050406030204" pitchFamily="18" charset="0"/>
                      </a:rPr>
                      <m:t> </m:t>
                    </m:r>
                    <m:r>
                      <a:rPr lang="en-US" altLang="ja-JP" sz="2000" i="1">
                        <a:latin typeface="Cambria Math" panose="02040503050406030204" pitchFamily="18" charset="0"/>
                      </a:rPr>
                      <m:t>𝑚</m:t>
                    </m:r>
                    <m:r>
                      <a:rPr lang="en-US" altLang="ja-JP" sz="2000" i="1">
                        <a:latin typeface="Cambria Math" panose="02040503050406030204" pitchFamily="18" charset="0"/>
                      </a:rPr>
                      <m:t> </m:t>
                    </m:r>
                  </m:oMath>
                </a14:m>
                <a:r>
                  <a:rPr lang="ja-JP" altLang="en-US" sz="2000" dirty="0"/>
                  <a:t>の</a:t>
                </a:r>
                <a:r>
                  <a:rPr lang="ja-JP" altLang="en-US" sz="2000" dirty="0" smtClean="0"/>
                  <a:t>インタラクション </a:t>
                </a:r>
                <a14:m>
                  <m:oMath xmlns:m="http://schemas.openxmlformats.org/officeDocument/2006/math">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m:t>
                    </m:r>
                  </m:oMath>
                </a14:m>
                <a:r>
                  <a:rPr lang="ja-JP" altLang="en-US" sz="2000" dirty="0" smtClean="0"/>
                  <a:t>文書 </a:t>
                </a:r>
                <a14:m>
                  <m:oMath xmlns:m="http://schemas.openxmlformats.org/officeDocument/2006/math">
                    <m:r>
                      <a:rPr lang="en-US" altLang="ja-JP" sz="2000" i="1">
                        <a:latin typeface="Cambria Math" panose="02040503050406030204" pitchFamily="18" charset="0"/>
                      </a:rPr>
                      <m:t>𝑑</m:t>
                    </m:r>
                  </m:oMath>
                </a14:m>
                <a:r>
                  <a:rPr lang="ja-JP" altLang="en-US" sz="2000" dirty="0" smtClean="0"/>
                  <a:t> のトピック</a:t>
                </a:r>
                <a14:m>
                  <m:oMath xmlns:m="http://schemas.openxmlformats.org/officeDocument/2006/math">
                    <m:r>
                      <a:rPr lang="ja-JP" altLang="en-US" sz="2000" i="1" dirty="0" smtClean="0">
                        <a:latin typeface="Cambria Math" panose="02040503050406030204" pitchFamily="18" charset="0"/>
                      </a:rPr>
                      <m:t> </m:t>
                    </m:r>
                    <m:r>
                      <a:rPr lang="en-US" altLang="ja-JP" sz="2000" i="1">
                        <a:latin typeface="Cambria Math" panose="02040503050406030204" pitchFamily="18" charset="0"/>
                      </a:rPr>
                      <m:t>𝑘</m:t>
                    </m:r>
                  </m:oMath>
                </a14:m>
                <a:endParaRPr lang="en-US" altLang="ja-JP" sz="2000" dirty="0" smtClean="0"/>
              </a:p>
            </p:txBody>
          </p:sp>
        </mc:Choice>
        <mc:Fallback xmlns="">
          <p:sp>
            <p:nvSpPr>
              <p:cNvPr id="45" name="コンテンツ プレースホルダー 2"/>
              <p:cNvSpPr txBox="1">
                <a:spLocks noRot="1" noChangeAspect="1" noMove="1" noResize="1" noEditPoints="1" noAdjustHandles="1" noChangeArrowheads="1" noChangeShapeType="1" noTextEdit="1"/>
              </p:cNvSpPr>
              <p:nvPr/>
            </p:nvSpPr>
            <p:spPr>
              <a:xfrm>
                <a:off x="437901" y="5096801"/>
                <a:ext cx="8533264" cy="1479385"/>
              </a:xfrm>
              <a:prstGeom prst="rect">
                <a:avLst/>
              </a:prstGeom>
              <a:blipFill>
                <a:blip r:embed="rId2"/>
                <a:stretch>
                  <a:fillRect l="-643" t="-3292" b="-7407"/>
                </a:stretch>
              </a:blipFill>
            </p:spPr>
            <p:txBody>
              <a:bodyPr/>
              <a:lstStyle/>
              <a:p>
                <a:r>
                  <a:rPr lang="ja-JP" altLang="en-US">
                    <a:noFill/>
                  </a:rPr>
                  <a:t> </a:t>
                </a:r>
              </a:p>
            </p:txBody>
          </p:sp>
        </mc:Fallback>
      </mc:AlternateContent>
      <p:cxnSp>
        <p:nvCxnSpPr>
          <p:cNvPr id="46" name="直線矢印コネクタ 45"/>
          <p:cNvCxnSpPr/>
          <p:nvPr/>
        </p:nvCxnSpPr>
        <p:spPr>
          <a:xfrm flipV="1">
            <a:off x="1128304" y="2217699"/>
            <a:ext cx="0" cy="282061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p:nvPr/>
        </p:nvCxnSpPr>
        <p:spPr>
          <a:xfrm>
            <a:off x="1062182" y="4964310"/>
            <a:ext cx="7715790"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8" name="グループ化 47"/>
          <p:cNvGrpSpPr/>
          <p:nvPr/>
        </p:nvGrpSpPr>
        <p:grpSpPr>
          <a:xfrm>
            <a:off x="2370429" y="3620141"/>
            <a:ext cx="484954" cy="1302967"/>
            <a:chOff x="2107807" y="3396755"/>
            <a:chExt cx="484954" cy="1302967"/>
          </a:xfrm>
        </p:grpSpPr>
        <p:pic>
          <p:nvPicPr>
            <p:cNvPr id="49" name="図 48"/>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07807" y="4403510"/>
              <a:ext cx="484954" cy="296212"/>
            </a:xfrm>
            <a:prstGeom prst="rect">
              <a:avLst/>
            </a:prstGeom>
          </p:spPr>
        </p:pic>
        <p:pic>
          <p:nvPicPr>
            <p:cNvPr id="50" name="図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7" y="4066096"/>
              <a:ext cx="484954" cy="296212"/>
            </a:xfrm>
            <a:prstGeom prst="rect">
              <a:avLst/>
            </a:prstGeom>
          </p:spPr>
        </p:pic>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3728682"/>
              <a:ext cx="484954" cy="296212"/>
            </a:xfrm>
            <a:prstGeom prst="rect">
              <a:avLst/>
            </a:prstGeom>
          </p:spPr>
        </p:pic>
        <p:pic>
          <p:nvPicPr>
            <p:cNvPr id="52" name="図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3396755"/>
              <a:ext cx="484954" cy="296212"/>
            </a:xfrm>
            <a:prstGeom prst="rect">
              <a:avLst/>
            </a:prstGeom>
          </p:spPr>
        </p:pic>
      </p:grpSp>
      <p:grpSp>
        <p:nvGrpSpPr>
          <p:cNvPr id="53" name="グループ化 52"/>
          <p:cNvGrpSpPr/>
          <p:nvPr/>
        </p:nvGrpSpPr>
        <p:grpSpPr>
          <a:xfrm>
            <a:off x="3455702" y="3952067"/>
            <a:ext cx="484954" cy="971040"/>
            <a:chOff x="3193080" y="3728681"/>
            <a:chExt cx="484954" cy="971040"/>
          </a:xfrm>
        </p:grpSpPr>
        <p:pic>
          <p:nvPicPr>
            <p:cNvPr id="54" name="図 53"/>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93080" y="4403509"/>
              <a:ext cx="484954" cy="296212"/>
            </a:xfrm>
            <a:prstGeom prst="rect">
              <a:avLst/>
            </a:prstGeom>
          </p:spPr>
        </p:pic>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0" y="4066096"/>
              <a:ext cx="484954" cy="296212"/>
            </a:xfrm>
            <a:prstGeom prst="rect">
              <a:avLst/>
            </a:prstGeom>
          </p:spPr>
        </p:pic>
        <p:pic>
          <p:nvPicPr>
            <p:cNvPr id="56" name="図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0" y="3728681"/>
              <a:ext cx="484954" cy="296212"/>
            </a:xfrm>
            <a:prstGeom prst="rect">
              <a:avLst/>
            </a:prstGeom>
          </p:spPr>
        </p:pic>
      </p:grpSp>
      <p:grpSp>
        <p:nvGrpSpPr>
          <p:cNvPr id="57" name="グループ化 56"/>
          <p:cNvGrpSpPr/>
          <p:nvPr/>
        </p:nvGrpSpPr>
        <p:grpSpPr>
          <a:xfrm>
            <a:off x="4534857" y="3952068"/>
            <a:ext cx="491072" cy="975333"/>
            <a:chOff x="4272235" y="3728682"/>
            <a:chExt cx="491072" cy="975333"/>
          </a:xfrm>
        </p:grpSpPr>
        <p:pic>
          <p:nvPicPr>
            <p:cNvPr id="58" name="図 57"/>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78353" y="4407803"/>
              <a:ext cx="484954" cy="296212"/>
            </a:xfrm>
            <a:prstGeom prst="rect">
              <a:avLst/>
            </a:prstGeom>
          </p:spPr>
        </p:pic>
        <p:pic>
          <p:nvPicPr>
            <p:cNvPr id="59" name="図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235" y="4066096"/>
              <a:ext cx="484954" cy="296212"/>
            </a:xfrm>
            <a:prstGeom prst="rect">
              <a:avLst/>
            </a:prstGeom>
          </p:spPr>
        </p:pic>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353" y="3728682"/>
              <a:ext cx="484954" cy="296212"/>
            </a:xfrm>
            <a:prstGeom prst="rect">
              <a:avLst/>
            </a:prstGeom>
          </p:spPr>
        </p:pic>
      </p:grpSp>
      <p:grpSp>
        <p:nvGrpSpPr>
          <p:cNvPr id="61" name="グループ化 60"/>
          <p:cNvGrpSpPr/>
          <p:nvPr/>
        </p:nvGrpSpPr>
        <p:grpSpPr>
          <a:xfrm>
            <a:off x="5614012" y="3620141"/>
            <a:ext cx="497190" cy="1302966"/>
            <a:chOff x="5351390" y="3396755"/>
            <a:chExt cx="497190" cy="1302966"/>
          </a:xfrm>
        </p:grpSpPr>
        <p:pic>
          <p:nvPicPr>
            <p:cNvPr id="62" name="図 6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63626" y="4403509"/>
              <a:ext cx="484954" cy="296212"/>
            </a:xfrm>
            <a:prstGeom prst="rect">
              <a:avLst/>
            </a:prstGeom>
          </p:spPr>
        </p:pic>
        <p:pic>
          <p:nvPicPr>
            <p:cNvPr id="63" name="図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0" y="4066094"/>
              <a:ext cx="484954" cy="296212"/>
            </a:xfrm>
            <a:prstGeom prst="rect">
              <a:avLst/>
            </a:prstGeom>
          </p:spPr>
        </p:pic>
        <p:pic>
          <p:nvPicPr>
            <p:cNvPr id="64" name="図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0" y="3728679"/>
              <a:ext cx="484954" cy="296212"/>
            </a:xfrm>
            <a:prstGeom prst="rect">
              <a:avLst/>
            </a:prstGeom>
          </p:spPr>
        </p:pic>
        <p:pic>
          <p:nvPicPr>
            <p:cNvPr id="65" name="図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626" y="3396755"/>
              <a:ext cx="484954" cy="296212"/>
            </a:xfrm>
            <a:prstGeom prst="rect">
              <a:avLst/>
            </a:prstGeom>
          </p:spPr>
        </p:pic>
      </p:grpSp>
      <p:grpSp>
        <p:nvGrpSpPr>
          <p:cNvPr id="66" name="グループ化 65"/>
          <p:cNvGrpSpPr/>
          <p:nvPr/>
        </p:nvGrpSpPr>
        <p:grpSpPr>
          <a:xfrm>
            <a:off x="6642829" y="3292511"/>
            <a:ext cx="497190" cy="1634890"/>
            <a:chOff x="6380207" y="3069125"/>
            <a:chExt cx="497190" cy="1634890"/>
          </a:xfrm>
        </p:grpSpPr>
        <p:pic>
          <p:nvPicPr>
            <p:cNvPr id="67" name="図 66"/>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2443" y="4407803"/>
              <a:ext cx="484954" cy="296212"/>
            </a:xfrm>
            <a:prstGeom prst="rect">
              <a:avLst/>
            </a:prstGeom>
          </p:spPr>
        </p:pic>
        <p:pic>
          <p:nvPicPr>
            <p:cNvPr id="68" name="図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07" y="4070388"/>
              <a:ext cx="484954" cy="296212"/>
            </a:xfrm>
            <a:prstGeom prst="rect">
              <a:avLst/>
            </a:prstGeom>
          </p:spPr>
        </p:pic>
        <p:pic>
          <p:nvPicPr>
            <p:cNvPr id="69" name="図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07" y="3732973"/>
              <a:ext cx="484954" cy="296212"/>
            </a:xfrm>
            <a:prstGeom prst="rect">
              <a:avLst/>
            </a:prstGeom>
          </p:spPr>
        </p:pic>
        <p:pic>
          <p:nvPicPr>
            <p:cNvPr id="70" name="図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43" y="3401049"/>
              <a:ext cx="484954" cy="296212"/>
            </a:xfrm>
            <a:prstGeom prst="rect">
              <a:avLst/>
            </a:prstGeom>
          </p:spPr>
        </p:pic>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43" y="3069125"/>
              <a:ext cx="484954" cy="296212"/>
            </a:xfrm>
            <a:prstGeom prst="rect">
              <a:avLst/>
            </a:prstGeom>
          </p:spPr>
        </p:pic>
      </p:grpSp>
      <p:sp>
        <p:nvSpPr>
          <p:cNvPr id="72" name="テキスト ボックス 71"/>
          <p:cNvSpPr txBox="1"/>
          <p:nvPr/>
        </p:nvSpPr>
        <p:spPr>
          <a:xfrm>
            <a:off x="710255" y="2367413"/>
            <a:ext cx="432235" cy="1200329"/>
          </a:xfrm>
          <a:prstGeom prst="rect">
            <a:avLst/>
          </a:prstGeom>
          <a:noFill/>
        </p:spPr>
        <p:txBody>
          <a:bodyPr wrap="square" rtlCol="0">
            <a:spAutoFit/>
          </a:bodyPr>
          <a:lstStyle/>
          <a:p>
            <a:r>
              <a:rPr lang="ja-JP" altLang="en-US" dirty="0"/>
              <a:t>空間</a:t>
            </a:r>
            <a:r>
              <a:rPr kumimoji="1" lang="ja-JP" altLang="en-US" dirty="0" smtClean="0"/>
              <a:t>方向</a:t>
            </a:r>
            <a:endParaRPr kumimoji="1" lang="ja-JP" altLang="en-US" dirty="0"/>
          </a:p>
        </p:txBody>
      </p:sp>
      <p:cxnSp>
        <p:nvCxnSpPr>
          <p:cNvPr id="78" name="直線コネクタ 77"/>
          <p:cNvCxnSpPr/>
          <p:nvPr/>
        </p:nvCxnSpPr>
        <p:spPr>
          <a:xfrm flipV="1">
            <a:off x="1774804" y="2604545"/>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9" name="直線コネクタ 78"/>
          <p:cNvCxnSpPr/>
          <p:nvPr/>
        </p:nvCxnSpPr>
        <p:spPr>
          <a:xfrm flipV="1">
            <a:off x="7749272" y="2604545"/>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p:cNvSpPr txBox="1"/>
          <p:nvPr/>
        </p:nvSpPr>
        <p:spPr>
          <a:xfrm>
            <a:off x="1192913" y="2213163"/>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sp>
        <p:nvSpPr>
          <p:cNvPr id="81" name="テキスト ボックス 80"/>
          <p:cNvSpPr txBox="1"/>
          <p:nvPr/>
        </p:nvSpPr>
        <p:spPr>
          <a:xfrm>
            <a:off x="7167381" y="2217699"/>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cxnSp>
        <p:nvCxnSpPr>
          <p:cNvPr id="82" name="直線矢印コネクタ 81"/>
          <p:cNvCxnSpPr/>
          <p:nvPr/>
        </p:nvCxnSpPr>
        <p:spPr>
          <a:xfrm>
            <a:off x="1774804" y="3142521"/>
            <a:ext cx="5974468" cy="0"/>
          </a:xfrm>
          <a:prstGeom prst="straightConnector1">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p:cNvSpPr txBox="1"/>
              <p:nvPr/>
            </p:nvSpPr>
            <p:spPr>
              <a:xfrm>
                <a:off x="3089659" y="2735557"/>
                <a:ext cx="3121891" cy="369332"/>
              </a:xfrm>
              <a:prstGeom prst="rect">
                <a:avLst/>
              </a:prstGeom>
              <a:noFill/>
            </p:spPr>
            <p:txBody>
              <a:bodyPr wrap="square" rtlCol="0">
                <a:spAutoFit/>
              </a:bodyPr>
              <a:lstStyle/>
              <a:p>
                <a:pPr algn="ctr"/>
                <a:r>
                  <a:rPr kumimoji="1" lang="ja-JP" altLang="en-US" dirty="0" smtClean="0"/>
                  <a:t>セッション</a:t>
                </a:r>
                <a14:m>
                  <m:oMath xmlns:m="http://schemas.openxmlformats.org/officeDocument/2006/math">
                    <m:r>
                      <a:rPr kumimoji="1" lang="en-US" altLang="ja-JP" b="0" i="1" smtClean="0">
                        <a:latin typeface="Cambria Math" panose="02040503050406030204" pitchFamily="18" charset="0"/>
                      </a:rPr>
                      <m:t>𝑚</m:t>
                    </m:r>
                  </m:oMath>
                </a14:m>
                <a:r>
                  <a:rPr kumimoji="1" lang="en-US" altLang="ja-JP" dirty="0" smtClean="0"/>
                  <a:t> : </a:t>
                </a:r>
                <a:r>
                  <a:rPr lang="ja-JP" altLang="en-US" dirty="0" smtClean="0"/>
                  <a:t>インタラクション</a:t>
                </a:r>
                <a14:m>
                  <m:oMath xmlns:m="http://schemas.openxmlformats.org/officeDocument/2006/math">
                    <m:r>
                      <a:rPr kumimoji="1" lang="en-US" altLang="ja-JP" b="0" i="1" smtClean="0">
                        <a:latin typeface="Cambria Math" panose="02040503050406030204" pitchFamily="18" charset="0"/>
                      </a:rPr>
                      <m:t>𝑘</m:t>
                    </m:r>
                  </m:oMath>
                </a14:m>
                <a:endParaRPr kumimoji="1" lang="ja-JP" altLang="en-US" dirty="0"/>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3089659" y="2735557"/>
                <a:ext cx="3121891" cy="369332"/>
              </a:xfrm>
              <a:prstGeom prst="rect">
                <a:avLst/>
              </a:prstGeom>
              <a:blipFill>
                <a:blip r:embed="rId5"/>
                <a:stretch>
                  <a:fillRect l="-1758" t="-13333" b="-2833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17</a:t>
            </a:fld>
            <a:endParaRPr kumimoji="1" lang="ja-JP" altLang="en-US" dirty="0"/>
          </a:p>
        </p:txBody>
      </p:sp>
      <p:grpSp>
        <p:nvGrpSpPr>
          <p:cNvPr id="89" name="グループ化 88"/>
          <p:cNvGrpSpPr/>
          <p:nvPr/>
        </p:nvGrpSpPr>
        <p:grpSpPr>
          <a:xfrm>
            <a:off x="182461" y="3402412"/>
            <a:ext cx="715519" cy="661810"/>
            <a:chOff x="211812" y="3965086"/>
            <a:chExt cx="715519" cy="661810"/>
          </a:xfrm>
        </p:grpSpPr>
        <p:sp>
          <p:nvSpPr>
            <p:cNvPr id="86" name="二等辺三角形 85"/>
            <p:cNvSpPr/>
            <p:nvPr/>
          </p:nvSpPr>
          <p:spPr>
            <a:xfrm>
              <a:off x="211812" y="3965086"/>
              <a:ext cx="715519" cy="661810"/>
            </a:xfrm>
            <a:prstGeom prst="triangl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楕円 86"/>
            <p:cNvSpPr/>
            <p:nvPr/>
          </p:nvSpPr>
          <p:spPr>
            <a:xfrm>
              <a:off x="467252" y="4468044"/>
              <a:ext cx="106630" cy="114406"/>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90" name="曲線コネクタ 89"/>
          <p:cNvCxnSpPr>
            <a:stCxn id="87" idx="5"/>
            <a:endCxn id="49" idx="1"/>
          </p:cNvCxnSpPr>
          <p:nvPr/>
        </p:nvCxnSpPr>
        <p:spPr>
          <a:xfrm rot="16200000" flipH="1">
            <a:off x="1063682" y="3468255"/>
            <a:ext cx="771980" cy="1841514"/>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97" name="テキスト ボックス 96"/>
          <p:cNvSpPr txBox="1"/>
          <p:nvPr/>
        </p:nvSpPr>
        <p:spPr>
          <a:xfrm>
            <a:off x="118687" y="3195978"/>
            <a:ext cx="853669" cy="276999"/>
          </a:xfrm>
          <a:prstGeom prst="rect">
            <a:avLst/>
          </a:prstGeom>
          <a:noFill/>
        </p:spPr>
        <p:txBody>
          <a:bodyPr wrap="square" rtlCol="0">
            <a:spAutoFit/>
          </a:bodyPr>
          <a:lstStyle/>
          <a:p>
            <a:pPr algn="ctr"/>
            <a:r>
              <a:rPr lang="en-US" altLang="ja-JP" sz="1200" dirty="0" smtClean="0"/>
              <a:t>(0,0,1)</a:t>
            </a:r>
            <a:endParaRPr kumimoji="1" lang="ja-JP" altLang="en-US" sz="1200" dirty="0"/>
          </a:p>
        </p:txBody>
      </p:sp>
      <p:sp>
        <p:nvSpPr>
          <p:cNvPr id="98" name="テキスト ボックス 97"/>
          <p:cNvSpPr txBox="1"/>
          <p:nvPr/>
        </p:nvSpPr>
        <p:spPr>
          <a:xfrm>
            <a:off x="-110318" y="4024543"/>
            <a:ext cx="663411" cy="276999"/>
          </a:xfrm>
          <a:prstGeom prst="rect">
            <a:avLst/>
          </a:prstGeom>
          <a:noFill/>
        </p:spPr>
        <p:txBody>
          <a:bodyPr wrap="square" rtlCol="0">
            <a:spAutoFit/>
          </a:bodyPr>
          <a:lstStyle/>
          <a:p>
            <a:r>
              <a:rPr lang="en-US" altLang="ja-JP" sz="1200" dirty="0" smtClean="0"/>
              <a:t>(1,0,0)</a:t>
            </a:r>
            <a:endParaRPr kumimoji="1" lang="ja-JP" altLang="en-US" sz="1200" dirty="0"/>
          </a:p>
        </p:txBody>
      </p:sp>
      <p:sp>
        <p:nvSpPr>
          <p:cNvPr id="99" name="テキスト ボックス 98"/>
          <p:cNvSpPr txBox="1"/>
          <p:nvPr/>
        </p:nvSpPr>
        <p:spPr>
          <a:xfrm>
            <a:off x="595196" y="4027312"/>
            <a:ext cx="660556" cy="276999"/>
          </a:xfrm>
          <a:prstGeom prst="rect">
            <a:avLst/>
          </a:prstGeom>
          <a:noFill/>
        </p:spPr>
        <p:txBody>
          <a:bodyPr wrap="square" rtlCol="0">
            <a:spAutoFit/>
          </a:bodyPr>
          <a:lstStyle/>
          <a:p>
            <a:r>
              <a:rPr lang="en-US" altLang="ja-JP" sz="1200" dirty="0" smtClean="0"/>
              <a:t>(1,0,0)</a:t>
            </a:r>
            <a:endParaRPr kumimoji="1" lang="ja-JP" altLang="en-US" sz="1200" dirty="0"/>
          </a:p>
        </p:txBody>
      </p:sp>
      <p:sp>
        <p:nvSpPr>
          <p:cNvPr id="101" name="正方形/長方形 100"/>
          <p:cNvSpPr/>
          <p:nvPr/>
        </p:nvSpPr>
        <p:spPr>
          <a:xfrm>
            <a:off x="-10712" y="4252920"/>
            <a:ext cx="1242879" cy="369332"/>
          </a:xfrm>
          <a:prstGeom prst="rect">
            <a:avLst/>
          </a:prstGeom>
        </p:spPr>
        <p:txBody>
          <a:bodyPr wrap="square">
            <a:spAutoFit/>
          </a:bodyPr>
          <a:lstStyle/>
          <a:p>
            <a:r>
              <a:rPr lang="ja-JP" altLang="en-US" dirty="0" smtClean="0"/>
              <a:t>特徴</a:t>
            </a:r>
            <a:r>
              <a:rPr lang="ja-JP" altLang="en-US" dirty="0"/>
              <a:t>表現 </a:t>
            </a:r>
          </a:p>
        </p:txBody>
      </p:sp>
      <p:sp>
        <p:nvSpPr>
          <p:cNvPr id="73" name="正方形/長方形 72"/>
          <p:cNvSpPr/>
          <p:nvPr/>
        </p:nvSpPr>
        <p:spPr>
          <a:xfrm>
            <a:off x="-5120" y="4553350"/>
            <a:ext cx="1242879" cy="369332"/>
          </a:xfrm>
          <a:prstGeom prst="rect">
            <a:avLst/>
          </a:prstGeom>
        </p:spPr>
        <p:txBody>
          <a:bodyPr wrap="square">
            <a:spAutoFit/>
          </a:bodyPr>
          <a:lstStyle/>
          <a:p>
            <a:r>
              <a:rPr lang="ja-JP" altLang="en-US" dirty="0" smtClean="0">
                <a:solidFill>
                  <a:srgbClr val="FF0000"/>
                </a:solidFill>
              </a:rPr>
              <a:t>埋込表現</a:t>
            </a:r>
            <a:r>
              <a:rPr lang="ja-JP" altLang="en-US" dirty="0" smtClean="0"/>
              <a:t> </a:t>
            </a:r>
            <a:endParaRPr lang="ja-JP" altLang="en-US" dirty="0"/>
          </a:p>
        </p:txBody>
      </p:sp>
      <p:sp>
        <p:nvSpPr>
          <p:cNvPr id="74" name="正方形/長方形 73"/>
          <p:cNvSpPr/>
          <p:nvPr/>
        </p:nvSpPr>
        <p:spPr>
          <a:xfrm>
            <a:off x="3339222" y="2523784"/>
            <a:ext cx="887194" cy="369332"/>
          </a:xfrm>
          <a:prstGeom prst="rect">
            <a:avLst/>
          </a:prstGeom>
        </p:spPr>
        <p:txBody>
          <a:bodyPr wrap="square">
            <a:spAutoFit/>
          </a:bodyPr>
          <a:lstStyle/>
          <a:p>
            <a:pPr algn="ctr"/>
            <a:r>
              <a:rPr lang="ja-JP" altLang="en-US" dirty="0" smtClean="0">
                <a:solidFill>
                  <a:srgbClr val="FF0000"/>
                </a:solidFill>
              </a:rPr>
              <a:t>文書</a:t>
            </a:r>
            <a:endParaRPr lang="ja-JP" altLang="en-US" dirty="0"/>
          </a:p>
        </p:txBody>
      </p:sp>
      <p:sp>
        <p:nvSpPr>
          <p:cNvPr id="76" name="正方形/長方形 75"/>
          <p:cNvSpPr/>
          <p:nvPr/>
        </p:nvSpPr>
        <p:spPr>
          <a:xfrm>
            <a:off x="4858731" y="2521650"/>
            <a:ext cx="887194" cy="369332"/>
          </a:xfrm>
          <a:prstGeom prst="rect">
            <a:avLst/>
          </a:prstGeom>
        </p:spPr>
        <p:txBody>
          <a:bodyPr wrap="square">
            <a:spAutoFit/>
          </a:bodyPr>
          <a:lstStyle/>
          <a:p>
            <a:pPr algn="ctr"/>
            <a:r>
              <a:rPr lang="ja-JP" altLang="en-US" dirty="0" smtClean="0">
                <a:solidFill>
                  <a:srgbClr val="FF0000"/>
                </a:solidFill>
              </a:rPr>
              <a:t>トピック</a:t>
            </a:r>
            <a:endParaRPr lang="ja-JP" altLang="en-US" dirty="0"/>
          </a:p>
        </p:txBody>
      </p:sp>
    </p:spTree>
    <p:extLst>
      <p:ext uri="{BB962C8B-B14F-4D97-AF65-F5344CB8AC3E}">
        <p14:creationId xmlns:p14="http://schemas.microsoft.com/office/powerpoint/2010/main" val="1750870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実験設定</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期間</a:t>
            </a:r>
            <a:r>
              <a:rPr lang="en-US" altLang="ja-JP" dirty="0" smtClean="0"/>
              <a:t>: </a:t>
            </a:r>
          </a:p>
          <a:p>
            <a:pPr lvl="1"/>
            <a:r>
              <a:rPr lang="ja-JP" altLang="en-US" dirty="0" smtClean="0"/>
              <a:t>学習</a:t>
            </a:r>
            <a:r>
              <a:rPr lang="en-US" altLang="ja-JP" dirty="0" smtClean="0"/>
              <a:t>: 10/10 – 10/25, </a:t>
            </a:r>
            <a:r>
              <a:rPr lang="ja-JP" altLang="en-US" dirty="0" smtClean="0"/>
              <a:t>予測</a:t>
            </a:r>
            <a:r>
              <a:rPr lang="en-US" altLang="ja-JP" dirty="0" smtClean="0"/>
              <a:t>10/1 – 10/29 (2018</a:t>
            </a:r>
            <a:r>
              <a:rPr lang="ja-JP" altLang="en-US" dirty="0" smtClean="0"/>
              <a:t>年</a:t>
            </a:r>
            <a:r>
              <a:rPr lang="en-US" altLang="ja-JP" dirty="0" smtClean="0"/>
              <a:t>)</a:t>
            </a:r>
          </a:p>
          <a:p>
            <a:r>
              <a:rPr lang="ja-JP" altLang="en-US" dirty="0" smtClean="0"/>
              <a:t>対象</a:t>
            </a:r>
            <a:r>
              <a:rPr lang="en-US" altLang="ja-JP" dirty="0" smtClean="0"/>
              <a:t>: </a:t>
            </a:r>
          </a:p>
          <a:p>
            <a:pPr lvl="1"/>
            <a:r>
              <a:rPr lang="ja-JP" altLang="en-US" dirty="0" smtClean="0"/>
              <a:t>学習</a:t>
            </a:r>
            <a:r>
              <a:rPr lang="en-US" altLang="ja-JP" dirty="0" smtClean="0"/>
              <a:t>: 20113, 20170, 20295, 20299</a:t>
            </a:r>
            <a:r>
              <a:rPr lang="ja-JP" altLang="en-US" dirty="0" smtClean="0"/>
              <a:t>の属するコミュニティ</a:t>
            </a:r>
            <a:endParaRPr lang="en-US" altLang="ja-JP" dirty="0" smtClean="0"/>
          </a:p>
          <a:p>
            <a:pPr lvl="1"/>
            <a:r>
              <a:rPr lang="ja-JP" altLang="en-US" dirty="0" smtClean="0"/>
              <a:t>予測</a:t>
            </a:r>
            <a:r>
              <a:rPr lang="en-US" altLang="ja-JP" dirty="0" smtClean="0"/>
              <a:t>: </a:t>
            </a:r>
            <a:r>
              <a:rPr lang="ja-JP" altLang="en-US" dirty="0" smtClean="0"/>
              <a:t>学習と同じ</a:t>
            </a:r>
            <a:endParaRPr lang="en-US" altLang="ja-JP" dirty="0" smtClean="0"/>
          </a:p>
          <a:p>
            <a:r>
              <a:rPr lang="ja-JP" altLang="en-US" dirty="0" smtClean="0"/>
              <a:t>トピック数</a:t>
            </a:r>
            <a:r>
              <a:rPr lang="en-US" altLang="ja-JP" dirty="0" smtClean="0"/>
              <a:t>: 5</a:t>
            </a:r>
          </a:p>
          <a:p>
            <a:r>
              <a:rPr lang="ja-JP" altLang="en-US" dirty="0" smtClean="0"/>
              <a:t>制約</a:t>
            </a:r>
            <a:r>
              <a:rPr lang="en-US" altLang="ja-JP" dirty="0" smtClean="0"/>
              <a:t>: </a:t>
            </a:r>
            <a:r>
              <a:rPr lang="ja-JP" altLang="en-US" dirty="0" smtClean="0"/>
              <a:t>事前情報なし，最大反復回数は</a:t>
            </a:r>
            <a:r>
              <a:rPr lang="en-US" altLang="ja-JP" dirty="0" smtClean="0"/>
              <a:t>10000</a:t>
            </a:r>
            <a:r>
              <a:rPr lang="ja-JP" altLang="en-US" dirty="0" smtClean="0"/>
              <a:t>回</a:t>
            </a:r>
            <a:endParaRPr lang="en-US" altLang="ja-JP" dirty="0" smtClean="0"/>
          </a:p>
          <a:p>
            <a:pPr lvl="1"/>
            <a:endParaRPr lang="en-US" altLang="ja-JP" dirty="0" smtClean="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18</a:t>
            </a:fld>
            <a:endParaRPr kumimoji="1" lang="ja-JP" altLang="en-US"/>
          </a:p>
        </p:txBody>
      </p:sp>
    </p:spTree>
    <p:extLst>
      <p:ext uri="{BB962C8B-B14F-4D97-AF65-F5344CB8AC3E}">
        <p14:creationId xmlns:p14="http://schemas.microsoft.com/office/powerpoint/2010/main" val="114365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各トピックの分布</a:t>
            </a:r>
            <a:endParaRPr kumimoji="1" lang="ja-JP" altLang="en-US" dirty="0"/>
          </a:p>
        </p:txBody>
      </p:sp>
      <p:pic>
        <p:nvPicPr>
          <p:cNvPr id="5" name="コンテンツ プレースホルダー 4"/>
          <p:cNvPicPr>
            <a:picLocks noGrp="1" noChangeAspect="1"/>
          </p:cNvPicPr>
          <p:nvPr>
            <p:ph idx="1"/>
          </p:nvPr>
        </p:nvPicPr>
        <p:blipFill rotWithShape="1">
          <a:blip r:embed="rId2">
            <a:extLst>
              <a:ext uri="{28A0092B-C50C-407E-A947-70E740481C1C}">
                <a14:useLocalDpi xmlns:a14="http://schemas.microsoft.com/office/drawing/2010/main" val="0"/>
              </a:ext>
            </a:extLst>
          </a:blip>
          <a:srcRect l="25308" r="23421"/>
          <a:stretch/>
        </p:blipFill>
        <p:spPr>
          <a:xfrm>
            <a:off x="1068947" y="-67783"/>
            <a:ext cx="6915956" cy="6877666"/>
          </a:xfrm>
        </p:spPr>
      </p:pic>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19</a:t>
            </a:fld>
            <a:endParaRPr kumimoji="1" lang="ja-JP" altLang="en-US"/>
          </a:p>
        </p:txBody>
      </p:sp>
      <p:grpSp>
        <p:nvGrpSpPr>
          <p:cNvPr id="12" name="グループ化 11"/>
          <p:cNvGrpSpPr/>
          <p:nvPr/>
        </p:nvGrpSpPr>
        <p:grpSpPr>
          <a:xfrm>
            <a:off x="0" y="1012876"/>
            <a:ext cx="9094765" cy="4265396"/>
            <a:chOff x="163132" y="1012876"/>
            <a:chExt cx="9094765" cy="4265396"/>
          </a:xfrm>
        </p:grpSpPr>
        <mc:AlternateContent xmlns:mc="http://schemas.openxmlformats.org/markup-compatibility/2006">
          <mc:Choice xmlns:a14="http://schemas.microsoft.com/office/drawing/2010/main" Requires="a14">
            <p:sp>
              <p:nvSpPr>
                <p:cNvPr id="6" name="テキスト ボックス 5"/>
                <p:cNvSpPr txBox="1"/>
                <p:nvPr/>
              </p:nvSpPr>
              <p:spPr>
                <a:xfrm>
                  <a:off x="163132" y="1758336"/>
                  <a:ext cx="2936386" cy="745460"/>
                </a:xfrm>
                <a:prstGeom prst="rect">
                  <a:avLst/>
                </a:prstGeom>
                <a:solidFill>
                  <a:schemeClr val="bg2">
                    <a:lumMod val="90000"/>
                  </a:schemeClr>
                </a:solidFill>
              </p:spPr>
              <p:txBody>
                <a:bodyPr wrap="square" rtlCol="0">
                  <a:spAutoFit/>
                </a:bodyPr>
                <a:lstStyle/>
                <a:p>
                  <a:r>
                    <a:rPr lang="en-US" altLang="ja-JP" sz="2000" dirty="0" smtClean="0">
                      <a:ea typeface="Cambria Math" panose="02040503050406030204" pitchFamily="18" charset="0"/>
                    </a:rPr>
                    <a:t>1. </a:t>
                  </a:r>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=0.45</m:t>
                      </m:r>
                    </m:oMath>
                  </a14:m>
                  <a:endParaRPr lang="en-US" altLang="ja-JP" sz="2000" b="0" i="1" dirty="0" smtClean="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𝜇</m:t>
                        </m:r>
                        <m:r>
                          <a:rPr lang="en-US" altLang="ja-JP" sz="2000" i="1" smtClean="0">
                            <a:latin typeface="Cambria Math" panose="02040503050406030204" pitchFamily="18" charset="0"/>
                            <a:ea typeface="Cambria Math" panose="02040503050406030204" pitchFamily="18" charset="0"/>
                          </a:rPr>
                          <m:t>=</m:t>
                        </m:r>
                        <m:r>
                          <a:rPr lang="en-US" altLang="ja-JP" sz="2000" b="0" i="0" smtClean="0">
                            <a:latin typeface="Cambria Math" panose="02040503050406030204" pitchFamily="18" charset="0"/>
                            <a:ea typeface="Cambria Math" panose="02040503050406030204" pitchFamily="18" charset="0"/>
                          </a:rPr>
                          <m:t>[</m:t>
                        </m:r>
                        <m:r>
                          <m:rPr>
                            <m:nor/>
                          </m:rPr>
                          <a:rPr lang="en-US" altLang="ja-JP" sz="2000" dirty="0"/>
                          <m:t>0.017, 0.495</m:t>
                        </m:r>
                        <m:r>
                          <m:rPr>
                            <m:nor/>
                          </m:rPr>
                          <a:rPr lang="en-US" altLang="ja-JP" sz="2000" b="0" i="0" dirty="0" smtClean="0"/>
                          <m:t>,0.488</m:t>
                        </m:r>
                        <m:r>
                          <m:rPr>
                            <m:nor/>
                          </m:rPr>
                          <a:rPr lang="en-US" altLang="ja-JP" sz="2000" dirty="0"/>
                          <m:t>]</m:t>
                        </m:r>
                      </m:oMath>
                    </m:oMathPara>
                  </a14:m>
                  <a:endParaRPr lang="en-US" altLang="ja-JP" sz="20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163132" y="1758336"/>
                  <a:ext cx="2936386" cy="745460"/>
                </a:xfrm>
                <a:prstGeom prst="rect">
                  <a:avLst/>
                </a:prstGeom>
                <a:blipFill>
                  <a:blip r:embed="rId3"/>
                  <a:stretch>
                    <a:fillRect l="-2075" t="-3252" r="-830" b="-89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p:cNvSpPr txBox="1"/>
                <p:nvPr/>
              </p:nvSpPr>
              <p:spPr>
                <a:xfrm>
                  <a:off x="6323526" y="4532812"/>
                  <a:ext cx="2934371" cy="745460"/>
                </a:xfrm>
                <a:prstGeom prst="rect">
                  <a:avLst/>
                </a:prstGeom>
                <a:solidFill>
                  <a:schemeClr val="bg2">
                    <a:lumMod val="90000"/>
                  </a:schemeClr>
                </a:solidFill>
              </p:spPr>
              <p:txBody>
                <a:bodyPr wrap="square" rtlCol="0">
                  <a:spAutoFit/>
                </a:bodyPr>
                <a:lstStyle/>
                <a:p>
                  <a:r>
                    <a:rPr lang="en-US" altLang="ja-JP" sz="2000" b="0" dirty="0" smtClean="0">
                      <a:ea typeface="Cambria Math" panose="02040503050406030204" pitchFamily="18" charset="0"/>
                    </a:rPr>
                    <a:t>2. </a:t>
                  </a:r>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=0.31</m:t>
                      </m:r>
                    </m:oMath>
                  </a14:m>
                  <a:endParaRPr lang="en-US" altLang="ja-JP" sz="2000" i="1" dirty="0" smtClean="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𝜇</m:t>
                        </m:r>
                        <m:r>
                          <a:rPr lang="en-US" altLang="ja-JP" sz="2000" b="0" i="1" smtClean="0">
                            <a:latin typeface="Cambria Math" panose="02040503050406030204" pitchFamily="18" charset="0"/>
                            <a:ea typeface="Cambria Math" panose="02040503050406030204" pitchFamily="18" charset="0"/>
                          </a:rPr>
                          <m:t>=</m:t>
                        </m:r>
                        <m:r>
                          <m:rPr>
                            <m:nor/>
                          </m:rPr>
                          <a:rPr lang="en-US" altLang="ja-JP" sz="2000"/>
                          <m:t>[0.979, 0.01</m:t>
                        </m:r>
                        <m:r>
                          <m:rPr>
                            <m:nor/>
                          </m:rPr>
                          <a:rPr lang="en-US" altLang="ja-JP" sz="2000" b="0" i="0" smtClean="0"/>
                          <m:t>9,0.002</m:t>
                        </m:r>
                        <m:r>
                          <m:rPr>
                            <m:nor/>
                          </m:rPr>
                          <a:rPr lang="en-US" altLang="ja-JP" sz="2000"/>
                          <m:t>]</m:t>
                        </m:r>
                      </m:oMath>
                    </m:oMathPara>
                  </a14:m>
                  <a:endParaRPr lang="ja-JP" altLang="en-US" sz="2000" dirty="0"/>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6323526" y="4532812"/>
                  <a:ext cx="2934371" cy="745460"/>
                </a:xfrm>
                <a:prstGeom prst="rect">
                  <a:avLst/>
                </a:prstGeom>
                <a:blipFill>
                  <a:blip r:embed="rId4"/>
                  <a:stretch>
                    <a:fillRect l="-2287" t="-4098" r="-832" b="-8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p:cNvSpPr txBox="1"/>
                <p:nvPr/>
              </p:nvSpPr>
              <p:spPr>
                <a:xfrm>
                  <a:off x="3252049" y="1012876"/>
                  <a:ext cx="3028547" cy="745460"/>
                </a:xfrm>
                <a:prstGeom prst="rect">
                  <a:avLst/>
                </a:prstGeom>
                <a:solidFill>
                  <a:schemeClr val="bg2">
                    <a:lumMod val="90000"/>
                  </a:schemeClr>
                </a:solidFill>
              </p:spPr>
              <p:txBody>
                <a:bodyPr wrap="square" rtlCol="0">
                  <a:spAutoFit/>
                </a:bodyPr>
                <a:lstStyle/>
                <a:p>
                  <a:r>
                    <a:rPr lang="en-US" altLang="ja-JP" sz="2000" dirty="0">
                      <a:ea typeface="Cambria Math" panose="02040503050406030204" pitchFamily="18" charset="0"/>
                    </a:rPr>
                    <a:t>3</a:t>
                  </a:r>
                  <a:r>
                    <a:rPr lang="en-US" altLang="ja-JP" sz="2000" dirty="0" smtClean="0">
                      <a:ea typeface="Cambria Math" panose="02040503050406030204" pitchFamily="18" charset="0"/>
                    </a:rPr>
                    <a:t>. </a:t>
                  </a:r>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=0.09</m:t>
                      </m:r>
                    </m:oMath>
                  </a14:m>
                  <a:endParaRPr lang="en-US" altLang="ja-JP" sz="2000" i="1" dirty="0" smtClean="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𝜇</m:t>
                        </m:r>
                        <m:r>
                          <a:rPr lang="en-US" altLang="ja-JP" sz="2000" b="0" i="1" smtClean="0">
                            <a:latin typeface="Cambria Math" panose="02040503050406030204" pitchFamily="18" charset="0"/>
                            <a:ea typeface="Cambria Math" panose="02040503050406030204" pitchFamily="18" charset="0"/>
                          </a:rPr>
                          <m:t>=</m:t>
                        </m:r>
                        <m:r>
                          <m:rPr>
                            <m:nor/>
                          </m:rPr>
                          <a:rPr lang="en-US" altLang="ja-JP" sz="2000"/>
                          <m:t>[0.28</m:t>
                        </m:r>
                        <m:r>
                          <m:rPr>
                            <m:nor/>
                          </m:rPr>
                          <a:rPr lang="en-US" altLang="ja-JP" sz="2000" b="0" i="0" smtClean="0"/>
                          <m:t>9</m:t>
                        </m:r>
                        <m:r>
                          <m:rPr>
                            <m:nor/>
                          </m:rPr>
                          <a:rPr lang="en-US" altLang="ja-JP" sz="2000"/>
                          <m:t>, 0.596</m:t>
                        </m:r>
                        <m:r>
                          <m:rPr>
                            <m:nor/>
                          </m:rPr>
                          <a:rPr lang="en-US" altLang="ja-JP" sz="2000" b="0" i="0" smtClean="0"/>
                          <m:t>,0.115</m:t>
                        </m:r>
                        <m:r>
                          <m:rPr>
                            <m:nor/>
                          </m:rPr>
                          <a:rPr lang="en-US" altLang="ja-JP" sz="2000"/>
                          <m:t>]</m:t>
                        </m:r>
                      </m:oMath>
                    </m:oMathPara>
                  </a14:m>
                  <a:endParaRPr lang="ja-JP" altLang="en-US" sz="2000" dirty="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3252049" y="1012876"/>
                  <a:ext cx="3028547" cy="745460"/>
                </a:xfrm>
                <a:prstGeom prst="rect">
                  <a:avLst/>
                </a:prstGeom>
                <a:blipFill>
                  <a:blip r:embed="rId5"/>
                  <a:stretch>
                    <a:fillRect l="-2213" t="-3279" b="-8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p:cNvSpPr txBox="1"/>
                <p:nvPr/>
              </p:nvSpPr>
              <p:spPr>
                <a:xfrm>
                  <a:off x="4376805" y="2421101"/>
                  <a:ext cx="2916929" cy="745460"/>
                </a:xfrm>
                <a:prstGeom prst="rect">
                  <a:avLst/>
                </a:prstGeom>
                <a:solidFill>
                  <a:schemeClr val="bg2">
                    <a:lumMod val="90000"/>
                  </a:schemeClr>
                </a:solidFill>
              </p:spPr>
              <p:txBody>
                <a:bodyPr wrap="square" rtlCol="0">
                  <a:spAutoFit/>
                </a:bodyPr>
                <a:lstStyle/>
                <a:p>
                  <a:r>
                    <a:rPr lang="en-US" altLang="ja-JP" sz="2000" dirty="0" smtClean="0">
                      <a:ea typeface="Cambria Math" panose="02040503050406030204" pitchFamily="18" charset="0"/>
                    </a:rPr>
                    <a:t>4. </a:t>
                  </a:r>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=0.09</m:t>
                      </m:r>
                    </m:oMath>
                  </a14:m>
                  <a:endParaRPr lang="en-US" altLang="ja-JP" sz="2000" i="1" dirty="0" smtClean="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𝜇</m:t>
                        </m:r>
                        <m:r>
                          <a:rPr lang="en-US" altLang="ja-JP" sz="2000" b="0" i="1" smtClean="0">
                            <a:latin typeface="Cambria Math" panose="02040503050406030204" pitchFamily="18" charset="0"/>
                            <a:ea typeface="Cambria Math" panose="02040503050406030204" pitchFamily="18" charset="0"/>
                          </a:rPr>
                          <m:t>=</m:t>
                        </m:r>
                        <m:r>
                          <m:rPr>
                            <m:nor/>
                          </m:rPr>
                          <a:rPr lang="en-US" altLang="ja-JP" sz="2000"/>
                          <m:t>[0.299, 0.39</m:t>
                        </m:r>
                        <m:r>
                          <m:rPr>
                            <m:nor/>
                          </m:rPr>
                          <a:rPr lang="en-US" altLang="ja-JP" sz="2000" b="0" i="0" smtClean="0"/>
                          <m:t>,0.311</m:t>
                        </m:r>
                        <m:r>
                          <m:rPr>
                            <m:nor/>
                          </m:rPr>
                          <a:rPr lang="en-US" altLang="ja-JP" sz="2000"/>
                          <m:t>]</m:t>
                        </m:r>
                      </m:oMath>
                    </m:oMathPara>
                  </a14:m>
                  <a:endParaRPr lang="ja-JP" altLang="en-US" sz="2000"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4376805" y="2421101"/>
                  <a:ext cx="2916929" cy="745460"/>
                </a:xfrm>
                <a:prstGeom prst="rect">
                  <a:avLst/>
                </a:prstGeom>
                <a:blipFill>
                  <a:blip r:embed="rId6"/>
                  <a:stretch>
                    <a:fillRect l="-2088" t="-3279" b="-8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p:cNvSpPr txBox="1"/>
                <p:nvPr/>
              </p:nvSpPr>
              <p:spPr>
                <a:xfrm>
                  <a:off x="5699907" y="3499179"/>
                  <a:ext cx="2852803" cy="745460"/>
                </a:xfrm>
                <a:prstGeom prst="rect">
                  <a:avLst/>
                </a:prstGeom>
                <a:solidFill>
                  <a:schemeClr val="bg2">
                    <a:lumMod val="90000"/>
                  </a:schemeClr>
                </a:solidFill>
              </p:spPr>
              <p:txBody>
                <a:bodyPr wrap="square" rtlCol="0">
                  <a:spAutoFit/>
                </a:bodyPr>
                <a:lstStyle/>
                <a:p>
                  <a:r>
                    <a:rPr lang="en-US" altLang="ja-JP" sz="2000" dirty="0" smtClean="0">
                      <a:ea typeface="Cambria Math" panose="02040503050406030204" pitchFamily="18" charset="0"/>
                    </a:rPr>
                    <a:t>5. </a:t>
                  </a:r>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=0.06</m:t>
                      </m:r>
                    </m:oMath>
                  </a14:m>
                  <a:endParaRPr lang="en-US" altLang="ja-JP" sz="2000" i="1" dirty="0" smtClean="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𝜇</m:t>
                        </m:r>
                        <m:r>
                          <a:rPr lang="en-US" altLang="ja-JP" sz="2000" b="0" i="1" smtClean="0">
                            <a:latin typeface="Cambria Math" panose="02040503050406030204" pitchFamily="18" charset="0"/>
                            <a:ea typeface="Cambria Math" panose="02040503050406030204" pitchFamily="18" charset="0"/>
                          </a:rPr>
                          <m:t>=</m:t>
                        </m:r>
                        <m:r>
                          <m:rPr>
                            <m:nor/>
                          </m:rPr>
                          <a:rPr lang="en-US" altLang="ja-JP" sz="2000"/>
                          <m:t>[0.678, 0.24</m:t>
                        </m:r>
                        <m:r>
                          <m:rPr>
                            <m:nor/>
                          </m:rPr>
                          <a:rPr lang="en-US" altLang="ja-JP" sz="2000" b="0" i="0" smtClean="0"/>
                          <m:t>2,0.08</m:t>
                        </m:r>
                        <m:r>
                          <m:rPr>
                            <m:nor/>
                          </m:rPr>
                          <a:rPr lang="en-US" altLang="ja-JP" sz="2000"/>
                          <m:t>]</m:t>
                        </m:r>
                      </m:oMath>
                    </m:oMathPara>
                  </a14:m>
                  <a:endParaRPr lang="ja-JP" altLang="en-US" sz="2000" dirty="0"/>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5699907" y="3499179"/>
                  <a:ext cx="2852803" cy="745460"/>
                </a:xfrm>
                <a:prstGeom prst="rect">
                  <a:avLst/>
                </a:prstGeom>
                <a:blipFill>
                  <a:blip r:embed="rId7"/>
                  <a:stretch>
                    <a:fillRect l="-2137" t="-3279" b="-8197"/>
                  </a:stretch>
                </a:blipFill>
              </p:spPr>
              <p:txBody>
                <a:bodyPr/>
                <a:lstStyle/>
                <a:p>
                  <a:r>
                    <a:rPr lang="ja-JP" altLang="en-US">
                      <a:noFill/>
                    </a:rPr>
                    <a:t> </a:t>
                  </a:r>
                </a:p>
              </p:txBody>
            </p:sp>
          </mc:Fallback>
        </mc:AlternateContent>
      </p:grpSp>
      <p:sp>
        <p:nvSpPr>
          <p:cNvPr id="13" name="テキスト ボックス 12"/>
          <p:cNvSpPr txBox="1"/>
          <p:nvPr/>
        </p:nvSpPr>
        <p:spPr>
          <a:xfrm>
            <a:off x="844639" y="1265231"/>
            <a:ext cx="1077532" cy="369332"/>
          </a:xfrm>
          <a:prstGeom prst="rect">
            <a:avLst/>
          </a:prstGeom>
          <a:noFill/>
        </p:spPr>
        <p:txBody>
          <a:bodyPr wrap="square" rtlCol="0">
            <a:spAutoFit/>
          </a:bodyPr>
          <a:lstStyle/>
          <a:p>
            <a:pPr algn="ctr"/>
            <a:r>
              <a:rPr kumimoji="1" lang="ja-JP" altLang="en-US" dirty="0" smtClean="0"/>
              <a:t>採食</a:t>
            </a:r>
            <a:endParaRPr kumimoji="1" lang="ja-JP" altLang="en-US" dirty="0"/>
          </a:p>
        </p:txBody>
      </p:sp>
      <p:sp>
        <p:nvSpPr>
          <p:cNvPr id="14" name="テキスト ボックス 13"/>
          <p:cNvSpPr txBox="1"/>
          <p:nvPr/>
        </p:nvSpPr>
        <p:spPr>
          <a:xfrm>
            <a:off x="6903211" y="6211681"/>
            <a:ext cx="1077532" cy="369332"/>
          </a:xfrm>
          <a:prstGeom prst="rect">
            <a:avLst/>
          </a:prstGeom>
          <a:noFill/>
        </p:spPr>
        <p:txBody>
          <a:bodyPr wrap="square" rtlCol="0">
            <a:spAutoFit/>
          </a:bodyPr>
          <a:lstStyle/>
          <a:p>
            <a:pPr algn="ctr"/>
            <a:r>
              <a:rPr lang="ja-JP" altLang="en-US" dirty="0" smtClean="0"/>
              <a:t>休息</a:t>
            </a:r>
            <a:endParaRPr kumimoji="1" lang="ja-JP" altLang="en-US" dirty="0"/>
          </a:p>
        </p:txBody>
      </p:sp>
      <p:cxnSp>
        <p:nvCxnSpPr>
          <p:cNvPr id="16" name="直線コネクタ 15"/>
          <p:cNvCxnSpPr/>
          <p:nvPr/>
        </p:nvCxnSpPr>
        <p:spPr>
          <a:xfrm flipV="1">
            <a:off x="626772" y="2562896"/>
            <a:ext cx="2215166" cy="25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flipV="1">
            <a:off x="970208" y="2575775"/>
            <a:ext cx="807077" cy="525888"/>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0" name="正方形/長方形 19"/>
              <p:cNvSpPr/>
              <p:nvPr/>
            </p:nvSpPr>
            <p:spPr>
              <a:xfrm>
                <a:off x="391735" y="3053512"/>
                <a:ext cx="1213794" cy="646331"/>
              </a:xfrm>
              <a:prstGeom prst="rect">
                <a:avLst/>
              </a:prstGeom>
            </p:spPr>
            <p:txBody>
              <a:bodyPr wrap="none">
                <a:spAutoFit/>
              </a:bodyPr>
              <a:lstStyle/>
              <a:p>
                <a:pPr algn="ctr"/>
                <a:r>
                  <a:rPr lang="ja-JP" altLang="en-US" i="0" dirty="0" smtClean="0">
                    <a:latin typeface="Cambria Math" panose="02040503050406030204" pitchFamily="18" charset="0"/>
                    <a:ea typeface="Cambria Math" panose="02040503050406030204" pitchFamily="18" charset="0"/>
                  </a:rPr>
                  <a:t>生起確率</a:t>
                </a:r>
                <a:endParaRPr lang="en-US" altLang="ja-JP" i="0"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0">
                          <a:latin typeface="Cambria Math" panose="02040503050406030204" pitchFamily="18" charset="0"/>
                          <a:ea typeface="Cambria Math" panose="02040503050406030204" pitchFamily="18" charset="0"/>
                        </a:rPr>
                        <m:t>[</m:t>
                      </m:r>
                      <m:r>
                        <a:rPr lang="ja-JP" altLang="en-US" i="0" smtClean="0">
                          <a:latin typeface="Cambria Math" panose="02040503050406030204" pitchFamily="18" charset="0"/>
                          <a:ea typeface="Cambria Math" panose="02040503050406030204" pitchFamily="18" charset="0"/>
                        </a:rPr>
                        <m:t>休</m:t>
                      </m:r>
                      <m:r>
                        <m:rPr>
                          <m:nor/>
                        </m:rPr>
                        <a:rPr lang="en-US" altLang="ja-JP" dirty="0"/>
                        <m:t>,</m:t>
                      </m:r>
                      <m:r>
                        <a:rPr lang="ja-JP" altLang="en-US" i="1" dirty="0">
                          <a:latin typeface="Cambria Math" panose="02040503050406030204" pitchFamily="18" charset="0"/>
                        </a:rPr>
                        <m:t>採</m:t>
                      </m:r>
                      <m:r>
                        <m:rPr>
                          <m:nor/>
                        </m:rPr>
                        <a:rPr lang="en-US" altLang="ja-JP" dirty="0"/>
                        <m:t>,</m:t>
                      </m:r>
                      <m:r>
                        <a:rPr lang="ja-JP" altLang="en-US" i="1" dirty="0" smtClean="0">
                          <a:latin typeface="Cambria Math" panose="02040503050406030204" pitchFamily="18" charset="0"/>
                        </a:rPr>
                        <m:t>歩</m:t>
                      </m:r>
                      <m:r>
                        <m:rPr>
                          <m:nor/>
                        </m:rPr>
                        <a:rPr lang="en-US" altLang="ja-JP" dirty="0"/>
                        <m:t>]</m:t>
                      </m:r>
                    </m:oMath>
                  </m:oMathPara>
                </a14:m>
                <a:endParaRPr lang="en-US" altLang="ja-JP" dirty="0"/>
              </a:p>
            </p:txBody>
          </p:sp>
        </mc:Choice>
        <mc:Fallback>
          <p:sp>
            <p:nvSpPr>
              <p:cNvPr id="20" name="正方形/長方形 19"/>
              <p:cNvSpPr>
                <a:spLocks noRot="1" noChangeAspect="1" noMove="1" noResize="1" noEditPoints="1" noAdjustHandles="1" noChangeArrowheads="1" noChangeShapeType="1" noTextEdit="1"/>
              </p:cNvSpPr>
              <p:nvPr/>
            </p:nvSpPr>
            <p:spPr>
              <a:xfrm>
                <a:off x="391735" y="3053512"/>
                <a:ext cx="1213794" cy="646331"/>
              </a:xfrm>
              <a:prstGeom prst="rect">
                <a:avLst/>
              </a:prstGeom>
              <a:blipFill>
                <a:blip r:embed="rId8"/>
                <a:stretch>
                  <a:fillRect t="-7547" b="-943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560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行動同期に基づくコミュニティ作成の課題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89468" y="1522568"/>
                <a:ext cx="8197357" cy="4525963"/>
              </a:xfrm>
            </p:spPr>
            <p:txBody>
              <a:bodyPr/>
              <a:lstStyle/>
              <a:p>
                <a:r>
                  <a:rPr kumimoji="1" lang="ja-JP" altLang="en-US" dirty="0" smtClean="0"/>
                  <a:t>スコア行列の決め方</a:t>
                </a:r>
                <a:endParaRPr kumimoji="1" lang="en-US" altLang="ja-JP" dirty="0" smtClean="0"/>
              </a:p>
              <a:p>
                <a:pPr marL="300038" lvl="1" indent="0">
                  <a:buNone/>
                </a:pPr>
                <a14:m>
                  <m:oMath xmlns:m="http://schemas.openxmlformats.org/officeDocument/2006/math">
                    <m:r>
                      <a:rPr lang="en-US" altLang="ja-JP" sz="2000" i="1">
                        <a:latin typeface="Cambria Math" panose="02040503050406030204" pitchFamily="18" charset="0"/>
                      </a:rPr>
                      <m:t>𝑆</m:t>
                    </m:r>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m>
                          <m:mPr>
                            <m:mcs>
                              <m:mc>
                                <m:mcPr>
                                  <m:count m:val="3"/>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1</m:t>
                              </m:r>
                            </m:e>
                            <m:e>
                              <m:r>
                                <a:rPr lang="en-US" altLang="ja-JP" sz="2000" i="1">
                                  <a:latin typeface="Cambria Math" panose="02040503050406030204" pitchFamily="18" charset="0"/>
                                </a:rPr>
                                <m:t>0</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3</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0</m:t>
                              </m:r>
                            </m:e>
                            <m:e>
                              <m:r>
                                <a:rPr lang="en-US" altLang="ja-JP" sz="2000" i="1">
                                  <a:latin typeface="Cambria Math" panose="02040503050406030204" pitchFamily="18" charset="0"/>
                                </a:rPr>
                                <m:t>9</m:t>
                              </m:r>
                            </m:e>
                          </m:mr>
                        </m:m>
                      </m:e>
                    </m:d>
                  </m:oMath>
                </a14:m>
                <a:r>
                  <a:rPr lang="ja-JP" altLang="en-US" dirty="0" smtClean="0"/>
                  <a:t>　</a:t>
                </a:r>
                <a:r>
                  <a:rPr lang="en-US" altLang="ja-JP" dirty="0" smtClean="0"/>
                  <a:t>or </a:t>
                </a:r>
                <a14:m>
                  <m:oMath xmlns:m="http://schemas.openxmlformats.org/officeDocument/2006/math">
                    <m:d>
                      <m:dPr>
                        <m:ctrlPr>
                          <a:rPr lang="en-US" altLang="ja-JP" sz="2000" i="1">
                            <a:latin typeface="Cambria Math" panose="02040503050406030204" pitchFamily="18" charset="0"/>
                          </a:rPr>
                        </m:ctrlPr>
                      </m:dPr>
                      <m:e>
                        <m:m>
                          <m:mPr>
                            <m:mcs>
                              <m:mc>
                                <m:mcPr>
                                  <m:count m:val="3"/>
                                  <m:mcJc m:val="center"/>
                                </m:mcPr>
                              </m:mc>
                            </m:mcs>
                            <m:ctrlPr>
                              <a:rPr lang="en-US" altLang="ja-JP" sz="2000" i="1">
                                <a:latin typeface="Cambria Math" panose="02040503050406030204" pitchFamily="18" charset="0"/>
                              </a:rPr>
                            </m:ctrlPr>
                          </m:mPr>
                          <m:mr>
                            <m:e>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𝑁</m:t>
                                  </m:r>
                                </m:e>
                                <m:sub>
                                  <m:r>
                                    <a:rPr lang="en-US" altLang="ja-JP" sz="2000" b="0" i="1" smtClean="0">
                                      <a:latin typeface="Cambria Math" panose="02040503050406030204" pitchFamily="18" charset="0"/>
                                    </a:rPr>
                                    <m:t>𝐺</m:t>
                                  </m:r>
                                </m:sub>
                              </m:sSub>
                              <m:r>
                                <m:rPr>
                                  <m:brk m:alnAt="7"/>
                                </m:rP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𝑁</m:t>
                                  </m:r>
                                </m:e>
                                <m:sub>
                                  <m:r>
                                    <a:rPr lang="en-US" altLang="ja-JP" sz="2000" b="0" i="1" smtClean="0">
                                      <a:latin typeface="Cambria Math" panose="02040503050406030204" pitchFamily="18" charset="0"/>
                                    </a:rPr>
                                    <m:t>𝑊</m:t>
                                  </m:r>
                                </m:sub>
                              </m:sSub>
                            </m:e>
                            <m:e>
                              <m:r>
                                <a:rPr lang="en-US" altLang="ja-JP" sz="2000" i="1">
                                  <a:latin typeface="Cambria Math" panose="02040503050406030204" pitchFamily="18" charset="0"/>
                                </a:rPr>
                                <m:t>0</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b="0" i="1" smtClean="0">
                                      <a:latin typeface="Cambria Math" panose="02040503050406030204" pitchFamily="18" charset="0"/>
                                    </a:rPr>
                                    <m:t>𝑅</m:t>
                                  </m:r>
                                </m:sub>
                              </m:sSub>
                              <m:r>
                                <m:rPr>
                                  <m:brk m:alnAt="7"/>
                                </m:rP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𝑊</m:t>
                                  </m:r>
                                </m:sub>
                              </m:sSub>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0</m:t>
                              </m:r>
                            </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b="0" i="1" smtClean="0">
                                      <a:latin typeface="Cambria Math" panose="02040503050406030204" pitchFamily="18" charset="0"/>
                                    </a:rPr>
                                    <m:t>𝑅</m:t>
                                  </m:r>
                                </m:sub>
                              </m:sSub>
                              <m:r>
                                <m:rPr>
                                  <m:brk m:alnAt="7"/>
                                </m:rP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b="0" i="1" smtClean="0">
                                      <a:latin typeface="Cambria Math" panose="02040503050406030204" pitchFamily="18" charset="0"/>
                                    </a:rPr>
                                    <m:t>𝐺</m:t>
                                  </m:r>
                                </m:sub>
                              </m:sSub>
                            </m:e>
                          </m:mr>
                        </m:m>
                      </m:e>
                    </m:d>
                  </m:oMath>
                </a14:m>
                <a:r>
                  <a:rPr lang="en-US" altLang="ja-JP" sz="2000" dirty="0" smtClean="0"/>
                  <a:t> </a:t>
                </a:r>
                <a:r>
                  <a:rPr lang="ja-JP" altLang="en-US" sz="2000" dirty="0" smtClean="0"/>
                  <a:t>は適当なのか．</a:t>
                </a:r>
                <a:endParaRPr lang="en-US" altLang="ja-JP" sz="2000" dirty="0" smtClean="0"/>
              </a:p>
              <a:p>
                <a:pPr marL="300038" lvl="1" indent="0">
                  <a:buNone/>
                </a:pPr>
                <a:r>
                  <a:rPr kumimoji="1" lang="ja-JP" altLang="en-US" sz="2000" dirty="0" smtClean="0"/>
                  <a:t>行動分類の推定精度がかなりの影響を及ぼす</a:t>
                </a:r>
                <a:endParaRPr kumimoji="1" lang="en-US" altLang="ja-JP" dirty="0" smtClean="0"/>
              </a:p>
              <a:p>
                <a:endParaRPr lang="en-US" altLang="ja-JP" dirty="0"/>
              </a:p>
              <a:p>
                <a:r>
                  <a:rPr kumimoji="1" lang="ja-JP" altLang="en-US" dirty="0" smtClean="0"/>
                  <a:t>同期を無視する距離の閾値の決め方</a:t>
                </a:r>
                <a:endParaRPr kumimoji="1" lang="en-US" altLang="ja-JP" dirty="0" smtClean="0"/>
              </a:p>
              <a:p>
                <a:pPr marL="642938" lvl="1" indent="-342900"/>
                <a:r>
                  <a:rPr kumimoji="1" lang="ja-JP" altLang="en-US" sz="2000" dirty="0" smtClean="0"/>
                  <a:t>小さな集団を捉えたいのか大きな集団を捉えたいのか，目的によって異なる</a:t>
                </a:r>
                <a:r>
                  <a:rPr lang="ja-JP" altLang="en-US" sz="2000" dirty="0" smtClean="0"/>
                  <a:t>．ケースバイケース</a:t>
                </a:r>
                <a:endParaRPr kumimoji="1" lang="en-US" altLang="ja-JP" sz="2000" dirty="0" smtClean="0"/>
              </a:p>
              <a:p>
                <a:pPr marL="642938" lvl="1" indent="-342900"/>
                <a:r>
                  <a:rPr lang="ja-JP" altLang="en-US" sz="2000" dirty="0" smtClean="0"/>
                  <a:t>行動によって放牧牛間の距離が異なるので構成されるコミュニティの大きさも異なるのではないか</a:t>
                </a:r>
                <a:endParaRPr lang="en-US" altLang="ja-JP" sz="2000" dirty="0" smtClean="0"/>
              </a:p>
              <a:p>
                <a:pPr marL="642938" lvl="1" indent="-342900"/>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89468" y="1522568"/>
                <a:ext cx="8197357" cy="4525963"/>
              </a:xfrm>
              <a:blipFill>
                <a:blip r:embed="rId3"/>
                <a:stretch>
                  <a:fillRect l="-967" t="-1617" r="-52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2</a:t>
            </a:fld>
            <a:endParaRPr kumimoji="1" lang="ja-JP" altLang="en-US"/>
          </a:p>
        </p:txBody>
      </p:sp>
      <p:sp>
        <p:nvSpPr>
          <p:cNvPr id="5" name="右矢印 4"/>
          <p:cNvSpPr/>
          <p:nvPr/>
        </p:nvSpPr>
        <p:spPr>
          <a:xfrm>
            <a:off x="2048608" y="5942447"/>
            <a:ext cx="281298" cy="672944"/>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465882" y="6078864"/>
            <a:ext cx="4928449" cy="400110"/>
          </a:xfrm>
          <a:prstGeom prst="rect">
            <a:avLst/>
          </a:prstGeom>
          <a:noFill/>
        </p:spPr>
        <p:txBody>
          <a:bodyPr wrap="square" rtlCol="0">
            <a:spAutoFit/>
          </a:bodyPr>
          <a:lstStyle/>
          <a:p>
            <a:r>
              <a:rPr kumimoji="1" lang="ja-JP" altLang="en-US" sz="2000" dirty="0" smtClean="0"/>
              <a:t>今のところアイデアがないので今回は省略</a:t>
            </a:r>
            <a:endParaRPr kumimoji="1" lang="ja-JP" altLang="en-US" sz="2000" dirty="0"/>
          </a:p>
        </p:txBody>
      </p:sp>
    </p:spTree>
    <p:extLst>
      <p:ext uri="{BB962C8B-B14F-4D97-AF65-F5344CB8AC3E}">
        <p14:creationId xmlns:p14="http://schemas.microsoft.com/office/powerpoint/2010/main" val="3604506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時系列でのトピックプロット</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68" y="1771461"/>
            <a:ext cx="8793968" cy="4429045"/>
          </a:xfrm>
        </p:spPr>
      </p:pic>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20</a:t>
            </a:fld>
            <a:endParaRPr kumimoji="1" lang="ja-JP" altLang="en-US"/>
          </a:p>
        </p:txBody>
      </p:sp>
      <p:sp>
        <p:nvSpPr>
          <p:cNvPr id="6" name="テキスト ボックス 5"/>
          <p:cNvSpPr txBox="1"/>
          <p:nvPr/>
        </p:nvSpPr>
        <p:spPr>
          <a:xfrm>
            <a:off x="356318" y="6252454"/>
            <a:ext cx="1390918" cy="400110"/>
          </a:xfrm>
          <a:prstGeom prst="rect">
            <a:avLst/>
          </a:prstGeom>
          <a:noFill/>
        </p:spPr>
        <p:txBody>
          <a:bodyPr wrap="square" rtlCol="0">
            <a:spAutoFit/>
          </a:bodyPr>
          <a:lstStyle/>
          <a:p>
            <a:r>
              <a:rPr lang="ja-JP" altLang="en-US" sz="2000" dirty="0"/>
              <a:t>正午</a:t>
            </a:r>
            <a:r>
              <a:rPr kumimoji="1" lang="en-US" altLang="ja-JP" sz="2000" dirty="0" smtClean="0"/>
              <a:t>12</a:t>
            </a:r>
            <a:r>
              <a:rPr kumimoji="1" lang="ja-JP" altLang="en-US" sz="2000" dirty="0" smtClean="0"/>
              <a:t>時</a:t>
            </a:r>
            <a:endParaRPr kumimoji="1" lang="ja-JP" altLang="en-US" sz="2000" dirty="0"/>
          </a:p>
        </p:txBody>
      </p:sp>
      <p:sp>
        <p:nvSpPr>
          <p:cNvPr id="7" name="テキスト ボックス 6"/>
          <p:cNvSpPr txBox="1"/>
          <p:nvPr/>
        </p:nvSpPr>
        <p:spPr>
          <a:xfrm>
            <a:off x="7124434" y="6252454"/>
            <a:ext cx="1390918" cy="400110"/>
          </a:xfrm>
          <a:prstGeom prst="rect">
            <a:avLst/>
          </a:prstGeom>
          <a:noFill/>
        </p:spPr>
        <p:txBody>
          <a:bodyPr wrap="square" rtlCol="0">
            <a:spAutoFit/>
          </a:bodyPr>
          <a:lstStyle/>
          <a:p>
            <a:r>
              <a:rPr lang="ja-JP" altLang="en-US" sz="2000" dirty="0" smtClean="0"/>
              <a:t>午前</a:t>
            </a:r>
            <a:r>
              <a:rPr lang="en-US" altLang="ja-JP" sz="2000" dirty="0" smtClean="0"/>
              <a:t>9</a:t>
            </a:r>
            <a:r>
              <a:rPr kumimoji="1" lang="ja-JP" altLang="en-US" sz="2000" dirty="0" smtClean="0"/>
              <a:t>時</a:t>
            </a:r>
            <a:endParaRPr kumimoji="1" lang="ja-JP" altLang="en-US" sz="2000" dirty="0"/>
          </a:p>
        </p:txBody>
      </p:sp>
      <p:sp>
        <p:nvSpPr>
          <p:cNvPr id="8" name="テキスト ボックス 7"/>
          <p:cNvSpPr txBox="1"/>
          <p:nvPr/>
        </p:nvSpPr>
        <p:spPr>
          <a:xfrm>
            <a:off x="116068" y="1614152"/>
            <a:ext cx="1090255" cy="369332"/>
          </a:xfrm>
          <a:prstGeom prst="rect">
            <a:avLst/>
          </a:prstGeom>
          <a:noFill/>
        </p:spPr>
        <p:txBody>
          <a:bodyPr wrap="square" rtlCol="0">
            <a:spAutoFit/>
          </a:bodyPr>
          <a:lstStyle/>
          <a:p>
            <a:r>
              <a:rPr kumimoji="1" lang="ja-JP" altLang="en-US" dirty="0" smtClean="0"/>
              <a:t>トピック</a:t>
            </a:r>
            <a:r>
              <a:rPr kumimoji="1" lang="en-US" altLang="ja-JP" dirty="0" smtClean="0"/>
              <a:t>1</a:t>
            </a:r>
            <a:endParaRPr kumimoji="1" lang="ja-JP" altLang="en-US" dirty="0"/>
          </a:p>
        </p:txBody>
      </p:sp>
      <p:sp>
        <p:nvSpPr>
          <p:cNvPr id="9" name="テキスト ボックス 8"/>
          <p:cNvSpPr txBox="1"/>
          <p:nvPr/>
        </p:nvSpPr>
        <p:spPr>
          <a:xfrm>
            <a:off x="116067" y="2402845"/>
            <a:ext cx="1090255" cy="369332"/>
          </a:xfrm>
          <a:prstGeom prst="rect">
            <a:avLst/>
          </a:prstGeom>
          <a:noFill/>
        </p:spPr>
        <p:txBody>
          <a:bodyPr wrap="square" rtlCol="0">
            <a:spAutoFit/>
          </a:bodyPr>
          <a:lstStyle/>
          <a:p>
            <a:r>
              <a:rPr kumimoji="1" lang="ja-JP" altLang="en-US" dirty="0" smtClean="0"/>
              <a:t>トピック</a:t>
            </a:r>
            <a:r>
              <a:rPr lang="en-US" altLang="ja-JP" dirty="0"/>
              <a:t>2</a:t>
            </a:r>
            <a:endParaRPr kumimoji="1" lang="ja-JP" altLang="en-US" dirty="0"/>
          </a:p>
        </p:txBody>
      </p:sp>
      <p:sp>
        <p:nvSpPr>
          <p:cNvPr id="10" name="テキスト ボックス 9"/>
          <p:cNvSpPr txBox="1"/>
          <p:nvPr/>
        </p:nvSpPr>
        <p:spPr>
          <a:xfrm>
            <a:off x="116068" y="3197291"/>
            <a:ext cx="1090255" cy="369332"/>
          </a:xfrm>
          <a:prstGeom prst="rect">
            <a:avLst/>
          </a:prstGeom>
          <a:noFill/>
        </p:spPr>
        <p:txBody>
          <a:bodyPr wrap="square" rtlCol="0">
            <a:spAutoFit/>
          </a:bodyPr>
          <a:lstStyle/>
          <a:p>
            <a:r>
              <a:rPr kumimoji="1" lang="ja-JP" altLang="en-US" dirty="0" smtClean="0"/>
              <a:t>トピック</a:t>
            </a:r>
            <a:r>
              <a:rPr lang="en-US" altLang="ja-JP" dirty="0" smtClean="0"/>
              <a:t>3</a:t>
            </a:r>
            <a:endParaRPr kumimoji="1" lang="ja-JP" altLang="en-US" dirty="0"/>
          </a:p>
        </p:txBody>
      </p:sp>
      <p:sp>
        <p:nvSpPr>
          <p:cNvPr id="12" name="テキスト ボックス 11"/>
          <p:cNvSpPr txBox="1"/>
          <p:nvPr/>
        </p:nvSpPr>
        <p:spPr>
          <a:xfrm>
            <a:off x="116068" y="3868671"/>
            <a:ext cx="1090255" cy="369332"/>
          </a:xfrm>
          <a:prstGeom prst="rect">
            <a:avLst/>
          </a:prstGeom>
          <a:noFill/>
        </p:spPr>
        <p:txBody>
          <a:bodyPr wrap="square" rtlCol="0">
            <a:spAutoFit/>
          </a:bodyPr>
          <a:lstStyle/>
          <a:p>
            <a:r>
              <a:rPr kumimoji="1" lang="ja-JP" altLang="en-US" dirty="0" smtClean="0"/>
              <a:t>トピック</a:t>
            </a:r>
            <a:r>
              <a:rPr lang="en-US" altLang="ja-JP" dirty="0"/>
              <a:t>4</a:t>
            </a:r>
            <a:endParaRPr kumimoji="1" lang="ja-JP" altLang="en-US" dirty="0"/>
          </a:p>
        </p:txBody>
      </p:sp>
      <p:sp>
        <p:nvSpPr>
          <p:cNvPr id="13" name="テキスト ボックス 12"/>
          <p:cNvSpPr txBox="1"/>
          <p:nvPr/>
        </p:nvSpPr>
        <p:spPr>
          <a:xfrm>
            <a:off x="116068" y="4666213"/>
            <a:ext cx="1090255" cy="369332"/>
          </a:xfrm>
          <a:prstGeom prst="rect">
            <a:avLst/>
          </a:prstGeom>
          <a:noFill/>
        </p:spPr>
        <p:txBody>
          <a:bodyPr wrap="square" rtlCol="0">
            <a:spAutoFit/>
          </a:bodyPr>
          <a:lstStyle/>
          <a:p>
            <a:r>
              <a:rPr kumimoji="1" lang="ja-JP" altLang="en-US" dirty="0" smtClean="0"/>
              <a:t>トピック</a:t>
            </a:r>
            <a:r>
              <a:rPr lang="en-US" altLang="ja-JP" dirty="0" smtClean="0"/>
              <a:t>5</a:t>
            </a:r>
            <a:endParaRPr kumimoji="1" lang="ja-JP" altLang="en-US" dirty="0"/>
          </a:p>
        </p:txBody>
      </p:sp>
      <p:sp>
        <p:nvSpPr>
          <p:cNvPr id="14" name="テキスト ボックス 13"/>
          <p:cNvSpPr txBox="1"/>
          <p:nvPr/>
        </p:nvSpPr>
        <p:spPr>
          <a:xfrm>
            <a:off x="116066" y="5260208"/>
            <a:ext cx="2961987" cy="369332"/>
          </a:xfrm>
          <a:prstGeom prst="rect">
            <a:avLst/>
          </a:prstGeom>
          <a:noFill/>
        </p:spPr>
        <p:txBody>
          <a:bodyPr wrap="square" rtlCol="0">
            <a:spAutoFit/>
          </a:bodyPr>
          <a:lstStyle/>
          <a:p>
            <a:r>
              <a:rPr kumimoji="1" lang="ja-JP" altLang="en-US" dirty="0" smtClean="0"/>
              <a:t>最も高い確率の色をプロット</a:t>
            </a:r>
            <a:endParaRPr kumimoji="1" lang="ja-JP" altLang="en-US" dirty="0"/>
          </a:p>
        </p:txBody>
      </p:sp>
      <p:sp>
        <p:nvSpPr>
          <p:cNvPr id="15" name="テキスト ボックス 14"/>
          <p:cNvSpPr txBox="1"/>
          <p:nvPr/>
        </p:nvSpPr>
        <p:spPr>
          <a:xfrm>
            <a:off x="1067952" y="1314408"/>
            <a:ext cx="6890199" cy="461665"/>
          </a:xfrm>
          <a:prstGeom prst="rect">
            <a:avLst/>
          </a:prstGeom>
          <a:noFill/>
        </p:spPr>
        <p:txBody>
          <a:bodyPr wrap="square" rtlCol="0">
            <a:spAutoFit/>
          </a:bodyPr>
          <a:lstStyle/>
          <a:p>
            <a:pPr algn="ctr"/>
            <a:r>
              <a:rPr lang="en-US" altLang="ja-JP" sz="2400" dirty="0" smtClean="0"/>
              <a:t>1</a:t>
            </a:r>
            <a:r>
              <a:rPr lang="ja-JP" altLang="en-US" sz="2400" dirty="0" smtClean="0"/>
              <a:t>日の行動を予測し，色の濃淡でトピック確率を表現</a:t>
            </a:r>
            <a:endParaRPr kumimoji="1" lang="ja-JP" altLang="en-US" sz="2400" dirty="0"/>
          </a:p>
        </p:txBody>
      </p:sp>
    </p:spTree>
    <p:extLst>
      <p:ext uri="{BB962C8B-B14F-4D97-AF65-F5344CB8AC3E}">
        <p14:creationId xmlns:p14="http://schemas.microsoft.com/office/powerpoint/2010/main" val="3782445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Future Tasks</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14648" y="1345396"/>
                <a:ext cx="8472151" cy="5010954"/>
              </a:xfrm>
            </p:spPr>
            <p:txBody>
              <a:bodyPr/>
              <a:lstStyle/>
              <a:p>
                <a:r>
                  <a:rPr lang="ja-JP" altLang="en-US" dirty="0" smtClean="0"/>
                  <a:t>コミュニティ</a:t>
                </a:r>
                <a:r>
                  <a:rPr lang="ja-JP" altLang="en-US" dirty="0"/>
                  <a:t>生成</a:t>
                </a:r>
                <a:endParaRPr kumimoji="1" lang="en-US" altLang="ja-JP" dirty="0" smtClean="0"/>
              </a:p>
              <a:p>
                <a:pPr lvl="1"/>
                <a:r>
                  <a:rPr lang="ja-JP" altLang="en-US" dirty="0" smtClean="0"/>
                  <a:t>周りの牛の行動から対象牛の行動を推定したいが、今は行動分類によるコミュニティ生成のため、同一コミュニティの牛も対象牛と同じような行動をしている（距離による閾値があるので遠いところの牛とは同じにならない）→距離によるコミュニティに変更</a:t>
                </a:r>
                <a:endParaRPr lang="en-US" altLang="ja-JP" dirty="0" smtClean="0"/>
              </a:p>
              <a:p>
                <a:r>
                  <a:rPr lang="ja-JP" altLang="en-US" dirty="0" smtClean="0"/>
                  <a:t>グラフ変化点検知</a:t>
                </a:r>
                <a:endParaRPr lang="en-US" altLang="ja-JP" dirty="0" smtClean="0"/>
              </a:p>
              <a:p>
                <a:pPr lvl="1"/>
                <a:r>
                  <a:rPr lang="ja-JP" altLang="en-US" dirty="0" smtClean="0"/>
                  <a:t>最新の手法を試みる（論文</a:t>
                </a:r>
                <a:r>
                  <a:rPr lang="en-US" altLang="ja-JP" baseline="30000" dirty="0"/>
                  <a:t>1</a:t>
                </a:r>
                <a:r>
                  <a:rPr lang="ja-JP" altLang="en-US" dirty="0" smtClean="0"/>
                  <a:t>を読んでいます）</a:t>
                </a:r>
                <a:endParaRPr lang="en-US" altLang="ja-JP" dirty="0" smtClean="0"/>
              </a:p>
              <a:p>
                <a:r>
                  <a:rPr lang="ja-JP" altLang="en-US" dirty="0" smtClean="0"/>
                  <a:t>トピック数の推定</a:t>
                </a:r>
                <a:endParaRPr lang="en-US" altLang="ja-JP" dirty="0" smtClean="0"/>
              </a:p>
              <a:p>
                <a:pPr lvl="1"/>
                <a14:m>
                  <m:oMath xmlns:m="http://schemas.openxmlformats.org/officeDocument/2006/math">
                    <m:r>
                      <a:rPr lang="en-US" altLang="ja-JP" i="1" dirty="0" smtClean="0">
                        <a:latin typeface="Cambria Math" panose="02040503050406030204" pitchFamily="18" charset="0"/>
                      </a:rPr>
                      <m:t>𝐾</m:t>
                    </m:r>
                    <m:r>
                      <a:rPr lang="en-US" altLang="ja-JP" i="1" dirty="0" smtClean="0">
                        <a:latin typeface="Cambria Math" panose="02040503050406030204" pitchFamily="18" charset="0"/>
                      </a:rPr>
                      <m:t>=4</m:t>
                    </m:r>
                  </m:oMath>
                </a14:m>
                <a:r>
                  <a:rPr lang="ja-JP" altLang="en-US" dirty="0" smtClean="0"/>
                  <a:t>などでも行う</a:t>
                </a:r>
                <a:endParaRPr lang="en-US" altLang="ja-JP" dirty="0" smtClean="0"/>
              </a:p>
              <a:p>
                <a:pPr marL="385762" indent="-342900"/>
                <a:r>
                  <a:rPr lang="ja-JP" altLang="en-US" dirty="0" smtClean="0"/>
                  <a:t>実験設定の変更</a:t>
                </a:r>
                <a:endParaRPr lang="en-US" altLang="ja-JP" dirty="0" smtClean="0"/>
              </a:p>
              <a:p>
                <a:pPr marL="685800" lvl="1" indent="-342900"/>
                <a:r>
                  <a:rPr lang="ja-JP" altLang="en-US" dirty="0" smtClean="0"/>
                  <a:t>幅広い期間・牛を対象に事前分布を学習</a:t>
                </a:r>
                <a:r>
                  <a:rPr lang="en-US" altLang="ja-JP" dirty="0"/>
                  <a:t> </a:t>
                </a:r>
                <a:r>
                  <a:rPr lang="en-US" altLang="ja-JP" dirty="0" smtClean="0"/>
                  <a:t>(</a:t>
                </a:r>
                <a:r>
                  <a:rPr lang="ja-JP" altLang="en-US" dirty="0" smtClean="0"/>
                  <a:t>汎化性能向上のため</a:t>
                </a:r>
                <a:r>
                  <a:rPr lang="en-US" altLang="ja-JP" dirty="0" smtClean="0"/>
                  <a:t>)</a:t>
                </a:r>
              </a:p>
              <a:p>
                <a:pPr marL="685800" lvl="1" indent="-342900"/>
                <a:r>
                  <a:rPr lang="ja-JP" altLang="en-US" dirty="0" smtClean="0"/>
                  <a:t>事前分布を使用して直近のデータから事後分布を求め新たな予測に活かす</a:t>
                </a:r>
                <a:endParaRPr lang="en-US" altLang="ja-JP" dirty="0" smtClean="0"/>
              </a:p>
              <a:p>
                <a:pPr marL="385762" indent="-342900"/>
                <a:r>
                  <a:rPr lang="ja-JP" altLang="en-US" dirty="0" smtClean="0"/>
                  <a:t>検証方法の検討 </a:t>
                </a:r>
                <a:r>
                  <a:rPr lang="en-US" altLang="ja-JP" dirty="0" smtClean="0"/>
                  <a:t>(</a:t>
                </a:r>
                <a:r>
                  <a:rPr lang="ja-JP" altLang="en-US" dirty="0" smtClean="0"/>
                  <a:t>当分のターゲットは発情中の歩き回り</a:t>
                </a:r>
                <a:r>
                  <a:rPr lang="en-US" altLang="ja-JP" dirty="0" smtClean="0"/>
                  <a:t>)</a:t>
                </a: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14648" y="1345396"/>
                <a:ext cx="8472151" cy="5010954"/>
              </a:xfrm>
              <a:blipFill>
                <a:blip r:embed="rId2"/>
                <a:stretch>
                  <a:fillRect l="-935" t="-1460" b="-1094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21</a:t>
            </a:fld>
            <a:endParaRPr kumimoji="1" lang="ja-JP" altLang="en-US"/>
          </a:p>
        </p:txBody>
      </p:sp>
      <p:sp>
        <p:nvSpPr>
          <p:cNvPr id="5" name="テキスト ボックス 4"/>
          <p:cNvSpPr txBox="1"/>
          <p:nvPr/>
        </p:nvSpPr>
        <p:spPr>
          <a:xfrm>
            <a:off x="2429554" y="6643043"/>
            <a:ext cx="6770256" cy="230832"/>
          </a:xfrm>
          <a:prstGeom prst="rect">
            <a:avLst/>
          </a:prstGeom>
          <a:noFill/>
        </p:spPr>
        <p:txBody>
          <a:bodyPr wrap="square" rtlCol="0">
            <a:spAutoFit/>
          </a:bodyPr>
          <a:lstStyle/>
          <a:p>
            <a:pPr algn="r"/>
            <a:r>
              <a:rPr lang="en-US" altLang="ja-JP" sz="900" baseline="30000" dirty="0"/>
              <a:t>* </a:t>
            </a:r>
            <a:r>
              <a:rPr lang="en-US" altLang="ja-JP" sz="900" dirty="0" smtClean="0"/>
              <a:t>Hierarchical Change Point Detection on Dynamic Networks, WebSci’17</a:t>
            </a:r>
            <a:r>
              <a:rPr lang="en-US" altLang="ja-JP" sz="900" dirty="0" smtClean="0"/>
              <a:t>, p</a:t>
            </a:r>
            <a:r>
              <a:rPr lang="en-US" altLang="ja-JP" sz="900" dirty="0" smtClean="0"/>
              <a:t>171</a:t>
            </a:r>
            <a:r>
              <a:rPr lang="en-US" altLang="ja-JP" sz="900" dirty="0" smtClean="0"/>
              <a:t>–p180, 2017</a:t>
            </a:r>
            <a:endParaRPr kumimoji="1" lang="ja-JP" altLang="en-US" sz="900" dirty="0"/>
          </a:p>
        </p:txBody>
      </p:sp>
    </p:spTree>
    <p:extLst>
      <p:ext uri="{BB962C8B-B14F-4D97-AF65-F5344CB8AC3E}">
        <p14:creationId xmlns:p14="http://schemas.microsoft.com/office/powerpoint/2010/main" val="1165229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コミュニティ変化点検知アルゴリズム</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32289" y="3077308"/>
                <a:ext cx="8425961" cy="3644167"/>
              </a:xfrm>
              <a:ln w="19050">
                <a:solidFill>
                  <a:schemeClr val="tx2">
                    <a:lumMod val="40000"/>
                    <a:lumOff val="60000"/>
                  </a:schemeClr>
                </a:solidFill>
              </a:ln>
            </p:spPr>
            <p:txBody>
              <a:bodyPr/>
              <a:lstStyle/>
              <a:p>
                <a:r>
                  <a:rPr kumimoji="1" lang="ja-JP" altLang="en-US" dirty="0" smtClean="0"/>
                  <a:t>アルゴリズム</a:t>
                </a:r>
                <a:endParaRPr kumimoji="1" lang="en-US" altLang="ja-JP" dirty="0" smtClean="0"/>
              </a:p>
              <a:p>
                <a:pPr marL="0" indent="0">
                  <a:buNone/>
                </a:pPr>
                <a14:m>
                  <m:oMath xmlns:m="http://schemas.openxmlformats.org/officeDocument/2006/math">
                    <m:r>
                      <a:rPr lang="en-US" altLang="ja-JP" sz="2000" i="1">
                        <a:latin typeface="Cambria Math" panose="02040503050406030204" pitchFamily="18" charset="0"/>
                      </a:rPr>
                      <m:t>𝑡</m:t>
                    </m:r>
                  </m:oMath>
                </a14:m>
                <a:r>
                  <a:rPr lang="ja-JP" altLang="en-US" sz="2000" dirty="0" smtClean="0"/>
                  <a:t>番目のコミュニティ，牛</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Sub>
                  </m:oMath>
                </a14:m>
                <a:r>
                  <a:rPr kumimoji="1" lang="ja-JP" altLang="en-US" sz="2000" dirty="0" smtClean="0"/>
                  <a:t>を含むコミュニティを</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𝐶𝑜𝑚</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m:t>
                    </m:r>
                  </m:oMath>
                </a14:m>
                <a:r>
                  <a:rPr kumimoji="1" lang="ja-JP" altLang="en-US" sz="2000" dirty="0" smtClean="0"/>
                  <a:t>とし，時間に沿った系列を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𝑆</m:t>
                        </m:r>
                      </m:e>
                      <m:sub>
                        <m:r>
                          <a:rPr lang="en-US" altLang="ja-JP" sz="2000" b="0" i="1" smtClean="0">
                            <a:latin typeface="Cambria Math" panose="02040503050406030204" pitchFamily="18" charset="0"/>
                          </a:rPr>
                          <m:t>𝑖</m:t>
                        </m:r>
                      </m:sub>
                    </m:sSub>
                    <m:r>
                      <a:rPr lang="en-US" altLang="ja-JP" sz="2000" b="0" i="0"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𝑇</m:t>
                        </m:r>
                      </m:sub>
                    </m:sSub>
                    <m:r>
                      <a:rPr lang="en-US" altLang="ja-JP" sz="2000" b="0" i="1" smtClean="0">
                        <a:latin typeface="Cambria Math" panose="02040503050406030204" pitchFamily="18" charset="0"/>
                      </a:rPr>
                      <m:t>}</m:t>
                    </m:r>
                    <m:r>
                      <a:rPr lang="ja-JP" altLang="en-US" sz="2000" i="1" smtClean="0">
                        <a:latin typeface="Cambria Math" panose="02040503050406030204" pitchFamily="18" charset="0"/>
                      </a:rPr>
                      <m:t>と</m:t>
                    </m:r>
                    <m:r>
                      <a:rPr kumimoji="1" lang="ja-JP" altLang="en-US" sz="2000" i="1" dirty="0" smtClean="0">
                        <a:latin typeface="Cambria Math" panose="02040503050406030204" pitchFamily="18" charset="0"/>
                      </a:rPr>
                      <m:t>する</m:t>
                    </m:r>
                    <m:r>
                      <a:rPr kumimoji="1" lang="en-US" altLang="ja-JP" sz="2000" b="0" i="0" dirty="0" smtClean="0">
                        <a:latin typeface="Cambria Math" panose="02040503050406030204" pitchFamily="18" charset="0"/>
                      </a:rPr>
                      <m:t>. </m:t>
                    </m:r>
                  </m:oMath>
                </a14:m>
                <a:endParaRPr kumimoji="1" lang="en-US" altLang="ja-JP" sz="2000" dirty="0" smtClean="0"/>
              </a:p>
              <a:p>
                <a:pPr marL="0" indent="0">
                  <a:buNone/>
                </a:pPr>
                <a:r>
                  <a:rPr kumimoji="1" lang="ja-JP" altLang="en-US" sz="2000" dirty="0" smtClean="0"/>
                  <a:t>また，現在のコミュニティとの</a:t>
                </a:r>
                <a:r>
                  <a:rPr lang="ja-JP" altLang="en-US" sz="2000" dirty="0" smtClean="0"/>
                  <a:t>類似度を測る限界参照個数を</a:t>
                </a:r>
                <a14:m>
                  <m:oMath xmlns:m="http://schemas.openxmlformats.org/officeDocument/2006/math">
                    <m:r>
                      <a:rPr lang="ja-JP" altLang="en-US" sz="2000" i="1">
                        <a:latin typeface="Cambria Math" panose="02040503050406030204" pitchFamily="18" charset="0"/>
                      </a:rPr>
                      <m:t>𝜏</m:t>
                    </m:r>
                  </m:oMath>
                </a14:m>
                <a:r>
                  <a:rPr lang="ja-JP" altLang="en-US" sz="2000" dirty="0" smtClean="0"/>
                  <a:t>とする．</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r>
                          <a:rPr lang="en-US" altLang="ja-JP" sz="2000" i="1">
                            <a:latin typeface="Cambria Math" panose="02040503050406030204" pitchFamily="18" charset="0"/>
                          </a:rPr>
                          <m:t>,</m:t>
                        </m:r>
                        <m:r>
                          <a:rPr lang="ja-JP" altLang="en-US" sz="2000" i="1">
                            <a:latin typeface="Cambria Math" panose="02040503050406030204" pitchFamily="18" charset="0"/>
                          </a:rPr>
                          <m:t>𝜏</m:t>
                        </m:r>
                      </m:sub>
                    </m:sSub>
                    <m:r>
                      <a:rPr lang="ja-JP" altLang="en-US" sz="200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sub>
                    </m:sSub>
                  </m:oMath>
                </a14:m>
                <a:r>
                  <a:rPr lang="ja-JP" altLang="en-US" sz="2000" dirty="0" smtClean="0"/>
                  <a:t>を以下のように定義する．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𝑆</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ja-JP" altLang="en-US" sz="2000" b="0" i="1" smtClean="0">
                              <a:latin typeface="Cambria Math" panose="02040503050406030204" pitchFamily="18" charset="0"/>
                            </a:rPr>
                            <m:t>𝜏</m:t>
                          </m:r>
                        </m:sub>
                      </m:sSub>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𝑠</m:t>
                              </m:r>
                            </m:sub>
                          </m:sSub>
                          <m:r>
                            <a:rPr lang="ja-JP" altLang="en-US"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sub>
                          </m:sSub>
                        </m:e>
                        <m:e>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ja-JP" altLang="en-US" sz="2000" b="0" i="1" smtClean="0">
                              <a:latin typeface="Cambria Math" panose="02040503050406030204" pitchFamily="18" charset="0"/>
                            </a:rPr>
                            <m:t>𝜏</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𝑠</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0" i="1" smtClean="0">
                              <a:latin typeface="Cambria Math" panose="02040503050406030204" pitchFamily="18" charset="0"/>
                              <a:ea typeface="Cambria Math" panose="02040503050406030204" pitchFamily="18" charset="0"/>
                            </a:rPr>
                            <m:t>−1</m:t>
                          </m:r>
                        </m:e>
                      </m:d>
                      <m:r>
                        <a:rPr lang="en-US" altLang="ja-JP" sz="2000" b="0" i="1" smtClean="0">
                          <a:latin typeface="Cambria Math" panose="02040503050406030204" pitchFamily="18" charset="0"/>
                        </a:rPr>
                        <m:t>.</m:t>
                      </m:r>
                    </m:oMath>
                  </m:oMathPara>
                </a14:m>
                <a:endParaRPr lang="en-US" altLang="ja-JP" sz="2000" dirty="0" smtClean="0"/>
              </a:p>
              <a:p>
                <a:pPr marL="0" indent="0">
                  <a:buNone/>
                </a:pP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r>
                          <a:rPr lang="en-US" altLang="ja-JP" sz="2000" i="1">
                            <a:latin typeface="Cambria Math" panose="02040503050406030204" pitchFamily="18" charset="0"/>
                          </a:rPr>
                          <m:t>,</m:t>
                        </m:r>
                        <m:r>
                          <a:rPr lang="ja-JP" altLang="en-US" sz="2000" i="1">
                            <a:latin typeface="Cambria Math" panose="02040503050406030204" pitchFamily="18" charset="0"/>
                          </a:rPr>
                          <m:t>𝜏</m:t>
                        </m:r>
                      </m:sub>
                    </m:sSub>
                  </m:oMath>
                </a14:m>
                <a:r>
                  <a:rPr lang="ja-JP" altLang="en-US" sz="2000" dirty="0" smtClean="0"/>
                  <a:t>のすべての要素</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𝑠</m:t>
                        </m:r>
                      </m:sub>
                    </m:sSub>
                  </m:oMath>
                </a14:m>
                <a:r>
                  <a:rPr lang="ja-JP" altLang="en-US" sz="2000" dirty="0" smtClean="0"/>
                  <a:t>に対して次を満たすとき変化点でないとする．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𝑡</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𝑠</m:t>
                              </m:r>
                            </m:sub>
                          </m:sSub>
                        </m:e>
                      </m:d>
                      <m:r>
                        <a:rPr lang="en-US" altLang="ja-JP" sz="2000" b="0" i="1" smtClean="0">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𝜂</m:t>
                      </m:r>
                      <m:r>
                        <a:rPr lang="en-US" altLang="ja-JP" sz="2000" b="0" i="1" smtClean="0">
                          <a:latin typeface="Cambria Math" panose="02040503050406030204" pitchFamily="18" charset="0"/>
                          <a:ea typeface="Cambria Math" panose="02040503050406030204" pitchFamily="18" charset="0"/>
                        </a:rPr>
                        <m:t>,</m:t>
                      </m:r>
                    </m:oMath>
                  </m:oMathPara>
                </a14:m>
                <a:endParaRPr lang="en-US" altLang="ja-JP" sz="2000"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sub>
                          </m:sSub>
                          <m:r>
                            <a:rPr lang="en-US" altLang="ja-JP" sz="200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𝑠</m:t>
                              </m:r>
                            </m:sub>
                          </m:sSub>
                        </m:e>
                      </m:d>
                      <m:r>
                        <a:rPr lang="en-US" altLang="ja-JP" sz="2000" i="1" smtClean="0">
                          <a:latin typeface="Cambria Math" panose="02040503050406030204" pitchFamily="18" charset="0"/>
                          <a:ea typeface="Cambria Math" panose="02040503050406030204" pitchFamily="18" charset="0"/>
                        </a:rPr>
                        <m:t>≥</m:t>
                      </m:r>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m:t>
                      </m:r>
                    </m:oMath>
                  </m:oMathPara>
                </a14:m>
                <a:endParaRPr lang="ja-JP" altLang="en-US" sz="2000" dirty="0"/>
              </a:p>
              <a:p>
                <a:pPr marL="0" indent="0">
                  <a:buNone/>
                </a:pPr>
                <a:r>
                  <a:rPr lang="ja-JP" altLang="en-US" sz="2000" dirty="0" smtClean="0"/>
                  <a:t>これを</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𝑇</m:t>
                        </m:r>
                      </m:sub>
                    </m:sSub>
                    <m:r>
                      <a:rPr lang="ja-JP" altLang="en-US" sz="2000" i="1">
                        <a:latin typeface="Cambria Math" panose="02040503050406030204" pitchFamily="18" charset="0"/>
                      </a:rPr>
                      <m:t>に</m:t>
                    </m:r>
                  </m:oMath>
                </a14:m>
                <a:r>
                  <a:rPr lang="ja-JP" altLang="en-US" sz="2000" dirty="0" smtClean="0"/>
                  <a:t>対して行う．</a:t>
                </a:r>
                <a:endParaRPr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32289" y="3077308"/>
                <a:ext cx="8425961" cy="3644167"/>
              </a:xfrm>
              <a:blipFill>
                <a:blip r:embed="rId3"/>
                <a:stretch>
                  <a:fillRect l="-939" t="-1830" r="-578" b="-1664"/>
                </a:stretch>
              </a:blipFill>
              <a:ln w="19050">
                <a:solidFill>
                  <a:schemeClr val="tx2">
                    <a:lumMod val="40000"/>
                    <a:lumOff val="60000"/>
                  </a:schemeClr>
                </a:solidFill>
              </a:ln>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3</a:t>
            </a:fld>
            <a:endParaRPr kumimoji="1" lang="ja-JP" altLang="en-US"/>
          </a:p>
        </p:txBody>
      </p:sp>
      <p:cxnSp>
        <p:nvCxnSpPr>
          <p:cNvPr id="8" name="直線矢印コネクタ 7"/>
          <p:cNvCxnSpPr/>
          <p:nvPr/>
        </p:nvCxnSpPr>
        <p:spPr>
          <a:xfrm>
            <a:off x="984738" y="1522568"/>
            <a:ext cx="7702061"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11" name="グループ化 10"/>
          <p:cNvGrpSpPr/>
          <p:nvPr/>
        </p:nvGrpSpPr>
        <p:grpSpPr>
          <a:xfrm>
            <a:off x="984738" y="1670538"/>
            <a:ext cx="2031024" cy="408843"/>
            <a:chOff x="984738" y="1670538"/>
            <a:chExt cx="2031024" cy="408843"/>
          </a:xfrm>
        </p:grpSpPr>
        <p:sp>
          <p:nvSpPr>
            <p:cNvPr id="9" name="正方形/長方形 8"/>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499088" y="2132134"/>
            <a:ext cx="2031024" cy="408843"/>
            <a:chOff x="984738" y="1670538"/>
            <a:chExt cx="2031024" cy="408843"/>
          </a:xfrm>
        </p:grpSpPr>
        <p:sp>
          <p:nvSpPr>
            <p:cNvPr id="13" name="正方形/長方形 12"/>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2000250" y="2589334"/>
            <a:ext cx="2031024" cy="408843"/>
            <a:chOff x="984738" y="1670538"/>
            <a:chExt cx="2031024" cy="408843"/>
          </a:xfrm>
        </p:grpSpPr>
        <p:sp>
          <p:nvSpPr>
            <p:cNvPr id="16" name="正方形/長方形 15"/>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3632688" y="1664676"/>
            <a:ext cx="899748" cy="414705"/>
            <a:chOff x="3632688" y="1664676"/>
            <a:chExt cx="899748" cy="414705"/>
          </a:xfrm>
        </p:grpSpPr>
        <p:sp>
          <p:nvSpPr>
            <p:cNvPr id="18" name="正方形/長方形 17"/>
            <p:cNvSpPr/>
            <p:nvPr/>
          </p:nvSpPr>
          <p:spPr>
            <a:xfrm>
              <a:off x="3632688" y="1664676"/>
              <a:ext cx="398586"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3" name="グループ化 22"/>
          <p:cNvGrpSpPr/>
          <p:nvPr/>
        </p:nvGrpSpPr>
        <p:grpSpPr>
          <a:xfrm>
            <a:off x="3632688" y="2116047"/>
            <a:ext cx="1400910" cy="420534"/>
            <a:chOff x="3632688" y="2116047"/>
            <a:chExt cx="1400910" cy="420534"/>
          </a:xfrm>
        </p:grpSpPr>
        <p:sp>
          <p:nvSpPr>
            <p:cNvPr id="20" name="正方形/長方形 19"/>
            <p:cNvSpPr/>
            <p:nvPr/>
          </p:nvSpPr>
          <p:spPr>
            <a:xfrm>
              <a:off x="3632688" y="2132134"/>
              <a:ext cx="899748"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25" name="直線矢印コネクタ 24"/>
          <p:cNvCxnSpPr/>
          <p:nvPr/>
        </p:nvCxnSpPr>
        <p:spPr>
          <a:xfrm>
            <a:off x="1715232" y="1877157"/>
            <a:ext cx="1101237" cy="914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p:nvPr/>
        </p:nvCxnSpPr>
        <p:spPr>
          <a:xfrm flipV="1">
            <a:off x="3831981" y="1877157"/>
            <a:ext cx="0" cy="914400"/>
          </a:xfrm>
          <a:prstGeom prst="straightConnector1">
            <a:avLst/>
          </a:prstGeom>
          <a:ln w="38100">
            <a:solidFill>
              <a:schemeClr val="accent1"/>
            </a:solidFill>
            <a:prstDash val="sysDot"/>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p:nvPr/>
        </p:nvCxnSpPr>
        <p:spPr>
          <a:xfrm>
            <a:off x="3847000" y="1870562"/>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7731440" y="1608263"/>
            <a:ext cx="1049074" cy="400110"/>
          </a:xfrm>
          <a:prstGeom prst="rect">
            <a:avLst/>
          </a:prstGeom>
          <a:noFill/>
        </p:spPr>
        <p:txBody>
          <a:bodyPr wrap="square" rtlCol="0">
            <a:spAutoFit/>
          </a:bodyPr>
          <a:lstStyle/>
          <a:p>
            <a:pPr algn="ctr"/>
            <a:r>
              <a:rPr lang="ja-JP" altLang="en-US" sz="2000" dirty="0" smtClean="0"/>
              <a:t>時間軸</a:t>
            </a:r>
            <a:endParaRPr kumimoji="1" lang="ja-JP" altLang="en-US" sz="2000" dirty="0"/>
          </a:p>
        </p:txBody>
      </p:sp>
      <p:cxnSp>
        <p:nvCxnSpPr>
          <p:cNvPr id="35" name="直線コネクタ 34"/>
          <p:cNvCxnSpPr/>
          <p:nvPr/>
        </p:nvCxnSpPr>
        <p:spPr>
          <a:xfrm flipV="1">
            <a:off x="2617176"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直線コネクタ 37"/>
          <p:cNvCxnSpPr/>
          <p:nvPr/>
        </p:nvCxnSpPr>
        <p:spPr>
          <a:xfrm flipV="1">
            <a:off x="3131526" y="142442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直線コネクタ 38"/>
          <p:cNvCxnSpPr/>
          <p:nvPr/>
        </p:nvCxnSpPr>
        <p:spPr>
          <a:xfrm flipV="1">
            <a:off x="3632688" y="142442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0" name="直線コネクタ 39"/>
          <p:cNvCxnSpPr/>
          <p:nvPr/>
        </p:nvCxnSpPr>
        <p:spPr>
          <a:xfrm flipV="1">
            <a:off x="4144108"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1" name="直線コネクタ 40"/>
          <p:cNvCxnSpPr/>
          <p:nvPr/>
        </p:nvCxnSpPr>
        <p:spPr>
          <a:xfrm flipV="1">
            <a:off x="4645270"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2" name="直線コネクタ 41"/>
          <p:cNvCxnSpPr/>
          <p:nvPr/>
        </p:nvCxnSpPr>
        <p:spPr>
          <a:xfrm flipV="1">
            <a:off x="2123342"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3" name="直線コネクタ 42"/>
          <p:cNvCxnSpPr/>
          <p:nvPr/>
        </p:nvCxnSpPr>
        <p:spPr>
          <a:xfrm flipV="1">
            <a:off x="5169877" y="1417127"/>
            <a:ext cx="0" cy="222738"/>
          </a:xfrm>
          <a:prstGeom prst="line">
            <a:avLst/>
          </a:prstGeom>
        </p:spPr>
        <p:style>
          <a:lnRef idx="2">
            <a:schemeClr val="accent6"/>
          </a:lnRef>
          <a:fillRef idx="0">
            <a:schemeClr val="accent6"/>
          </a:fillRef>
          <a:effectRef idx="1">
            <a:schemeClr val="accent6"/>
          </a:effectRef>
          <a:fontRef idx="minor">
            <a:schemeClr val="tx1"/>
          </a:fontRef>
        </p:style>
      </p:cxnSp>
      <p:sp>
        <p:nvSpPr>
          <p:cNvPr id="44" name="テキスト ボックス 43"/>
          <p:cNvSpPr txBox="1"/>
          <p:nvPr/>
        </p:nvSpPr>
        <p:spPr>
          <a:xfrm>
            <a:off x="3984524" y="2727780"/>
            <a:ext cx="1049074" cy="400110"/>
          </a:xfrm>
          <a:prstGeom prst="rect">
            <a:avLst/>
          </a:prstGeom>
          <a:noFill/>
        </p:spPr>
        <p:txBody>
          <a:bodyPr wrap="square" rtlCol="0">
            <a:spAutoFit/>
          </a:bodyPr>
          <a:lstStyle/>
          <a:p>
            <a:pPr algn="ctr"/>
            <a:r>
              <a:rPr lang="ja-JP" altLang="en-US" sz="2000" dirty="0" smtClean="0">
                <a:solidFill>
                  <a:schemeClr val="bg1">
                    <a:lumMod val="50000"/>
                  </a:schemeClr>
                </a:solidFill>
              </a:rPr>
              <a:t>変化点</a:t>
            </a:r>
            <a:endParaRPr kumimoji="1" lang="ja-JP" altLang="en-US" sz="2000" dirty="0">
              <a:solidFill>
                <a:schemeClr val="bg1">
                  <a:lumMod val="50000"/>
                </a:schemeClr>
              </a:solidFill>
            </a:endParaRPr>
          </a:p>
        </p:txBody>
      </p:sp>
      <mc:AlternateContent xmlns:mc="http://schemas.openxmlformats.org/markup-compatibility/2006" xmlns:a14="http://schemas.microsoft.com/office/drawing/2010/main">
        <mc:Choice Requires="a14">
          <p:sp>
            <p:nvSpPr>
              <p:cNvPr id="45" name="テキスト ボックス 44"/>
              <p:cNvSpPr txBox="1"/>
              <p:nvPr/>
            </p:nvSpPr>
            <p:spPr>
              <a:xfrm>
                <a:off x="593851" y="2213190"/>
                <a:ext cx="49712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𝜏</m:t>
                      </m:r>
                    </m:oMath>
                  </m:oMathPara>
                </a14:m>
                <a:endParaRPr kumimoji="1" lang="ja-JP" altLang="en-US" sz="20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593851" y="2213190"/>
                <a:ext cx="497127" cy="400110"/>
              </a:xfrm>
              <a:prstGeom prst="rect">
                <a:avLst/>
              </a:prstGeom>
              <a:blipFill>
                <a:blip r:embed="rId4"/>
                <a:stretch>
                  <a:fillRect/>
                </a:stretch>
              </a:blipFill>
            </p:spPr>
            <p:txBody>
              <a:bodyPr/>
              <a:lstStyle/>
              <a:p>
                <a:r>
                  <a:rPr lang="ja-JP" altLang="en-US">
                    <a:noFill/>
                  </a:rPr>
                  <a:t> </a:t>
                </a:r>
              </a:p>
            </p:txBody>
          </p:sp>
        </mc:Fallback>
      </mc:AlternateContent>
      <p:cxnSp>
        <p:nvCxnSpPr>
          <p:cNvPr id="47" name="直線コネクタ 46"/>
          <p:cNvCxnSpPr/>
          <p:nvPr/>
        </p:nvCxnSpPr>
        <p:spPr>
          <a:xfrm flipV="1">
            <a:off x="882346" y="2102460"/>
            <a:ext cx="102392" cy="203860"/>
          </a:xfrm>
          <a:prstGeom prst="line">
            <a:avLst/>
          </a:prstGeom>
          <a:ln w="3175"/>
        </p:spPr>
        <p:style>
          <a:lnRef idx="2">
            <a:schemeClr val="dk1"/>
          </a:lnRef>
          <a:fillRef idx="0">
            <a:schemeClr val="dk1"/>
          </a:fillRef>
          <a:effectRef idx="1">
            <a:schemeClr val="dk1"/>
          </a:effectRef>
          <a:fontRef idx="minor">
            <a:schemeClr val="tx1"/>
          </a:fontRef>
        </p:style>
      </p:cxnSp>
      <p:cxnSp>
        <p:nvCxnSpPr>
          <p:cNvPr id="48" name="直線コネクタ 47"/>
          <p:cNvCxnSpPr/>
          <p:nvPr/>
        </p:nvCxnSpPr>
        <p:spPr>
          <a:xfrm flipV="1">
            <a:off x="919166" y="2111586"/>
            <a:ext cx="1595434" cy="246193"/>
          </a:xfrm>
          <a:prstGeom prst="line">
            <a:avLst/>
          </a:prstGeom>
          <a:ln w="31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2994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変化点が乱立する</a:t>
            </a:r>
            <a:r>
              <a:rPr lang="ja-JP" altLang="en-US" dirty="0" smtClean="0"/>
              <a:t>のを防ぐための対処</a:t>
            </a:r>
            <a:endParaRPr kumimoji="1" lang="ja-JP" altLang="en-US" dirty="0"/>
          </a:p>
        </p:txBody>
      </p:sp>
      <p:sp>
        <p:nvSpPr>
          <p:cNvPr id="3" name="コンテンツ プレースホルダー 2"/>
          <p:cNvSpPr>
            <a:spLocks noGrp="1"/>
          </p:cNvSpPr>
          <p:nvPr>
            <p:ph idx="1"/>
          </p:nvPr>
        </p:nvSpPr>
        <p:spPr>
          <a:xfrm>
            <a:off x="865682" y="1600201"/>
            <a:ext cx="7539409" cy="4525963"/>
          </a:xfrm>
        </p:spPr>
        <p:txBody>
          <a:bodyPr/>
          <a:lstStyle/>
          <a:p>
            <a:pPr marL="0" indent="0">
              <a:buNone/>
            </a:pPr>
            <a:r>
              <a:rPr kumimoji="1" lang="ja-JP" altLang="en-US" dirty="0" smtClean="0"/>
              <a:t>コミュニティ推定の安定性</a:t>
            </a:r>
            <a:endParaRPr kumimoji="1" lang="en-US" altLang="ja-JP" dirty="0" smtClean="0"/>
          </a:p>
          <a:p>
            <a:pPr marL="300038" lvl="1" indent="0">
              <a:buNone/>
            </a:pPr>
            <a:r>
              <a:rPr lang="ja-JP" altLang="en-US" dirty="0" smtClean="0"/>
              <a:t>インタラクショングラフの作成法やクラスタリング手法の欠点によるもの</a:t>
            </a:r>
            <a:endParaRPr lang="en-US" altLang="ja-JP" dirty="0" smtClean="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4</a:t>
            </a:fld>
            <a:endParaRPr kumimoji="1" lang="ja-JP" altLang="en-US"/>
          </a:p>
        </p:txBody>
      </p:sp>
      <p:cxnSp>
        <p:nvCxnSpPr>
          <p:cNvPr id="5" name="直線矢印コネクタ 4"/>
          <p:cNvCxnSpPr/>
          <p:nvPr/>
        </p:nvCxnSpPr>
        <p:spPr>
          <a:xfrm>
            <a:off x="891023" y="3395330"/>
            <a:ext cx="7702061"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6" name="グループ化 5"/>
          <p:cNvGrpSpPr/>
          <p:nvPr/>
        </p:nvGrpSpPr>
        <p:grpSpPr>
          <a:xfrm>
            <a:off x="891023" y="3543300"/>
            <a:ext cx="2031024" cy="408843"/>
            <a:chOff x="984738" y="1670538"/>
            <a:chExt cx="2031024" cy="408843"/>
          </a:xfrm>
        </p:grpSpPr>
        <p:sp>
          <p:nvSpPr>
            <p:cNvPr id="7" name="正方形/長方形 6"/>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p:nvGrpSpPr>
        <p:grpSpPr>
          <a:xfrm>
            <a:off x="1405373" y="4004896"/>
            <a:ext cx="2031024" cy="408843"/>
            <a:chOff x="984738" y="1670538"/>
            <a:chExt cx="2031024" cy="408843"/>
          </a:xfrm>
        </p:grpSpPr>
        <p:sp>
          <p:nvSpPr>
            <p:cNvPr id="10" name="正方形/長方形 9"/>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906535" y="4462096"/>
            <a:ext cx="2031024" cy="408843"/>
            <a:chOff x="984738" y="1670538"/>
            <a:chExt cx="2031024" cy="408843"/>
          </a:xfrm>
        </p:grpSpPr>
        <p:sp>
          <p:nvSpPr>
            <p:cNvPr id="13" name="正方形/長方形 12"/>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3538973" y="3537438"/>
            <a:ext cx="899748" cy="414705"/>
            <a:chOff x="3632688" y="1664676"/>
            <a:chExt cx="899748" cy="414705"/>
          </a:xfrm>
        </p:grpSpPr>
        <p:sp>
          <p:nvSpPr>
            <p:cNvPr id="16" name="正方形/長方形 15"/>
            <p:cNvSpPr/>
            <p:nvPr/>
          </p:nvSpPr>
          <p:spPr>
            <a:xfrm>
              <a:off x="3632688" y="1664676"/>
              <a:ext cx="398586"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8" name="グループ化 17"/>
          <p:cNvGrpSpPr/>
          <p:nvPr/>
        </p:nvGrpSpPr>
        <p:grpSpPr>
          <a:xfrm>
            <a:off x="3538973" y="3988809"/>
            <a:ext cx="1400910" cy="420534"/>
            <a:chOff x="3632688" y="2116047"/>
            <a:chExt cx="1400910" cy="420534"/>
          </a:xfrm>
        </p:grpSpPr>
        <p:sp>
          <p:nvSpPr>
            <p:cNvPr id="19" name="正方形/長方形 18"/>
            <p:cNvSpPr/>
            <p:nvPr/>
          </p:nvSpPr>
          <p:spPr>
            <a:xfrm>
              <a:off x="3632688" y="2132134"/>
              <a:ext cx="899748"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21" name="直線矢印コネクタ 20"/>
          <p:cNvCxnSpPr/>
          <p:nvPr/>
        </p:nvCxnSpPr>
        <p:spPr>
          <a:xfrm>
            <a:off x="1621517" y="3749919"/>
            <a:ext cx="1101237" cy="914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flipV="1">
            <a:off x="3738266" y="3749919"/>
            <a:ext cx="0" cy="914400"/>
          </a:xfrm>
          <a:prstGeom prst="straightConnector1">
            <a:avLst/>
          </a:prstGeom>
          <a:ln w="38100">
            <a:solidFill>
              <a:schemeClr val="accent1"/>
            </a:solidFill>
            <a:prstDash val="sysDot"/>
            <a:tailEnd type="triangle"/>
          </a:ln>
        </p:spPr>
        <p:style>
          <a:lnRef idx="2">
            <a:schemeClr val="dk1"/>
          </a:lnRef>
          <a:fillRef idx="0">
            <a:schemeClr val="dk1"/>
          </a:fillRef>
          <a:effectRef idx="1">
            <a:schemeClr val="dk1"/>
          </a:effectRef>
          <a:fontRef idx="minor">
            <a:schemeClr val="tx1"/>
          </a:fontRef>
        </p:style>
      </p:cxnSp>
      <p:cxnSp>
        <p:nvCxnSpPr>
          <p:cNvPr id="23" name="直線矢印コネクタ 22"/>
          <p:cNvCxnSpPr/>
          <p:nvPr/>
        </p:nvCxnSpPr>
        <p:spPr>
          <a:xfrm>
            <a:off x="3753285" y="3743324"/>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7637725" y="3481025"/>
            <a:ext cx="1049074" cy="400110"/>
          </a:xfrm>
          <a:prstGeom prst="rect">
            <a:avLst/>
          </a:prstGeom>
          <a:noFill/>
        </p:spPr>
        <p:txBody>
          <a:bodyPr wrap="square" rtlCol="0">
            <a:spAutoFit/>
          </a:bodyPr>
          <a:lstStyle/>
          <a:p>
            <a:pPr algn="ctr"/>
            <a:r>
              <a:rPr lang="ja-JP" altLang="en-US" sz="2000" dirty="0" smtClean="0"/>
              <a:t>時間軸</a:t>
            </a:r>
            <a:endParaRPr kumimoji="1" lang="ja-JP" altLang="en-US" sz="2000" dirty="0"/>
          </a:p>
        </p:txBody>
      </p:sp>
      <p:cxnSp>
        <p:nvCxnSpPr>
          <p:cNvPr id="25" name="直線コネクタ 24"/>
          <p:cNvCxnSpPr/>
          <p:nvPr/>
        </p:nvCxnSpPr>
        <p:spPr>
          <a:xfrm flipV="1">
            <a:off x="2523461"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直線コネクタ 25"/>
          <p:cNvCxnSpPr/>
          <p:nvPr/>
        </p:nvCxnSpPr>
        <p:spPr>
          <a:xfrm flipV="1">
            <a:off x="3037811" y="3297183"/>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7" name="直線コネクタ 26"/>
          <p:cNvCxnSpPr/>
          <p:nvPr/>
        </p:nvCxnSpPr>
        <p:spPr>
          <a:xfrm flipV="1">
            <a:off x="3538973" y="3297183"/>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8" name="直線コネクタ 27"/>
          <p:cNvCxnSpPr/>
          <p:nvPr/>
        </p:nvCxnSpPr>
        <p:spPr>
          <a:xfrm flipV="1">
            <a:off x="4050393"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9" name="直線コネクタ 28"/>
          <p:cNvCxnSpPr/>
          <p:nvPr/>
        </p:nvCxnSpPr>
        <p:spPr>
          <a:xfrm flipV="1">
            <a:off x="4551555"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0" name="直線コネクタ 29"/>
          <p:cNvCxnSpPr/>
          <p:nvPr/>
        </p:nvCxnSpPr>
        <p:spPr>
          <a:xfrm flipV="1">
            <a:off x="2029627"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1" name="直線コネクタ 30"/>
          <p:cNvCxnSpPr/>
          <p:nvPr/>
        </p:nvCxnSpPr>
        <p:spPr>
          <a:xfrm flipV="1">
            <a:off x="5076162" y="3289889"/>
            <a:ext cx="0" cy="222738"/>
          </a:xfrm>
          <a:prstGeom prst="line">
            <a:avLst/>
          </a:prstGeom>
        </p:spPr>
        <p:style>
          <a:lnRef idx="2">
            <a:schemeClr val="accent6"/>
          </a:lnRef>
          <a:fillRef idx="0">
            <a:schemeClr val="accent6"/>
          </a:fillRef>
          <a:effectRef idx="1">
            <a:schemeClr val="accent6"/>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p:cNvSpPr txBox="1"/>
              <p:nvPr/>
            </p:nvSpPr>
            <p:spPr>
              <a:xfrm>
                <a:off x="500136" y="4085952"/>
                <a:ext cx="49712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𝜏</m:t>
                      </m:r>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500136" y="4085952"/>
                <a:ext cx="497127" cy="400110"/>
              </a:xfrm>
              <a:prstGeom prst="rect">
                <a:avLst/>
              </a:prstGeom>
              <a:blipFill>
                <a:blip r:embed="rId2"/>
                <a:stretch>
                  <a:fillRect/>
                </a:stretch>
              </a:blipFill>
            </p:spPr>
            <p:txBody>
              <a:bodyPr/>
              <a:lstStyle/>
              <a:p>
                <a:r>
                  <a:rPr lang="ja-JP" altLang="en-US">
                    <a:noFill/>
                  </a:rPr>
                  <a:t> </a:t>
                </a:r>
              </a:p>
            </p:txBody>
          </p:sp>
        </mc:Fallback>
      </mc:AlternateContent>
      <p:cxnSp>
        <p:nvCxnSpPr>
          <p:cNvPr id="33" name="直線コネクタ 32"/>
          <p:cNvCxnSpPr/>
          <p:nvPr/>
        </p:nvCxnSpPr>
        <p:spPr>
          <a:xfrm flipV="1">
            <a:off x="788631" y="3975222"/>
            <a:ext cx="102392" cy="203860"/>
          </a:xfrm>
          <a:prstGeom prst="line">
            <a:avLst/>
          </a:prstGeom>
          <a:ln w="3175"/>
        </p:spPr>
        <p:style>
          <a:lnRef idx="2">
            <a:schemeClr val="dk1"/>
          </a:lnRef>
          <a:fillRef idx="0">
            <a:schemeClr val="dk1"/>
          </a:fillRef>
          <a:effectRef idx="1">
            <a:schemeClr val="dk1"/>
          </a:effectRef>
          <a:fontRef idx="minor">
            <a:schemeClr val="tx1"/>
          </a:fontRef>
        </p:style>
      </p:cxnSp>
      <p:cxnSp>
        <p:nvCxnSpPr>
          <p:cNvPr id="34" name="直線コネクタ 33"/>
          <p:cNvCxnSpPr/>
          <p:nvPr/>
        </p:nvCxnSpPr>
        <p:spPr>
          <a:xfrm flipV="1">
            <a:off x="825451" y="3984348"/>
            <a:ext cx="1595434" cy="246193"/>
          </a:xfrm>
          <a:prstGeom prst="line">
            <a:avLst/>
          </a:prstGeom>
          <a:ln w="3175"/>
        </p:spPr>
        <p:style>
          <a:lnRef idx="2">
            <a:schemeClr val="dk1"/>
          </a:lnRef>
          <a:fillRef idx="0">
            <a:schemeClr val="dk1"/>
          </a:fillRef>
          <a:effectRef idx="1">
            <a:schemeClr val="dk1"/>
          </a:effectRef>
          <a:fontRef idx="minor">
            <a:schemeClr val="tx1"/>
          </a:fontRef>
        </p:style>
      </p:cxnSp>
      <p:sp>
        <p:nvSpPr>
          <p:cNvPr id="35" name="正方形/長方形 34"/>
          <p:cNvSpPr/>
          <p:nvPr/>
        </p:nvSpPr>
        <p:spPr>
          <a:xfrm>
            <a:off x="788631" y="2823005"/>
            <a:ext cx="646331" cy="369332"/>
          </a:xfrm>
          <a:prstGeom prst="rect">
            <a:avLst/>
          </a:prstGeom>
        </p:spPr>
        <p:txBody>
          <a:bodyPr wrap="none">
            <a:spAutoFit/>
          </a:bodyPr>
          <a:lstStyle/>
          <a:p>
            <a:r>
              <a:rPr lang="ja-JP" altLang="en-US" dirty="0" smtClean="0"/>
              <a:t>前回</a:t>
            </a:r>
            <a:endParaRPr lang="ja-JP" altLang="en-US" dirty="0"/>
          </a:p>
        </p:txBody>
      </p:sp>
      <p:sp>
        <p:nvSpPr>
          <p:cNvPr id="36" name="正方形/長方形 35"/>
          <p:cNvSpPr/>
          <p:nvPr/>
        </p:nvSpPr>
        <p:spPr>
          <a:xfrm>
            <a:off x="865682" y="5065099"/>
            <a:ext cx="646331" cy="369332"/>
          </a:xfrm>
          <a:prstGeom prst="rect">
            <a:avLst/>
          </a:prstGeom>
        </p:spPr>
        <p:txBody>
          <a:bodyPr wrap="none">
            <a:spAutoFit/>
          </a:bodyPr>
          <a:lstStyle/>
          <a:p>
            <a:r>
              <a:rPr lang="ja-JP" altLang="en-US" dirty="0"/>
              <a:t>今回</a:t>
            </a:r>
          </a:p>
        </p:txBody>
      </p:sp>
      <p:grpSp>
        <p:nvGrpSpPr>
          <p:cNvPr id="37" name="グループ化 36"/>
          <p:cNvGrpSpPr/>
          <p:nvPr/>
        </p:nvGrpSpPr>
        <p:grpSpPr>
          <a:xfrm>
            <a:off x="973152" y="5451351"/>
            <a:ext cx="2031024" cy="408843"/>
            <a:chOff x="984738" y="1670538"/>
            <a:chExt cx="2031024" cy="408843"/>
          </a:xfrm>
        </p:grpSpPr>
        <p:sp>
          <p:nvSpPr>
            <p:cNvPr id="38" name="正方形/長方形 37"/>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1487502" y="5912947"/>
            <a:ext cx="2031024" cy="408843"/>
            <a:chOff x="984738" y="1670538"/>
            <a:chExt cx="2031024" cy="408843"/>
          </a:xfrm>
        </p:grpSpPr>
        <p:sp>
          <p:nvSpPr>
            <p:cNvPr id="41" name="正方形/長方形 40"/>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3" name="グループ化 42"/>
          <p:cNvGrpSpPr/>
          <p:nvPr/>
        </p:nvGrpSpPr>
        <p:grpSpPr>
          <a:xfrm>
            <a:off x="1988664" y="6370147"/>
            <a:ext cx="2031024" cy="408843"/>
            <a:chOff x="984738" y="1670538"/>
            <a:chExt cx="2031024" cy="408843"/>
          </a:xfrm>
        </p:grpSpPr>
        <p:sp>
          <p:nvSpPr>
            <p:cNvPr id="44" name="正方形/長方形 43"/>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6" name="グループ化 45"/>
          <p:cNvGrpSpPr/>
          <p:nvPr/>
        </p:nvGrpSpPr>
        <p:grpSpPr>
          <a:xfrm>
            <a:off x="3621102" y="5445489"/>
            <a:ext cx="899748" cy="414705"/>
            <a:chOff x="3632688" y="1664676"/>
            <a:chExt cx="899748" cy="414705"/>
          </a:xfrm>
        </p:grpSpPr>
        <p:sp>
          <p:nvSpPr>
            <p:cNvPr id="47" name="正方形/長方形 46"/>
            <p:cNvSpPr/>
            <p:nvPr/>
          </p:nvSpPr>
          <p:spPr>
            <a:xfrm>
              <a:off x="3632688" y="1664676"/>
              <a:ext cx="398586"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3621102" y="5896860"/>
            <a:ext cx="1400910" cy="420534"/>
            <a:chOff x="3632688" y="2116047"/>
            <a:chExt cx="1400910" cy="420534"/>
          </a:xfrm>
        </p:grpSpPr>
        <p:sp>
          <p:nvSpPr>
            <p:cNvPr id="50" name="正方形/長方形 49"/>
            <p:cNvSpPr/>
            <p:nvPr/>
          </p:nvSpPr>
          <p:spPr>
            <a:xfrm>
              <a:off x="3632688" y="2132134"/>
              <a:ext cx="899748"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52" name="直線矢印コネクタ 51"/>
          <p:cNvCxnSpPr/>
          <p:nvPr/>
        </p:nvCxnSpPr>
        <p:spPr>
          <a:xfrm>
            <a:off x="1703646" y="5657970"/>
            <a:ext cx="1101237" cy="914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p:nvPr/>
        </p:nvCxnSpPr>
        <p:spPr>
          <a:xfrm flipV="1">
            <a:off x="3820395" y="5657970"/>
            <a:ext cx="0" cy="914400"/>
          </a:xfrm>
          <a:prstGeom prst="straightConnector1">
            <a:avLst/>
          </a:prstGeom>
          <a:ln w="38100">
            <a:solidFill>
              <a:schemeClr val="accent1"/>
            </a:solidFill>
            <a:prstDash val="sysDot"/>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p:cNvCxnSpPr/>
          <p:nvPr/>
        </p:nvCxnSpPr>
        <p:spPr>
          <a:xfrm>
            <a:off x="3835414" y="5651375"/>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8" name="直線コネクタ 57"/>
          <p:cNvCxnSpPr>
            <a:stCxn id="39" idx="0"/>
            <a:endCxn id="39" idx="2"/>
          </p:cNvCxnSpPr>
          <p:nvPr/>
        </p:nvCxnSpPr>
        <p:spPr>
          <a:xfrm>
            <a:off x="2804883" y="5455747"/>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59" name="直線コネクタ 58"/>
          <p:cNvCxnSpPr/>
          <p:nvPr/>
        </p:nvCxnSpPr>
        <p:spPr>
          <a:xfrm>
            <a:off x="2922047" y="5455747"/>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0" name="直線コネクタ 59"/>
          <p:cNvCxnSpPr/>
          <p:nvPr/>
        </p:nvCxnSpPr>
        <p:spPr>
          <a:xfrm>
            <a:off x="2702309" y="5449151"/>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1" name="直線コネクタ 60"/>
          <p:cNvCxnSpPr/>
          <p:nvPr/>
        </p:nvCxnSpPr>
        <p:spPr>
          <a:xfrm>
            <a:off x="3308976" y="5917343"/>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2" name="直線コネクタ 61"/>
          <p:cNvCxnSpPr/>
          <p:nvPr/>
        </p:nvCxnSpPr>
        <p:spPr>
          <a:xfrm>
            <a:off x="3426140" y="5917343"/>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3" name="直線コネクタ 62"/>
          <p:cNvCxnSpPr/>
          <p:nvPr/>
        </p:nvCxnSpPr>
        <p:spPr>
          <a:xfrm>
            <a:off x="3206402" y="5910747"/>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4" name="直線コネクタ 63"/>
          <p:cNvCxnSpPr/>
          <p:nvPr/>
        </p:nvCxnSpPr>
        <p:spPr>
          <a:xfrm>
            <a:off x="3835186" y="6373198"/>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5" name="直線コネクタ 64"/>
          <p:cNvCxnSpPr/>
          <p:nvPr/>
        </p:nvCxnSpPr>
        <p:spPr>
          <a:xfrm>
            <a:off x="3952350" y="6373198"/>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6" name="直線コネクタ 65"/>
          <p:cNvCxnSpPr/>
          <p:nvPr/>
        </p:nvCxnSpPr>
        <p:spPr>
          <a:xfrm>
            <a:off x="3732612" y="6366602"/>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7" name="直線コネクタ 66"/>
          <p:cNvCxnSpPr/>
          <p:nvPr/>
        </p:nvCxnSpPr>
        <p:spPr>
          <a:xfrm>
            <a:off x="4321557" y="545586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8" name="直線コネクタ 67"/>
          <p:cNvCxnSpPr/>
          <p:nvPr/>
        </p:nvCxnSpPr>
        <p:spPr>
          <a:xfrm>
            <a:off x="4438721" y="545586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9" name="直線コネクタ 68"/>
          <p:cNvCxnSpPr/>
          <p:nvPr/>
        </p:nvCxnSpPr>
        <p:spPr>
          <a:xfrm>
            <a:off x="4218983" y="5449270"/>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0" name="直線コネクタ 69"/>
          <p:cNvCxnSpPr/>
          <p:nvPr/>
        </p:nvCxnSpPr>
        <p:spPr>
          <a:xfrm>
            <a:off x="4821391" y="591074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1" name="直線コネクタ 70"/>
          <p:cNvCxnSpPr/>
          <p:nvPr/>
        </p:nvCxnSpPr>
        <p:spPr>
          <a:xfrm>
            <a:off x="4938555" y="591074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2" name="直線コネクタ 71"/>
          <p:cNvCxnSpPr/>
          <p:nvPr/>
        </p:nvCxnSpPr>
        <p:spPr>
          <a:xfrm>
            <a:off x="4718817" y="5904150"/>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4" name="直線矢印コネクタ 73"/>
          <p:cNvCxnSpPr/>
          <p:nvPr/>
        </p:nvCxnSpPr>
        <p:spPr>
          <a:xfrm flipH="1" flipV="1">
            <a:off x="4384454" y="5634916"/>
            <a:ext cx="753322" cy="126036"/>
          </a:xfrm>
          <a:prstGeom prst="straightConnector1">
            <a:avLst/>
          </a:prstGeom>
          <a:ln>
            <a:solidFill>
              <a:srgbClr val="FF000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78" name="テキスト ボックス 77"/>
          <p:cNvSpPr txBox="1"/>
          <p:nvPr/>
        </p:nvSpPr>
        <p:spPr>
          <a:xfrm>
            <a:off x="5299889" y="5306187"/>
            <a:ext cx="3727022" cy="1015663"/>
          </a:xfrm>
          <a:prstGeom prst="rect">
            <a:avLst/>
          </a:prstGeom>
          <a:noFill/>
        </p:spPr>
        <p:txBody>
          <a:bodyPr wrap="square" rtlCol="0">
            <a:spAutoFit/>
          </a:bodyPr>
          <a:lstStyle/>
          <a:p>
            <a:r>
              <a:rPr kumimoji="1" lang="ja-JP" altLang="en-US" sz="2000" dirty="0" smtClean="0"/>
              <a:t>コミュニティの安定性を考慮してコミュニティを複数回作成し和集合でコミュニティを表現する</a:t>
            </a:r>
            <a:endParaRPr kumimoji="1" lang="ja-JP" altLang="en-US" sz="2000" dirty="0"/>
          </a:p>
        </p:txBody>
      </p:sp>
    </p:spTree>
    <p:extLst>
      <p:ext uri="{BB962C8B-B14F-4D97-AF65-F5344CB8AC3E}">
        <p14:creationId xmlns:p14="http://schemas.microsoft.com/office/powerpoint/2010/main" val="859316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パラメータ設定とねらいについて</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65682" y="1600202"/>
                <a:ext cx="7871918" cy="1983508"/>
              </a:xfrm>
            </p:spPr>
            <p:txBody>
              <a:bodyPr/>
              <a:lstStyle/>
              <a:p>
                <a:pPr marL="0" indent="0">
                  <a:lnSpc>
                    <a:spcPct val="150000"/>
                  </a:lnSpc>
                  <a:buNone/>
                </a:pPr>
                <a:r>
                  <a:rPr lang="ja-JP" altLang="en-US" sz="2000" u="sng" dirty="0" smtClean="0">
                    <a:effectLst>
                      <a:outerShdw blurRad="38100" dist="38100" dir="2700000" algn="tl">
                        <a:srgbClr val="000000">
                          <a:alpha val="43137"/>
                        </a:srgbClr>
                      </a:outerShdw>
                    </a:effectLst>
                    <a:latin typeface="Cambria Math" panose="02040503050406030204" pitchFamily="18" charset="0"/>
                  </a:rPr>
                  <a:t>パラメータ設定</a:t>
                </a:r>
                <a:endParaRPr lang="en-US" altLang="ja-JP" sz="2000" u="sng" dirty="0" smtClean="0">
                  <a:effectLst>
                    <a:outerShdw blurRad="38100" dist="38100" dir="2700000" algn="tl">
                      <a:srgbClr val="000000">
                        <a:alpha val="43137"/>
                      </a:srgbClr>
                    </a:outerShdw>
                  </a:effectLst>
                  <a:latin typeface="Cambria Math" panose="02040503050406030204" pitchFamily="18" charset="0"/>
                </a:endParaRPr>
              </a:p>
              <a:p>
                <a14:m>
                  <m:oMath xmlns:m="http://schemas.openxmlformats.org/officeDocument/2006/math">
                    <m:r>
                      <a:rPr lang="ja-JP" altLang="en-US" sz="2000" i="1" smtClean="0">
                        <a:latin typeface="Cambria Math" panose="02040503050406030204" pitchFamily="18" charset="0"/>
                      </a:rPr>
                      <m:t>𝜏</m:t>
                    </m:r>
                    <m:r>
                      <a:rPr lang="en-US" altLang="ja-JP" sz="2000" b="0" i="0" smtClean="0">
                        <a:latin typeface="Cambria Math" panose="02040503050406030204" pitchFamily="18" charset="0"/>
                      </a:rPr>
                      <m:t>=3 (</m:t>
                    </m:r>
                    <m:r>
                      <a:rPr lang="ja-JP" altLang="en-US" sz="2000" i="1">
                        <a:latin typeface="Cambria Math" panose="02040503050406030204" pitchFamily="18" charset="0"/>
                      </a:rPr>
                      <m:t>コミュニティ</m:t>
                    </m:r>
                    <m:r>
                      <a:rPr lang="ja-JP" altLang="en-US" sz="2000" i="1" smtClean="0">
                        <a:latin typeface="Cambria Math" panose="02040503050406030204" pitchFamily="18" charset="0"/>
                      </a:rPr>
                      <m:t>を</m:t>
                    </m:r>
                    <m:r>
                      <a:rPr lang="en-US" altLang="ja-JP" sz="2000" b="0" i="1" smtClean="0">
                        <a:latin typeface="Cambria Math" panose="02040503050406030204" pitchFamily="18" charset="0"/>
                      </a:rPr>
                      <m:t>10</m:t>
                    </m:r>
                    <m:r>
                      <a:rPr lang="ja-JP" altLang="en-US" sz="2000" i="1">
                        <a:latin typeface="Cambria Math" panose="02040503050406030204" pitchFamily="18" charset="0"/>
                      </a:rPr>
                      <m:t>分</m:t>
                    </m:r>
                    <m:r>
                      <a:rPr lang="ja-JP" altLang="en-US" sz="2000" i="1" smtClean="0">
                        <a:latin typeface="Cambria Math" panose="02040503050406030204" pitchFamily="18" charset="0"/>
                      </a:rPr>
                      <m:t>ずつ</m:t>
                    </m:r>
                    <m:r>
                      <a:rPr lang="ja-JP" altLang="en-US" sz="2000" i="1">
                        <a:latin typeface="Cambria Math" panose="02040503050406030204" pitchFamily="18" charset="0"/>
                      </a:rPr>
                      <m:t>に</m:t>
                    </m:r>
                    <m:r>
                      <a:rPr lang="ja-JP" altLang="en-US" sz="2000" i="1" smtClean="0">
                        <a:latin typeface="Cambria Math" panose="02040503050406030204" pitchFamily="18" charset="0"/>
                      </a:rPr>
                      <m:t>生成し</m:t>
                    </m:r>
                    <m:r>
                      <a:rPr lang="ja-JP" altLang="en-US" sz="2000" i="1">
                        <a:latin typeface="Cambria Math" panose="02040503050406030204" pitchFamily="18" charset="0"/>
                      </a:rPr>
                      <m:t>たとき過去</m:t>
                    </m:r>
                    <m:r>
                      <a:rPr lang="en-US" altLang="ja-JP" sz="2000" i="1" smtClean="0">
                        <a:latin typeface="Cambria Math" panose="02040503050406030204" pitchFamily="18" charset="0"/>
                      </a:rPr>
                      <m:t>30</m:t>
                    </m:r>
                    <m:r>
                      <a:rPr lang="ja-JP" altLang="en-US" sz="2000" i="1" smtClean="0">
                        <a:latin typeface="Cambria Math" panose="02040503050406030204" pitchFamily="18" charset="0"/>
                      </a:rPr>
                      <m:t>分</m:t>
                    </m:r>
                    <m:r>
                      <a:rPr lang="ja-JP" altLang="en-US" sz="2000" i="1">
                        <a:latin typeface="Cambria Math" panose="02040503050406030204" pitchFamily="18" charset="0"/>
                      </a:rPr>
                      <m:t>に</m:t>
                    </m:r>
                    <m:r>
                      <a:rPr lang="ja-JP" altLang="en-US" sz="2000" i="1" smtClean="0">
                        <a:latin typeface="Cambria Math" panose="02040503050406030204" pitchFamily="18" charset="0"/>
                      </a:rPr>
                      <m:t>相当</m:t>
                    </m:r>
                    <m:r>
                      <a:rPr lang="en-US" altLang="ja-JP" sz="2000" b="0" i="0" smtClean="0">
                        <a:latin typeface="Cambria Math" panose="02040503050406030204" pitchFamily="18" charset="0"/>
                      </a:rPr>
                      <m:t>)</m:t>
                    </m:r>
                  </m:oMath>
                </a14:m>
                <a:endParaRPr kumimoji="1" lang="en-US" altLang="ja-JP" sz="2000" dirty="0" smtClean="0"/>
              </a:p>
              <a:p>
                <a14:m>
                  <m:oMath xmlns:m="http://schemas.openxmlformats.org/officeDocument/2006/math">
                    <m:r>
                      <a:rPr lang="ja-JP" altLang="en-US" sz="2000" i="1">
                        <a:latin typeface="Cambria Math" panose="02040503050406030204" pitchFamily="18" charset="0"/>
                        <a:ea typeface="Cambria Math" panose="02040503050406030204" pitchFamily="18" charset="0"/>
                      </a:rPr>
                      <m:t>𝜂</m:t>
                    </m:r>
                    <m:r>
                      <a:rPr lang="en-US" altLang="ja-JP" sz="2000" b="0" i="1" smtClean="0">
                        <a:latin typeface="Cambria Math" panose="02040503050406030204" pitchFamily="18" charset="0"/>
                        <a:ea typeface="Cambria Math" panose="02040503050406030204" pitchFamily="18" charset="0"/>
                      </a:rPr>
                      <m:t>=</m:t>
                    </m:r>
                    <m:func>
                      <m:funcPr>
                        <m:ctrlPr>
                          <a:rPr lang="en-US" altLang="ja-JP" sz="2000" i="1">
                            <a:latin typeface="Cambria Math" panose="02040503050406030204" pitchFamily="18" charset="0"/>
                            <a:ea typeface="Cambria Math" panose="02040503050406030204" pitchFamily="18" charset="0"/>
                          </a:rPr>
                        </m:ctrlPr>
                      </m:funcPr>
                      <m:fName>
                        <m:limLow>
                          <m:limLowPr>
                            <m:ctrlPr>
                              <a:rPr lang="en-US" altLang="ja-JP" sz="2000" i="1">
                                <a:latin typeface="Cambria Math" panose="02040503050406030204" pitchFamily="18" charset="0"/>
                                <a:ea typeface="Cambria Math" panose="02040503050406030204" pitchFamily="18" charset="0"/>
                              </a:rPr>
                            </m:ctrlPr>
                          </m:limLowPr>
                          <m:e>
                            <m:r>
                              <m:rPr>
                                <m:sty m:val="p"/>
                              </m:rPr>
                              <a:rPr lang="en-US" altLang="ja-JP" sz="2000">
                                <a:latin typeface="Cambria Math" panose="02040503050406030204" pitchFamily="18" charset="0"/>
                                <a:ea typeface="Cambria Math" panose="02040503050406030204" pitchFamily="18" charset="0"/>
                              </a:rPr>
                              <m:t>max</m:t>
                            </m:r>
                          </m:e>
                          <m:lim>
                            <m:r>
                              <a:rPr lang="en-US" altLang="ja-JP" sz="2000" i="1">
                                <a:latin typeface="Cambria Math" panose="02040503050406030204" pitchFamily="18" charset="0"/>
                                <a:ea typeface="Cambria Math" panose="02040503050406030204" pitchFamily="18" charset="0"/>
                              </a:rPr>
                              <m:t>𝑠</m:t>
                            </m:r>
                          </m:lim>
                        </m:limLow>
                      </m:fName>
                      <m:e>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𝑠</m:t>
                            </m:r>
                          </m:sub>
                        </m:sSub>
                        <m:r>
                          <a:rPr lang="en-US" altLang="ja-JP" sz="2000" i="1">
                            <a:latin typeface="Cambria Math" panose="02040503050406030204" pitchFamily="18" charset="0"/>
                          </a:rPr>
                          <m:t>|</m:t>
                        </m:r>
                      </m:e>
                    </m:func>
                    <m:r>
                      <m:rPr>
                        <m:nor/>
                      </m:rPr>
                      <a:rPr lang="ja-JP" altLang="en-US" sz="2000" dirty="0"/>
                      <m:t> </m:t>
                    </m:r>
                    <m:r>
                      <m:rPr>
                        <m:nor/>
                      </m:rPr>
                      <a:rPr lang="en-US" altLang="ja-JP" sz="2000" dirty="0"/>
                      <m:t>∗ </m:t>
                    </m:r>
                    <m:r>
                      <a:rPr lang="en-US" altLang="ja-JP" sz="2000" i="1" dirty="0">
                        <a:latin typeface="Cambria Math" panose="02040503050406030204" pitchFamily="18" charset="0"/>
                      </a:rPr>
                      <m:t>2</m:t>
                    </m:r>
                  </m:oMath>
                </a14:m>
                <a:r>
                  <a:rPr kumimoji="1" lang="en-US" altLang="ja-JP" sz="2000" dirty="0" smtClean="0"/>
                  <a:t> (</a:t>
                </a:r>
                <a:r>
                  <a:rPr kumimoji="1" lang="ja-JP" altLang="en-US" sz="2000" dirty="0" smtClean="0"/>
                  <a:t>和集合の上限許容値</a:t>
                </a:r>
                <a:r>
                  <a:rPr kumimoji="1" lang="en-US" altLang="ja-JP" sz="2000" dirty="0" smtClean="0"/>
                  <a:t>)</a:t>
                </a:r>
              </a:p>
              <a:p>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i="1">
                        <a:latin typeface="Cambria Math" panose="02040503050406030204" pitchFamily="18" charset="0"/>
                        <a:ea typeface="Cambria Math" panose="02040503050406030204" pitchFamily="18" charset="0"/>
                      </a:rPr>
                      <m:t>=</m:t>
                    </m:r>
                    <m:func>
                      <m:funcPr>
                        <m:ctrlPr>
                          <a:rPr lang="en-US" altLang="ja-JP" sz="2000" i="1">
                            <a:latin typeface="Cambria Math" panose="02040503050406030204" pitchFamily="18" charset="0"/>
                          </a:rPr>
                        </m:ctrlPr>
                      </m:funcPr>
                      <m:fName>
                        <m:limLow>
                          <m:limLowPr>
                            <m:ctrlPr>
                              <a:rPr lang="en-US" altLang="ja-JP" sz="2000" i="1">
                                <a:latin typeface="Cambria Math" panose="02040503050406030204" pitchFamily="18" charset="0"/>
                              </a:rPr>
                            </m:ctrlPr>
                          </m:limLowPr>
                          <m:e>
                            <m:r>
                              <m:rPr>
                                <m:sty m:val="p"/>
                              </m:rPr>
                              <a:rPr lang="en-US" altLang="ja-JP" sz="2000">
                                <a:latin typeface="Cambria Math" panose="02040503050406030204" pitchFamily="18" charset="0"/>
                              </a:rPr>
                              <m:t>min</m:t>
                            </m:r>
                          </m:e>
                          <m:lim>
                            <m:r>
                              <a:rPr lang="en-US" altLang="ja-JP" sz="2000" i="1">
                                <a:latin typeface="Cambria Math" panose="02040503050406030204" pitchFamily="18" charset="0"/>
                              </a:rPr>
                              <m:t>𝑠</m:t>
                            </m:r>
                          </m:lim>
                        </m:limLow>
                      </m:fName>
                      <m:e>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𝑠</m:t>
                            </m:r>
                          </m:sub>
                        </m:sSub>
                        <m:r>
                          <a:rPr lang="en-US" altLang="ja-JP" sz="2000" i="1">
                            <a:latin typeface="Cambria Math" panose="02040503050406030204" pitchFamily="18" charset="0"/>
                          </a:rPr>
                          <m:t>|</m:t>
                        </m:r>
                      </m:e>
                    </m:func>
                    <m:r>
                      <m:rPr>
                        <m:nor/>
                      </m:rPr>
                      <a:rPr lang="en-US" altLang="ja-JP" sz="2000" dirty="0"/>
                      <m:t>∗ </m:t>
                    </m:r>
                    <m:r>
                      <m:rPr>
                        <m:nor/>
                      </m:rPr>
                      <a:rPr lang="en-US" altLang="ja-JP" sz="2000" b="0" i="0" dirty="0" smtClean="0"/>
                      <m:t>1</m:t>
                    </m:r>
                    <m:r>
                      <m:rPr>
                        <m:nor/>
                      </m:rPr>
                      <a:rPr lang="en-US" altLang="ja-JP" sz="2000" dirty="0"/>
                      <m:t> / </m:t>
                    </m:r>
                    <m:r>
                      <m:rPr>
                        <m:nor/>
                      </m:rPr>
                      <a:rPr lang="en-US" altLang="ja-JP" sz="2000" b="0" i="0" dirty="0" smtClean="0"/>
                      <m:t>2</m:t>
                    </m:r>
                  </m:oMath>
                </a14:m>
                <a:r>
                  <a:rPr lang="en-US" altLang="ja-JP" sz="2000" dirty="0" smtClean="0"/>
                  <a:t> (</a:t>
                </a:r>
                <a:r>
                  <a:rPr lang="ja-JP" altLang="en-US" sz="2000" dirty="0"/>
                  <a:t>積</a:t>
                </a:r>
                <a:r>
                  <a:rPr lang="ja-JP" altLang="en-US" sz="2000" dirty="0" smtClean="0"/>
                  <a:t>集合の下限許容値</a:t>
                </a:r>
                <a:r>
                  <a:rPr lang="en-US" altLang="ja-JP" sz="20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65682" y="1600202"/>
                <a:ext cx="7871918" cy="1983508"/>
              </a:xfrm>
              <a:blipFill>
                <a:blip r:embed="rId3"/>
                <a:stretch>
                  <a:fillRect l="-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5</a:t>
            </a:fld>
            <a:endParaRPr kumimoji="1" lang="ja-JP" altLang="en-US"/>
          </a:p>
        </p:txBody>
      </p:sp>
      <p:sp>
        <p:nvSpPr>
          <p:cNvPr id="5" name="コンテンツ プレースホルダー 2"/>
          <p:cNvSpPr txBox="1">
            <a:spLocks/>
          </p:cNvSpPr>
          <p:nvPr/>
        </p:nvSpPr>
        <p:spPr>
          <a:xfrm>
            <a:off x="865682" y="3569890"/>
            <a:ext cx="7821117" cy="2772640"/>
          </a:xfrm>
          <a:prstGeom prst="rect">
            <a:avLst/>
          </a:prstGeom>
        </p:spPr>
        <p:txBody>
          <a:bodyPr/>
          <a:lst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a:lstStyle>
          <a:p>
            <a:pPr marL="0" indent="0">
              <a:lnSpc>
                <a:spcPct val="150000"/>
              </a:lnSpc>
              <a:buNone/>
            </a:pPr>
            <a:r>
              <a:rPr lang="ja-JP" altLang="en-US" sz="2000" u="sng" dirty="0" smtClean="0">
                <a:effectLst>
                  <a:outerShdw blurRad="38100" dist="38100" dir="2700000" algn="tl">
                    <a:srgbClr val="000000">
                      <a:alpha val="43137"/>
                    </a:srgbClr>
                  </a:outerShdw>
                </a:effectLst>
              </a:rPr>
              <a:t>ねらい・イメージ</a:t>
            </a:r>
            <a:endParaRPr lang="en-US" altLang="ja-JP" sz="2000" u="sng" dirty="0">
              <a:effectLst>
                <a:outerShdw blurRad="38100" dist="38100" dir="2700000" algn="tl">
                  <a:srgbClr val="000000">
                    <a:alpha val="43137"/>
                  </a:srgbClr>
                </a:outerShdw>
              </a:effectLst>
            </a:endParaRPr>
          </a:p>
          <a:p>
            <a:pPr>
              <a:buFont typeface="Wingdings" panose="05000000000000000000" pitchFamily="2" charset="2"/>
              <a:buChar char="Ø"/>
            </a:pPr>
            <a:r>
              <a:rPr lang="ja-JP" altLang="en-US" sz="2000" dirty="0" smtClean="0"/>
              <a:t>コミュニティは等間隔で共通して作成するが、牛によって変化点が異なる </a:t>
            </a:r>
            <a:r>
              <a:rPr lang="en-US" altLang="ja-JP" sz="2000" dirty="0" smtClean="0"/>
              <a:t>=&gt; </a:t>
            </a:r>
            <a:r>
              <a:rPr lang="ja-JP" altLang="en-US" sz="2000" dirty="0" smtClean="0"/>
              <a:t>コミュニティの再定義</a:t>
            </a:r>
            <a:endParaRPr lang="en-US" altLang="ja-JP" sz="2000" u="sng" dirty="0" smtClean="0">
              <a:effectLst>
                <a:outerShdw blurRad="38100" dist="38100" dir="2700000" algn="tl">
                  <a:srgbClr val="000000">
                    <a:alpha val="43137"/>
                  </a:srgbClr>
                </a:outerShdw>
              </a:effectLst>
            </a:endParaRPr>
          </a:p>
          <a:p>
            <a:pPr>
              <a:buFont typeface="Wingdings" panose="05000000000000000000" pitchFamily="2" charset="2"/>
              <a:buChar char="Ø"/>
            </a:pPr>
            <a:endParaRPr lang="en-US" altLang="ja-JP" sz="2000" dirty="0" smtClean="0"/>
          </a:p>
        </p:txBody>
      </p:sp>
      <p:grpSp>
        <p:nvGrpSpPr>
          <p:cNvPr id="21" name="グループ化 20"/>
          <p:cNvGrpSpPr/>
          <p:nvPr/>
        </p:nvGrpSpPr>
        <p:grpSpPr>
          <a:xfrm>
            <a:off x="1185852" y="4742906"/>
            <a:ext cx="6982691" cy="236593"/>
            <a:chOff x="1256145" y="4172870"/>
            <a:chExt cx="6982691" cy="236593"/>
          </a:xfrm>
        </p:grpSpPr>
        <p:grpSp>
          <p:nvGrpSpPr>
            <p:cNvPr id="19" name="グループ化 18"/>
            <p:cNvGrpSpPr/>
            <p:nvPr/>
          </p:nvGrpSpPr>
          <p:grpSpPr>
            <a:xfrm>
              <a:off x="1256145" y="4172871"/>
              <a:ext cx="6982691" cy="236592"/>
              <a:chOff x="1256145" y="4172871"/>
              <a:chExt cx="6982691" cy="236592"/>
            </a:xfrm>
          </p:grpSpPr>
          <p:cxnSp>
            <p:nvCxnSpPr>
              <p:cNvPr id="7" name="直線矢印コネクタ 6"/>
              <p:cNvCxnSpPr/>
              <p:nvPr/>
            </p:nvCxnSpPr>
            <p:spPr>
              <a:xfrm flipV="1">
                <a:off x="1256145" y="4267200"/>
                <a:ext cx="6982691" cy="923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 name="直線コネクタ 7"/>
              <p:cNvCxnSpPr/>
              <p:nvPr/>
            </p:nvCxnSpPr>
            <p:spPr>
              <a:xfrm flipV="1">
                <a:off x="1716942" y="417287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9" name="直線コネクタ 8"/>
              <p:cNvCxnSpPr/>
              <p:nvPr/>
            </p:nvCxnSpPr>
            <p:spPr>
              <a:xfrm flipV="1">
                <a:off x="2284979" y="417287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直線コネクタ 9"/>
              <p:cNvCxnSpPr/>
              <p:nvPr/>
            </p:nvCxnSpPr>
            <p:spPr>
              <a:xfrm flipV="1">
                <a:off x="2802214"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線コネクタ 10"/>
              <p:cNvCxnSpPr/>
              <p:nvPr/>
            </p:nvCxnSpPr>
            <p:spPr>
              <a:xfrm flipV="1">
                <a:off x="3365633"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直線コネクタ 11"/>
              <p:cNvCxnSpPr/>
              <p:nvPr/>
            </p:nvCxnSpPr>
            <p:spPr>
              <a:xfrm flipV="1">
                <a:off x="3910578" y="417748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直線コネクタ 12"/>
              <p:cNvCxnSpPr/>
              <p:nvPr/>
            </p:nvCxnSpPr>
            <p:spPr>
              <a:xfrm flipV="1">
                <a:off x="4473997"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直線コネクタ 13"/>
              <p:cNvCxnSpPr/>
              <p:nvPr/>
            </p:nvCxnSpPr>
            <p:spPr>
              <a:xfrm flipV="1">
                <a:off x="5031775" y="417287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直線コネクタ 14"/>
              <p:cNvCxnSpPr/>
              <p:nvPr/>
            </p:nvCxnSpPr>
            <p:spPr>
              <a:xfrm flipV="1">
                <a:off x="6149376"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直線コネクタ 15"/>
              <p:cNvCxnSpPr/>
              <p:nvPr/>
            </p:nvCxnSpPr>
            <p:spPr>
              <a:xfrm flipV="1">
                <a:off x="5602388"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直線コネクタ 16"/>
              <p:cNvCxnSpPr/>
              <p:nvPr/>
            </p:nvCxnSpPr>
            <p:spPr>
              <a:xfrm flipV="1">
                <a:off x="6736906" y="417748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8" name="直線コネクタ 17"/>
              <p:cNvCxnSpPr/>
              <p:nvPr/>
            </p:nvCxnSpPr>
            <p:spPr>
              <a:xfrm flipV="1">
                <a:off x="7272615" y="4186725"/>
                <a:ext cx="0" cy="222738"/>
              </a:xfrm>
              <a:prstGeom prst="line">
                <a:avLst/>
              </a:prstGeom>
            </p:spPr>
            <p:style>
              <a:lnRef idx="2">
                <a:schemeClr val="accent6"/>
              </a:lnRef>
              <a:fillRef idx="0">
                <a:schemeClr val="accent6"/>
              </a:fillRef>
              <a:effectRef idx="1">
                <a:schemeClr val="accent6"/>
              </a:effectRef>
              <a:fontRef idx="minor">
                <a:schemeClr val="tx1"/>
              </a:fontRef>
            </p:style>
          </p:cxnSp>
        </p:grpSp>
        <p:cxnSp>
          <p:nvCxnSpPr>
            <p:cNvPr id="20" name="直線コネクタ 19"/>
            <p:cNvCxnSpPr/>
            <p:nvPr/>
          </p:nvCxnSpPr>
          <p:spPr>
            <a:xfrm flipV="1">
              <a:off x="7785233" y="4172870"/>
              <a:ext cx="0" cy="222738"/>
            </a:xfrm>
            <a:prstGeom prst="line">
              <a:avLst/>
            </a:prstGeom>
          </p:spPr>
          <p:style>
            <a:lnRef idx="2">
              <a:schemeClr val="accent6"/>
            </a:lnRef>
            <a:fillRef idx="0">
              <a:schemeClr val="accent6"/>
            </a:fillRef>
            <a:effectRef idx="1">
              <a:schemeClr val="accent6"/>
            </a:effectRef>
            <a:fontRef idx="minor">
              <a:schemeClr val="tx1"/>
            </a:fontRef>
          </p:style>
        </p:cxnSp>
      </p:grpSp>
      <p:sp>
        <p:nvSpPr>
          <p:cNvPr id="23" name="角丸四角形 22"/>
          <p:cNvSpPr/>
          <p:nvPr/>
        </p:nvSpPr>
        <p:spPr>
          <a:xfrm>
            <a:off x="1201264" y="5609487"/>
            <a:ext cx="2757055" cy="14778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24" name="角丸四角形 23"/>
          <p:cNvSpPr/>
          <p:nvPr/>
        </p:nvSpPr>
        <p:spPr>
          <a:xfrm>
            <a:off x="4028613" y="5614105"/>
            <a:ext cx="2192615" cy="14778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25" name="角丸四角形 24"/>
          <p:cNvSpPr/>
          <p:nvPr/>
        </p:nvSpPr>
        <p:spPr>
          <a:xfrm>
            <a:off x="6291522" y="5618723"/>
            <a:ext cx="1431637" cy="14316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26" name="角丸四角形 25"/>
          <p:cNvSpPr/>
          <p:nvPr/>
        </p:nvSpPr>
        <p:spPr>
          <a:xfrm>
            <a:off x="1201265" y="5991958"/>
            <a:ext cx="1538875" cy="152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27" name="角丸四角形 26"/>
          <p:cNvSpPr/>
          <p:nvPr/>
        </p:nvSpPr>
        <p:spPr>
          <a:xfrm>
            <a:off x="2806838" y="5996576"/>
            <a:ext cx="3867993" cy="1559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28" name="角丸四角形 27"/>
          <p:cNvSpPr/>
          <p:nvPr/>
        </p:nvSpPr>
        <p:spPr>
          <a:xfrm>
            <a:off x="6741528" y="6001194"/>
            <a:ext cx="981631" cy="1513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正方形/長方形 5"/>
              <p:cNvSpPr/>
              <p:nvPr/>
            </p:nvSpPr>
            <p:spPr>
              <a:xfrm>
                <a:off x="694775" y="5448016"/>
                <a:ext cx="42357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1</m:t>
                          </m:r>
                        </m:sub>
                      </m:sSub>
                    </m:oMath>
                  </m:oMathPara>
                </a14:m>
                <a:endParaRPr lang="ja-JP" altLang="en-US" sz="20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694775" y="5448016"/>
                <a:ext cx="423577" cy="400110"/>
              </a:xfrm>
              <a:prstGeom prst="rect">
                <a:avLst/>
              </a:prstGeom>
              <a:blipFill>
                <a:blip r:embed="rId4"/>
                <a:stretch>
                  <a:fillRect b="-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698884" y="5835714"/>
                <a:ext cx="42357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98884" y="5835714"/>
                <a:ext cx="423577" cy="400110"/>
              </a:xfrm>
              <a:prstGeom prst="rect">
                <a:avLst/>
              </a:prstGeom>
              <a:blipFill>
                <a:blip r:embed="rId5"/>
                <a:stretch>
                  <a:fillRect b="-3030"/>
                </a:stretch>
              </a:blipFill>
            </p:spPr>
            <p:txBody>
              <a:bodyPr/>
              <a:lstStyle/>
              <a:p>
                <a:r>
                  <a:rPr lang="ja-JP" altLang="en-US">
                    <a:noFill/>
                  </a:rPr>
                  <a:t> </a:t>
                </a:r>
              </a:p>
            </p:txBody>
          </p:sp>
        </mc:Fallback>
      </mc:AlternateContent>
      <p:cxnSp>
        <p:nvCxnSpPr>
          <p:cNvPr id="30" name="直線矢印コネクタ 29"/>
          <p:cNvCxnSpPr/>
          <p:nvPr/>
        </p:nvCxnSpPr>
        <p:spPr>
          <a:xfrm>
            <a:off x="1575881" y="5097294"/>
            <a:ext cx="638805"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テキスト ボックス 31"/>
          <p:cNvSpPr txBox="1"/>
          <p:nvPr/>
        </p:nvSpPr>
        <p:spPr>
          <a:xfrm>
            <a:off x="1525632" y="5175115"/>
            <a:ext cx="739302" cy="369332"/>
          </a:xfrm>
          <a:prstGeom prst="rect">
            <a:avLst/>
          </a:prstGeom>
          <a:noFill/>
        </p:spPr>
        <p:txBody>
          <a:bodyPr wrap="square" rtlCol="0">
            <a:spAutoFit/>
          </a:bodyPr>
          <a:lstStyle/>
          <a:p>
            <a:r>
              <a:rPr kumimoji="1" lang="en-US" altLang="ja-JP" dirty="0" smtClean="0"/>
              <a:t>10</a:t>
            </a:r>
            <a:r>
              <a:rPr kumimoji="1" lang="ja-JP" altLang="en-US" dirty="0" smtClean="0"/>
              <a:t>分</a:t>
            </a:r>
            <a:endParaRPr kumimoji="1" lang="ja-JP" altLang="en-US" dirty="0"/>
          </a:p>
        </p:txBody>
      </p:sp>
      <p:sp>
        <p:nvSpPr>
          <p:cNvPr id="33" name="左中かっこ 32"/>
          <p:cNvSpPr/>
          <p:nvPr/>
        </p:nvSpPr>
        <p:spPr>
          <a:xfrm rot="16200000">
            <a:off x="4626445" y="4396688"/>
            <a:ext cx="220567" cy="3859774"/>
          </a:xfrm>
          <a:prstGeom prst="leftBrace">
            <a:avLst>
              <a:gd name="adj1" fmla="val 8333"/>
              <a:gd name="adj2" fmla="val 48994"/>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p:cNvSpPr txBox="1"/>
              <p:nvPr/>
            </p:nvSpPr>
            <p:spPr>
              <a:xfrm>
                <a:off x="2698323" y="6463681"/>
                <a:ext cx="3756684" cy="400110"/>
              </a:xfrm>
              <a:prstGeom prst="rect">
                <a:avLst/>
              </a:prstGeom>
              <a:noFill/>
            </p:spPr>
            <p:txBody>
              <a:bodyPr wrap="square" rtlCol="0">
                <a:spAutoFit/>
              </a:bodyPr>
              <a:lstStyle/>
              <a:p>
                <a:pPr algn="ct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i="1">
                            <a:latin typeface="Cambria Math" panose="02040503050406030204" pitchFamily="18" charset="0"/>
                          </a:rPr>
                          <m:t>2</m:t>
                        </m:r>
                      </m:sub>
                    </m:sSub>
                  </m:oMath>
                </a14:m>
                <a:r>
                  <a:rPr kumimoji="1" lang="ja-JP" altLang="en-US" sz="2000" dirty="0" smtClean="0"/>
                  <a:t>のコミュニティ変遷</a:t>
                </a:r>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2698323" y="6463681"/>
                <a:ext cx="3756684" cy="400110"/>
              </a:xfrm>
              <a:prstGeom prst="rect">
                <a:avLst/>
              </a:prstGeom>
              <a:blipFill>
                <a:blip r:embed="rId6"/>
                <a:stretch>
                  <a:fillRect t="-10606" b="-22727"/>
                </a:stretch>
              </a:blipFill>
            </p:spPr>
            <p:txBody>
              <a:bodyPr/>
              <a:lstStyle/>
              <a:p>
                <a:r>
                  <a:rPr lang="ja-JP" altLang="en-US">
                    <a:noFill/>
                  </a:rPr>
                  <a:t> </a:t>
                </a:r>
              </a:p>
            </p:txBody>
          </p:sp>
        </mc:Fallback>
      </mc:AlternateContent>
      <p:sp>
        <p:nvSpPr>
          <p:cNvPr id="35" name="左中かっこ 34"/>
          <p:cNvSpPr/>
          <p:nvPr/>
        </p:nvSpPr>
        <p:spPr>
          <a:xfrm rot="16200000">
            <a:off x="1869720" y="5574658"/>
            <a:ext cx="193745" cy="1530656"/>
          </a:xfrm>
          <a:prstGeom prst="leftBrace">
            <a:avLst>
              <a:gd name="adj1" fmla="val 8333"/>
              <a:gd name="adj2" fmla="val 48994"/>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
        <p:nvSpPr>
          <p:cNvPr id="36" name="左中かっこ 35"/>
          <p:cNvSpPr/>
          <p:nvPr/>
        </p:nvSpPr>
        <p:spPr>
          <a:xfrm rot="16200000">
            <a:off x="7129960" y="5851878"/>
            <a:ext cx="196551" cy="973413"/>
          </a:xfrm>
          <a:prstGeom prst="leftBrace">
            <a:avLst>
              <a:gd name="adj1" fmla="val 8333"/>
              <a:gd name="adj2" fmla="val 48994"/>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101660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コミュニティ</a:t>
            </a:r>
            <a:r>
              <a:rPr lang="ja-JP" altLang="en-US" dirty="0" smtClean="0"/>
              <a:t>変化点と</a:t>
            </a:r>
            <a:r>
              <a:rPr lang="en-US" altLang="ja-JP" dirty="0" smtClean="0"/>
              <a:t>Simpson</a:t>
            </a:r>
            <a:r>
              <a:rPr lang="ja-JP" altLang="en-US" dirty="0" smtClean="0"/>
              <a:t>係数</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6</a:t>
            </a:fld>
            <a:endParaRPr kumimoji="1" lang="ja-JP" altLang="en-US"/>
          </a:p>
        </p:txBody>
      </p:sp>
      <p:graphicFrame>
        <p:nvGraphicFramePr>
          <p:cNvPr id="5" name="グラフ 4"/>
          <p:cNvGraphicFramePr>
            <a:graphicFrameLocks/>
          </p:cNvGraphicFramePr>
          <p:nvPr>
            <p:extLst>
              <p:ext uri="{D42A27DB-BD31-4B8C-83A1-F6EECF244321}">
                <p14:modId xmlns:p14="http://schemas.microsoft.com/office/powerpoint/2010/main" val="1163758051"/>
              </p:ext>
            </p:extLst>
          </p:nvPr>
        </p:nvGraphicFramePr>
        <p:xfrm>
          <a:off x="1072662" y="1367458"/>
          <a:ext cx="7069014" cy="26070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p:cNvGraphicFramePr>
            <a:graphicFrameLocks/>
          </p:cNvGraphicFramePr>
          <p:nvPr>
            <p:extLst>
              <p:ext uri="{D42A27DB-BD31-4B8C-83A1-F6EECF244321}">
                <p14:modId xmlns:p14="http://schemas.microsoft.com/office/powerpoint/2010/main" val="1954381761"/>
              </p:ext>
            </p:extLst>
          </p:nvPr>
        </p:nvGraphicFramePr>
        <p:xfrm>
          <a:off x="1072662" y="3747917"/>
          <a:ext cx="7069014" cy="3144129"/>
        </p:xfrm>
        <a:graphic>
          <a:graphicData uri="http://schemas.openxmlformats.org/drawingml/2006/chart">
            <c:chart xmlns:c="http://schemas.openxmlformats.org/drawingml/2006/chart" xmlns:r="http://schemas.openxmlformats.org/officeDocument/2006/relationships" r:id="rId3"/>
          </a:graphicData>
        </a:graphic>
      </p:graphicFrame>
      <p:sp>
        <p:nvSpPr>
          <p:cNvPr id="7" name="正方形/長方形 6"/>
          <p:cNvSpPr/>
          <p:nvPr/>
        </p:nvSpPr>
        <p:spPr>
          <a:xfrm>
            <a:off x="615462" y="1195461"/>
            <a:ext cx="7139354" cy="369332"/>
          </a:xfrm>
          <a:prstGeom prst="rect">
            <a:avLst/>
          </a:prstGeom>
        </p:spPr>
        <p:txBody>
          <a:bodyPr wrap="square">
            <a:spAutoFit/>
          </a:bodyPr>
          <a:lstStyle/>
          <a:p>
            <a:r>
              <a:rPr lang="en-US" altLang="ja-JP" dirty="0"/>
              <a:t>Simpson</a:t>
            </a:r>
            <a:r>
              <a:rPr lang="ja-JP" altLang="en-US" dirty="0"/>
              <a:t>係数と変化点検出の比較（上</a:t>
            </a:r>
            <a:r>
              <a:rPr lang="en-US" altLang="ja-JP" dirty="0"/>
              <a:t>: Simpson</a:t>
            </a:r>
            <a:r>
              <a:rPr lang="ja-JP" altLang="en-US" dirty="0"/>
              <a:t>係数，下</a:t>
            </a:r>
            <a:r>
              <a:rPr lang="en-US" altLang="ja-JP" dirty="0"/>
              <a:t>: </a:t>
            </a:r>
            <a:r>
              <a:rPr lang="ja-JP" altLang="en-US" dirty="0"/>
              <a:t>変化点検出）</a:t>
            </a:r>
          </a:p>
        </p:txBody>
      </p:sp>
    </p:spTree>
    <p:extLst>
      <p:ext uri="{BB962C8B-B14F-4D97-AF65-F5344CB8AC3E}">
        <p14:creationId xmlns:p14="http://schemas.microsoft.com/office/powerpoint/2010/main" val="3976237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コミュニティ生成間隔について </a:t>
            </a:r>
            <a:r>
              <a:rPr lang="en-US" altLang="ja-JP" dirty="0" smtClean="0"/>
              <a:t>(</a:t>
            </a:r>
            <a:r>
              <a:rPr lang="ja-JP" altLang="en-US" dirty="0" smtClean="0"/>
              <a:t>仮説</a:t>
            </a:r>
            <a:r>
              <a:rPr lang="en-US" altLang="ja-JP" dirty="0" smtClean="0"/>
              <a:t>)</a:t>
            </a:r>
            <a:endParaRPr kumimoji="1" lang="ja-JP" altLang="en-US" dirty="0"/>
          </a:p>
        </p:txBody>
      </p:sp>
      <p:sp>
        <p:nvSpPr>
          <p:cNvPr id="3" name="コンテンツ プレースホルダー 2"/>
          <p:cNvSpPr>
            <a:spLocks noGrp="1"/>
          </p:cNvSpPr>
          <p:nvPr>
            <p:ph idx="1"/>
          </p:nvPr>
        </p:nvSpPr>
        <p:spPr>
          <a:xfrm>
            <a:off x="865683" y="1600201"/>
            <a:ext cx="3943710" cy="4525963"/>
          </a:xfrm>
          <a:ln>
            <a:solidFill>
              <a:schemeClr val="bg2">
                <a:lumMod val="50000"/>
              </a:schemeClr>
            </a:solidFill>
          </a:ln>
        </p:spPr>
        <p:txBody>
          <a:bodyPr/>
          <a:lstStyle/>
          <a:p>
            <a:r>
              <a:rPr lang="ja-JP" altLang="en-US" dirty="0" smtClean="0"/>
              <a:t>空間</a:t>
            </a:r>
            <a:r>
              <a:rPr lang="ja-JP" altLang="en-US" dirty="0"/>
              <a:t>同期</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7</a:t>
            </a:fld>
            <a:endParaRPr kumimoji="1" lang="ja-JP" altLang="en-US"/>
          </a:p>
        </p:txBody>
      </p:sp>
      <p:sp>
        <p:nvSpPr>
          <p:cNvPr id="17" name="コンテンツ プレースホルダー 2"/>
          <p:cNvSpPr txBox="1">
            <a:spLocks/>
          </p:cNvSpPr>
          <p:nvPr/>
        </p:nvSpPr>
        <p:spPr>
          <a:xfrm>
            <a:off x="4809393" y="1600200"/>
            <a:ext cx="3943710" cy="4525963"/>
          </a:xfrm>
          <a:prstGeom prst="rect">
            <a:avLst/>
          </a:prstGeom>
          <a:ln>
            <a:solidFill>
              <a:schemeClr val="bg2">
                <a:lumMod val="50000"/>
              </a:schemeClr>
            </a:solidFill>
          </a:ln>
        </p:spPr>
        <p:txBody>
          <a:bodyPr/>
          <a:lst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a:lstStyle>
          <a:p>
            <a:r>
              <a:rPr lang="ja-JP" altLang="en-US" dirty="0"/>
              <a:t>行動</a:t>
            </a:r>
            <a:r>
              <a:rPr lang="ja-JP" altLang="en-US" dirty="0" smtClean="0"/>
              <a:t>同期</a:t>
            </a:r>
            <a:endParaRPr lang="ja-JP" altLang="en-US" dirty="0"/>
          </a:p>
        </p:txBody>
      </p:sp>
      <p:sp>
        <p:nvSpPr>
          <p:cNvPr id="18" name="楕円 17"/>
          <p:cNvSpPr/>
          <p:nvPr/>
        </p:nvSpPr>
        <p:spPr>
          <a:xfrm>
            <a:off x="1923138" y="2417884"/>
            <a:ext cx="1828800" cy="1828800"/>
          </a:xfrm>
          <a:prstGeom prst="ellipse">
            <a:avLst/>
          </a:prstGeom>
          <a:no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1810476" y="2426648"/>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1810476" y="2426648"/>
                <a:ext cx="377026" cy="3693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2074840" y="2778396"/>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2074840" y="2778396"/>
                <a:ext cx="377026" cy="369332"/>
              </a:xfrm>
              <a:prstGeom prst="rect">
                <a:avLst/>
              </a:prstGeom>
              <a:blipFill>
                <a:blip r:embed="rId3"/>
                <a:stretch>
                  <a:fillRect/>
                </a:stretch>
              </a:blipFill>
            </p:spPr>
            <p:txBody>
              <a:bodyPr/>
              <a:lstStyle/>
              <a:p>
                <a:r>
                  <a:rPr lang="ja-JP" altLang="en-US">
                    <a:noFill/>
                  </a:rPr>
                  <a:t> </a:t>
                </a:r>
              </a:p>
            </p:txBody>
          </p:sp>
        </mc:Fallback>
      </mc:AlternateContent>
      <p:pic>
        <p:nvPicPr>
          <p:cNvPr id="21" name="図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4074" y="3104170"/>
            <a:ext cx="746929" cy="456227"/>
          </a:xfrm>
          <a:prstGeom prst="rect">
            <a:avLst/>
          </a:prstGeom>
        </p:spPr>
      </p:pic>
      <p:cxnSp>
        <p:nvCxnSpPr>
          <p:cNvPr id="23" name="直線矢印コネクタ 22"/>
          <p:cNvCxnSpPr/>
          <p:nvPr/>
        </p:nvCxnSpPr>
        <p:spPr>
          <a:xfrm flipV="1">
            <a:off x="2837538" y="2532185"/>
            <a:ext cx="373465" cy="80009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正方形/長方形 23"/>
              <p:cNvSpPr/>
              <p:nvPr/>
            </p:nvSpPr>
            <p:spPr>
              <a:xfrm>
                <a:off x="3024270" y="2778396"/>
                <a:ext cx="699807" cy="369332"/>
              </a:xfrm>
              <a:prstGeom prst="rect">
                <a:avLst/>
              </a:prstGeom>
            </p:spPr>
            <p:txBody>
              <a:bodyPr wrap="none">
                <a:spAutoFit/>
              </a:bodyPr>
              <a:lstStyle/>
              <a:p>
                <a14:m>
                  <m:oMath xmlns:m="http://schemas.openxmlformats.org/officeDocument/2006/math">
                    <m:r>
                      <a:rPr lang="en-US" altLang="ja-JP" b="0" i="1" smtClean="0">
                        <a:latin typeface="Cambria Math" panose="02040503050406030204" pitchFamily="18" charset="0"/>
                      </a:rPr>
                      <m:t>𝑥</m:t>
                    </m:r>
                  </m:oMath>
                </a14:m>
                <a:r>
                  <a:rPr lang="en-US" altLang="ja-JP" dirty="0" smtClean="0"/>
                  <a:t> [m]</a:t>
                </a:r>
                <a:endParaRPr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024270" y="2778396"/>
                <a:ext cx="699807" cy="369332"/>
              </a:xfrm>
              <a:prstGeom prst="rect">
                <a:avLst/>
              </a:prstGeom>
              <a:blipFill>
                <a:blip r:embed="rId5"/>
                <a:stretch>
                  <a:fillRect t="-10000" r="-8696" b="-26667"/>
                </a:stretch>
              </a:blipFill>
            </p:spPr>
            <p:txBody>
              <a:bodyPr/>
              <a:lstStyle/>
              <a:p>
                <a:r>
                  <a:rPr lang="ja-JP" altLang="en-US">
                    <a:noFill/>
                  </a:rPr>
                  <a:t> </a:t>
                </a:r>
              </a:p>
            </p:txBody>
          </p:sp>
        </mc:Fallback>
      </mc:AlternateContent>
      <p:pic>
        <p:nvPicPr>
          <p:cNvPr id="25" name="図 24"/>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20708" y="2386045"/>
            <a:ext cx="746929" cy="456227"/>
          </a:xfrm>
          <a:prstGeom prst="rect">
            <a:avLst/>
          </a:prstGeom>
          <a:solidFill>
            <a:schemeClr val="accent6"/>
          </a:solidFill>
        </p:spPr>
      </p:pic>
      <p:pic>
        <p:nvPicPr>
          <p:cNvPr id="26" name="図 2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878163" y="2386044"/>
            <a:ext cx="746929" cy="456227"/>
          </a:xfrm>
          <a:prstGeom prst="rect">
            <a:avLst/>
          </a:prstGeom>
        </p:spPr>
      </p:pic>
      <p:pic>
        <p:nvPicPr>
          <p:cNvPr id="27" name="図 26"/>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15173" y="2996006"/>
            <a:ext cx="746929" cy="456227"/>
          </a:xfrm>
          <a:prstGeom prst="rect">
            <a:avLst/>
          </a:prstGeom>
          <a:solidFill>
            <a:schemeClr val="accent6"/>
          </a:solidFill>
        </p:spPr>
      </p:pic>
      <p:pic>
        <p:nvPicPr>
          <p:cNvPr id="28" name="図 2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20858" y="2996005"/>
            <a:ext cx="746929" cy="456227"/>
          </a:xfrm>
          <a:prstGeom prst="rect">
            <a:avLst/>
          </a:prstGeom>
          <a:solidFill>
            <a:schemeClr val="accent6"/>
          </a:solidFill>
        </p:spPr>
      </p:pic>
      <p:pic>
        <p:nvPicPr>
          <p:cNvPr id="29" name="図 28"/>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17527" y="3605967"/>
            <a:ext cx="746929" cy="456227"/>
          </a:xfrm>
          <a:prstGeom prst="rect">
            <a:avLst/>
          </a:prstGeom>
          <a:solidFill>
            <a:schemeClr val="accent6"/>
          </a:solidFill>
        </p:spPr>
      </p:pic>
      <p:pic>
        <p:nvPicPr>
          <p:cNvPr id="31" name="図 3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874982" y="3605967"/>
            <a:ext cx="746929" cy="456227"/>
          </a:xfrm>
          <a:prstGeom prst="rect">
            <a:avLst/>
          </a:prstGeom>
          <a:solidFill>
            <a:schemeClr val="accent6"/>
          </a:solidFill>
        </p:spPr>
      </p:pic>
      <p:sp>
        <p:nvSpPr>
          <p:cNvPr id="32" name="正方形/長方形 31"/>
          <p:cNvSpPr/>
          <p:nvPr/>
        </p:nvSpPr>
        <p:spPr>
          <a:xfrm>
            <a:off x="1416978" y="4629014"/>
            <a:ext cx="2777284" cy="1015663"/>
          </a:xfrm>
          <a:prstGeom prst="rect">
            <a:avLst/>
          </a:prstGeom>
        </p:spPr>
        <p:txBody>
          <a:bodyPr wrap="square">
            <a:spAutoFit/>
          </a:bodyPr>
          <a:lstStyle/>
          <a:p>
            <a:pPr>
              <a:lnSpc>
                <a:spcPct val="150000"/>
              </a:lnSpc>
            </a:pPr>
            <a:r>
              <a:rPr lang="ja-JP" altLang="en-US" sz="2000" dirty="0" smtClean="0"/>
              <a:t>空間同期の持続時間は比較的長い</a:t>
            </a:r>
            <a:endParaRPr lang="en-US" altLang="ja-JP" sz="2000" dirty="0"/>
          </a:p>
        </p:txBody>
      </p:sp>
      <p:sp>
        <p:nvSpPr>
          <p:cNvPr id="33" name="正方形/長方形 32"/>
          <p:cNvSpPr/>
          <p:nvPr/>
        </p:nvSpPr>
        <p:spPr>
          <a:xfrm>
            <a:off x="5402928" y="4614313"/>
            <a:ext cx="2735044" cy="1015663"/>
          </a:xfrm>
          <a:prstGeom prst="rect">
            <a:avLst/>
          </a:prstGeom>
        </p:spPr>
        <p:txBody>
          <a:bodyPr wrap="square">
            <a:spAutoFit/>
          </a:bodyPr>
          <a:lstStyle/>
          <a:p>
            <a:pPr>
              <a:lnSpc>
                <a:spcPct val="150000"/>
              </a:lnSpc>
            </a:pPr>
            <a:r>
              <a:rPr lang="ja-JP" altLang="en-US" sz="2000" dirty="0" smtClean="0"/>
              <a:t>行動同期の持続時間は比較的短い</a:t>
            </a:r>
            <a:endParaRPr lang="en-US" altLang="ja-JP" sz="2000" dirty="0"/>
          </a:p>
        </p:txBody>
      </p:sp>
    </p:spTree>
    <p:extLst>
      <p:ext uri="{BB962C8B-B14F-4D97-AF65-F5344CB8AC3E}">
        <p14:creationId xmlns:p14="http://schemas.microsoft.com/office/powerpoint/2010/main" val="1985943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より発展</a:t>
            </a:r>
            <a:r>
              <a:rPr lang="ja-JP" altLang="en-US" dirty="0" smtClean="0"/>
              <a:t>的</a:t>
            </a:r>
            <a:r>
              <a:rPr lang="ja-JP" altLang="en-US" dirty="0"/>
              <a:t>な</a:t>
            </a:r>
            <a:r>
              <a:rPr kumimoji="1" lang="ja-JP" altLang="en-US" dirty="0" smtClean="0"/>
              <a:t>行動の検出</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solidFill>
                  <a:srgbClr val="00B0F0"/>
                </a:solidFill>
              </a:rPr>
              <a:t>行動同期</a:t>
            </a:r>
            <a:r>
              <a:rPr kumimoji="1" lang="ja-JP" altLang="en-US" dirty="0" smtClean="0"/>
              <a:t>に基づいて</a:t>
            </a:r>
            <a:r>
              <a:rPr kumimoji="1" lang="en-US" altLang="ja-JP" dirty="0" smtClean="0"/>
              <a:t>10</a:t>
            </a:r>
            <a:r>
              <a:rPr kumimoji="1" lang="ja-JP" altLang="en-US" dirty="0" smtClean="0"/>
              <a:t>分間のコミュニティ作成</a:t>
            </a:r>
            <a:endParaRPr kumimoji="1" lang="en-US" altLang="ja-JP" dirty="0" smtClean="0"/>
          </a:p>
          <a:p>
            <a:pPr marL="300038" lvl="1" indent="0">
              <a:buNone/>
            </a:pPr>
            <a:r>
              <a:rPr kumimoji="1" lang="ja-JP" altLang="en-US" sz="2400" dirty="0" smtClean="0"/>
              <a:t>（実際には</a:t>
            </a:r>
            <a:r>
              <a:rPr kumimoji="1" lang="en-US" altLang="ja-JP" sz="2400" dirty="0" smtClean="0"/>
              <a:t>2</a:t>
            </a:r>
            <a:r>
              <a:rPr kumimoji="1" lang="ja-JP" altLang="en-US" sz="2400" dirty="0" smtClean="0"/>
              <a:t>分</a:t>
            </a:r>
            <a:r>
              <a:rPr kumimoji="1" lang="en-US" altLang="ja-JP" sz="2400" dirty="0" smtClean="0"/>
              <a:t>×5</a:t>
            </a:r>
            <a:r>
              <a:rPr kumimoji="1" lang="ja-JP" altLang="en-US" sz="2400" dirty="0" smtClean="0"/>
              <a:t>回の和集合）</a:t>
            </a:r>
            <a:endParaRPr kumimoji="1" lang="en-US" altLang="ja-JP" sz="2400" dirty="0" smtClean="0"/>
          </a:p>
          <a:p>
            <a:pPr marL="457200" indent="-457200">
              <a:buFont typeface="+mj-lt"/>
              <a:buAutoNum type="arabicPeriod" startAt="2"/>
            </a:pPr>
            <a:r>
              <a:rPr lang="ja-JP" altLang="en-US" dirty="0" smtClean="0"/>
              <a:t>コミュニティ変化点検知</a:t>
            </a:r>
            <a:endParaRPr lang="en-US" altLang="ja-JP" dirty="0" smtClean="0"/>
          </a:p>
          <a:p>
            <a:pPr marL="457200" indent="-457200">
              <a:buFont typeface="+mj-lt"/>
              <a:buAutoNum type="arabicPeriod" startAt="2"/>
            </a:pPr>
            <a:r>
              <a:rPr kumimoji="1" lang="ja-JP" altLang="en-US" dirty="0" smtClean="0">
                <a:solidFill>
                  <a:srgbClr val="00B0F0"/>
                </a:solidFill>
              </a:rPr>
              <a:t>空間同期</a:t>
            </a:r>
            <a:r>
              <a:rPr kumimoji="1" lang="ja-JP" altLang="en-US" dirty="0" smtClean="0"/>
              <a:t>に基づき再度変化点ごとにコミュニティ作成</a:t>
            </a:r>
            <a:endParaRPr kumimoji="1" lang="en-US" altLang="ja-JP" dirty="0" smtClean="0"/>
          </a:p>
          <a:p>
            <a:pPr marL="457200" indent="-457200">
              <a:buFont typeface="+mj-lt"/>
              <a:buAutoNum type="arabicPeriod" startAt="2"/>
            </a:pPr>
            <a:r>
              <a:rPr lang="en-US" altLang="ja-JP" dirty="0" smtClean="0"/>
              <a:t>3</a:t>
            </a:r>
            <a:r>
              <a:rPr lang="ja-JP" altLang="en-US" dirty="0" smtClean="0"/>
              <a:t>のコミュニティごとにいくつかの特徴を定義</a:t>
            </a:r>
            <a:endParaRPr lang="en-US" altLang="ja-JP" dirty="0" smtClean="0"/>
          </a:p>
          <a:p>
            <a:pPr marL="757238" lvl="1" indent="-457200">
              <a:buFont typeface="Arial" panose="020B0604020202020204" pitchFamily="34" charset="0"/>
              <a:buChar char="•"/>
            </a:pPr>
            <a:r>
              <a:rPr lang="ja-JP" altLang="en-US" sz="2400" dirty="0" smtClean="0"/>
              <a:t>継続時間（</a:t>
            </a:r>
            <a:r>
              <a:rPr lang="en-US" altLang="ja-JP" sz="2400" dirty="0" smtClean="0"/>
              <a:t>1</a:t>
            </a:r>
            <a:r>
              <a:rPr lang="ja-JP" altLang="en-US" sz="2400" dirty="0" smtClean="0"/>
              <a:t>次元）</a:t>
            </a:r>
            <a:endParaRPr lang="en-US" altLang="ja-JP" sz="2400" dirty="0" smtClean="0"/>
          </a:p>
          <a:p>
            <a:pPr marL="757238" lvl="1" indent="-457200">
              <a:buFont typeface="Arial" panose="020B0604020202020204" pitchFamily="34" charset="0"/>
              <a:buChar char="•"/>
            </a:pPr>
            <a:r>
              <a:rPr kumimoji="1" lang="ja-JP" altLang="en-US" sz="2400" dirty="0" smtClean="0"/>
              <a:t>総移動距離（</a:t>
            </a:r>
            <a:r>
              <a:rPr kumimoji="1" lang="en-US" altLang="ja-JP" sz="2400" dirty="0" smtClean="0"/>
              <a:t>1</a:t>
            </a:r>
            <a:r>
              <a:rPr kumimoji="1" lang="ja-JP" altLang="en-US" sz="2400" dirty="0" smtClean="0"/>
              <a:t>次元）</a:t>
            </a:r>
            <a:endParaRPr kumimoji="1" lang="en-US" altLang="ja-JP" sz="2400" dirty="0" smtClean="0"/>
          </a:p>
          <a:p>
            <a:pPr marL="757238" lvl="1" indent="-457200">
              <a:buFont typeface="Arial" panose="020B0604020202020204" pitchFamily="34" charset="0"/>
              <a:buChar char="•"/>
            </a:pPr>
            <a:r>
              <a:rPr kumimoji="1" lang="ja-JP" altLang="en-US" sz="2400" dirty="0" smtClean="0"/>
              <a:t>行動比（</a:t>
            </a:r>
            <a:r>
              <a:rPr kumimoji="1" lang="en-US" altLang="ja-JP" sz="2400" dirty="0" smtClean="0"/>
              <a:t>3</a:t>
            </a:r>
            <a:r>
              <a:rPr kumimoji="1" lang="ja-JP" altLang="en-US" sz="2400" dirty="0" smtClean="0"/>
              <a:t>次元）</a:t>
            </a:r>
            <a:endParaRPr kumimoji="1" lang="en-US" altLang="ja-JP" sz="2400" dirty="0" smtClean="0"/>
          </a:p>
          <a:p>
            <a:pPr marL="757238" lvl="1" indent="-457200">
              <a:buFont typeface="Arial" panose="020B0604020202020204" pitchFamily="34" charset="0"/>
              <a:buChar char="•"/>
            </a:pPr>
            <a:r>
              <a:rPr lang="ja-JP" altLang="en-US" sz="2400" dirty="0" smtClean="0"/>
              <a:t>コミュニティサイズ</a:t>
            </a:r>
            <a:endParaRPr kumimoji="1" lang="en-US" altLang="ja-JP" sz="2400" dirty="0" smtClean="0"/>
          </a:p>
          <a:p>
            <a:pPr marL="757238" lvl="1" indent="-457200">
              <a:buFont typeface="Arial" panose="020B0604020202020204" pitchFamily="34" charset="0"/>
              <a:buChar char="•"/>
            </a:pPr>
            <a:r>
              <a:rPr lang="ja-JP" altLang="en-US" sz="2400" dirty="0"/>
              <a:t>特</a:t>
            </a:r>
            <a:r>
              <a:rPr lang="ja-JP" altLang="en-US" sz="2400" dirty="0" smtClean="0"/>
              <a:t>に距離の近い牛との関係指標</a:t>
            </a:r>
            <a:endParaRPr lang="en-US" altLang="ja-JP" sz="2400" dirty="0" smtClean="0"/>
          </a:p>
          <a:p>
            <a:pPr marL="942975" lvl="2" indent="-342900">
              <a:buFont typeface="Wingdings" panose="05000000000000000000" pitchFamily="2" charset="2"/>
              <a:buChar char="ü"/>
            </a:pPr>
            <a:r>
              <a:rPr kumimoji="1" lang="ja-JP" altLang="en-US" sz="2400" dirty="0" smtClean="0"/>
              <a:t>平均距離</a:t>
            </a:r>
            <a:endParaRPr kumimoji="1" lang="ja-JP" altLang="en-US" sz="2400"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8</a:t>
            </a:fld>
            <a:endParaRPr kumimoji="1" lang="ja-JP" altLang="en-US"/>
          </a:p>
        </p:txBody>
      </p:sp>
      <p:sp>
        <p:nvSpPr>
          <p:cNvPr id="5" name="右中かっこ 4"/>
          <p:cNvSpPr/>
          <p:nvPr/>
        </p:nvSpPr>
        <p:spPr>
          <a:xfrm>
            <a:off x="4344372" y="3871609"/>
            <a:ext cx="198444" cy="116731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4659548" y="4255213"/>
            <a:ext cx="2461098" cy="400110"/>
          </a:xfrm>
          <a:prstGeom prst="rect">
            <a:avLst/>
          </a:prstGeom>
          <a:noFill/>
        </p:spPr>
        <p:txBody>
          <a:bodyPr wrap="square" rtlCol="0">
            <a:spAutoFit/>
          </a:bodyPr>
          <a:lstStyle/>
          <a:p>
            <a:r>
              <a:rPr kumimoji="1" lang="ja-JP" altLang="en-US" sz="2000" dirty="0" smtClean="0"/>
              <a:t>対象牛に関する情報</a:t>
            </a:r>
            <a:endParaRPr kumimoji="1" lang="ja-JP" altLang="en-US" sz="2000" dirty="0"/>
          </a:p>
        </p:txBody>
      </p:sp>
      <p:sp>
        <p:nvSpPr>
          <p:cNvPr id="8" name="テキスト ボックス 7"/>
          <p:cNvSpPr txBox="1"/>
          <p:nvPr/>
        </p:nvSpPr>
        <p:spPr>
          <a:xfrm>
            <a:off x="6325410" y="5598576"/>
            <a:ext cx="2461098" cy="400110"/>
          </a:xfrm>
          <a:prstGeom prst="rect">
            <a:avLst/>
          </a:prstGeom>
          <a:noFill/>
        </p:spPr>
        <p:txBody>
          <a:bodyPr wrap="square" rtlCol="0">
            <a:spAutoFit/>
          </a:bodyPr>
          <a:lstStyle/>
          <a:p>
            <a:r>
              <a:rPr kumimoji="1" lang="ja-JP" altLang="en-US" sz="2000" dirty="0" smtClean="0"/>
              <a:t>他の牛との情報</a:t>
            </a:r>
            <a:endParaRPr kumimoji="1" lang="ja-JP" altLang="en-US" sz="2000" dirty="0"/>
          </a:p>
        </p:txBody>
      </p:sp>
      <p:sp>
        <p:nvSpPr>
          <p:cNvPr id="9" name="右中かっこ 8"/>
          <p:cNvSpPr/>
          <p:nvPr/>
        </p:nvSpPr>
        <p:spPr>
          <a:xfrm>
            <a:off x="6060088" y="5214972"/>
            <a:ext cx="198444" cy="116731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48164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65682" y="1230160"/>
            <a:ext cx="7821117" cy="4525963"/>
          </a:xfrm>
        </p:spPr>
        <p:txBody>
          <a:bodyPr/>
          <a:lstStyle/>
          <a:p>
            <a:pPr>
              <a:buFont typeface="Wingdings" panose="05000000000000000000" pitchFamily="2" charset="2"/>
              <a:buChar char="l"/>
            </a:pPr>
            <a:r>
              <a:rPr kumimoji="1" lang="ja-JP" altLang="en-US" dirty="0" smtClean="0"/>
              <a:t>横臥</a:t>
            </a:r>
            <a:endParaRPr kumimoji="1" lang="en-US" altLang="ja-JP" dirty="0" smtClean="0"/>
          </a:p>
          <a:p>
            <a:pPr marL="0" indent="0">
              <a:buNone/>
            </a:pPr>
            <a:r>
              <a:rPr kumimoji="1" lang="ja-JP" altLang="en-US" dirty="0" smtClean="0"/>
              <a:t>継続時間が長い </a:t>
            </a:r>
            <a:r>
              <a:rPr kumimoji="1" lang="en-US" altLang="ja-JP" dirty="0" smtClean="0"/>
              <a:t>&amp; </a:t>
            </a:r>
            <a:r>
              <a:rPr kumimoji="1" lang="ja-JP" altLang="en-US" dirty="0" smtClean="0"/>
              <a:t>休息行動の比率が高い </a:t>
            </a:r>
            <a:r>
              <a:rPr kumimoji="1" lang="en-US" altLang="ja-JP" dirty="0" smtClean="0"/>
              <a:t>&amp; </a:t>
            </a:r>
            <a:r>
              <a:rPr kumimoji="1" lang="ja-JP" altLang="en-US" dirty="0" smtClean="0"/>
              <a:t>総移動距離が小さい</a:t>
            </a:r>
            <a:endParaRPr kumimoji="1" lang="en-US" altLang="ja-JP" dirty="0" smtClean="0"/>
          </a:p>
          <a:p>
            <a:pPr marL="0" indent="0">
              <a:buNone/>
            </a:pP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smtClean="0"/>
              <a:t>発情時の過度な接近行動</a:t>
            </a:r>
            <a:endParaRPr kumimoji="1" lang="en-US" altLang="ja-JP" dirty="0" smtClean="0"/>
          </a:p>
          <a:p>
            <a:pPr marL="0" indent="0">
              <a:buNone/>
            </a:pPr>
            <a:r>
              <a:rPr lang="ja-JP" altLang="en-US" dirty="0" smtClean="0"/>
              <a:t>継続時間が長い </a:t>
            </a:r>
            <a:r>
              <a:rPr lang="en-US" altLang="ja-JP" dirty="0" smtClean="0"/>
              <a:t>&amp; </a:t>
            </a:r>
            <a:r>
              <a:rPr lang="ja-JP" altLang="en-US" dirty="0"/>
              <a:t>他</a:t>
            </a:r>
            <a:r>
              <a:rPr lang="ja-JP" altLang="en-US" dirty="0" smtClean="0"/>
              <a:t>の牛との間の平均距離が短い</a:t>
            </a:r>
            <a:r>
              <a:rPr lang="en-US" altLang="ja-JP" dirty="0" smtClean="0"/>
              <a:t>, etc…</a:t>
            </a:r>
            <a:endParaRPr kumimoji="1" lang="ja-JP" altLang="en-US" dirty="0"/>
          </a:p>
        </p:txBody>
      </p:sp>
      <p:sp>
        <p:nvSpPr>
          <p:cNvPr id="22" name="角丸四角形 21"/>
          <p:cNvSpPr/>
          <p:nvPr/>
        </p:nvSpPr>
        <p:spPr>
          <a:xfrm>
            <a:off x="1108953" y="2467214"/>
            <a:ext cx="6945549" cy="1479586"/>
          </a:xfrm>
          <a:prstGeom prst="roundRect">
            <a:avLst/>
          </a:prstGeom>
          <a:solidFill>
            <a:schemeClr val="bg2"/>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具体的なイメージ</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9</a:t>
            </a:fld>
            <a:endParaRPr kumimoji="1" lang="ja-JP" altLang="en-US"/>
          </a:p>
        </p:txBody>
      </p:sp>
      <p:grpSp>
        <p:nvGrpSpPr>
          <p:cNvPr id="25" name="グループ化 24"/>
          <p:cNvGrpSpPr/>
          <p:nvPr/>
        </p:nvGrpSpPr>
        <p:grpSpPr>
          <a:xfrm>
            <a:off x="1271732" y="2509377"/>
            <a:ext cx="6619990" cy="1338235"/>
            <a:chOff x="1271732" y="2879418"/>
            <a:chExt cx="6619990" cy="1338235"/>
          </a:xfrm>
        </p:grpSpPr>
        <p:sp>
          <p:nvSpPr>
            <p:cNvPr id="5" name="角丸四角形 4"/>
            <p:cNvSpPr/>
            <p:nvPr/>
          </p:nvSpPr>
          <p:spPr>
            <a:xfrm>
              <a:off x="1797753" y="3412111"/>
              <a:ext cx="3867993" cy="1559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5867154" y="3499660"/>
              <a:ext cx="711335"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p:cNvCxnSpPr/>
            <p:nvPr/>
          </p:nvCxnSpPr>
          <p:spPr>
            <a:xfrm>
              <a:off x="6204380" y="3064084"/>
              <a:ext cx="0" cy="823609"/>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H="1">
              <a:off x="6201137" y="3064084"/>
              <a:ext cx="377352"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p:cNvCxnSpPr/>
            <p:nvPr/>
          </p:nvCxnSpPr>
          <p:spPr>
            <a:xfrm flipH="1">
              <a:off x="6204380" y="3887693"/>
              <a:ext cx="377352" cy="0"/>
            </a:xfrm>
            <a:prstGeom prst="line">
              <a:avLst/>
            </a:prstGeom>
          </p:spPr>
          <p:style>
            <a:lnRef idx="2">
              <a:schemeClr val="dk1"/>
            </a:lnRef>
            <a:fillRef idx="0">
              <a:schemeClr val="dk1"/>
            </a:fillRef>
            <a:effectRef idx="1">
              <a:schemeClr val="dk1"/>
            </a:effectRef>
            <a:fontRef idx="minor">
              <a:schemeClr val="tx1"/>
            </a:fontRef>
          </p:style>
        </p:cxnSp>
        <p:sp>
          <p:nvSpPr>
            <p:cNvPr id="16" name="正方形/長方形 15"/>
            <p:cNvSpPr/>
            <p:nvPr/>
          </p:nvSpPr>
          <p:spPr>
            <a:xfrm>
              <a:off x="6578489" y="2879418"/>
              <a:ext cx="1313233" cy="369332"/>
            </a:xfrm>
            <a:prstGeom prst="rect">
              <a:avLst/>
            </a:prstGeom>
          </p:spPr>
          <p:txBody>
            <a:bodyPr wrap="square">
              <a:spAutoFit/>
            </a:bodyPr>
            <a:lstStyle/>
            <a:p>
              <a:r>
                <a:rPr lang="ja-JP" altLang="en-US" dirty="0" smtClean="0"/>
                <a:t>休息</a:t>
              </a:r>
              <a:r>
                <a:rPr lang="en-US" altLang="ja-JP" dirty="0" smtClean="0"/>
                <a:t>: 80%</a:t>
              </a:r>
              <a:endParaRPr lang="ja-JP" altLang="en-US" dirty="0"/>
            </a:p>
          </p:txBody>
        </p:sp>
        <p:sp>
          <p:nvSpPr>
            <p:cNvPr id="17" name="正方形/長方形 16"/>
            <p:cNvSpPr/>
            <p:nvPr/>
          </p:nvSpPr>
          <p:spPr>
            <a:xfrm>
              <a:off x="6576259" y="3294271"/>
              <a:ext cx="1313233" cy="369332"/>
            </a:xfrm>
            <a:prstGeom prst="rect">
              <a:avLst/>
            </a:prstGeom>
          </p:spPr>
          <p:txBody>
            <a:bodyPr wrap="square">
              <a:spAutoFit/>
            </a:bodyPr>
            <a:lstStyle/>
            <a:p>
              <a:r>
                <a:rPr lang="ja-JP" altLang="en-US" dirty="0" smtClean="0"/>
                <a:t>採食</a:t>
              </a:r>
              <a:r>
                <a:rPr lang="en-US" altLang="ja-JP" dirty="0" smtClean="0"/>
                <a:t>: 5%</a:t>
              </a:r>
              <a:endParaRPr lang="ja-JP" altLang="en-US" dirty="0"/>
            </a:p>
          </p:txBody>
        </p:sp>
        <p:sp>
          <p:nvSpPr>
            <p:cNvPr id="18" name="正方形/長方形 17"/>
            <p:cNvSpPr/>
            <p:nvPr/>
          </p:nvSpPr>
          <p:spPr>
            <a:xfrm>
              <a:off x="6576258" y="3703027"/>
              <a:ext cx="1313233" cy="369332"/>
            </a:xfrm>
            <a:prstGeom prst="rect">
              <a:avLst/>
            </a:prstGeom>
          </p:spPr>
          <p:txBody>
            <a:bodyPr wrap="square">
              <a:spAutoFit/>
            </a:bodyPr>
            <a:lstStyle/>
            <a:p>
              <a:r>
                <a:rPr lang="ja-JP" altLang="en-US" dirty="0" smtClean="0"/>
                <a:t>歩行</a:t>
              </a:r>
              <a:r>
                <a:rPr lang="en-US" altLang="ja-JP" dirty="0" smtClean="0"/>
                <a:t>: 15%</a:t>
              </a:r>
              <a:endParaRPr lang="ja-JP" altLang="en-US" dirty="0"/>
            </a:p>
          </p:txBody>
        </p:sp>
        <p:sp>
          <p:nvSpPr>
            <p:cNvPr id="19" name="右大かっこ 18"/>
            <p:cNvSpPr/>
            <p:nvPr/>
          </p:nvSpPr>
          <p:spPr>
            <a:xfrm rot="5400000">
              <a:off x="3666713" y="1788119"/>
              <a:ext cx="130074" cy="3867991"/>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0" name="正方形/長方形 19"/>
            <p:cNvSpPr/>
            <p:nvPr/>
          </p:nvSpPr>
          <p:spPr>
            <a:xfrm>
              <a:off x="1773505" y="3848321"/>
              <a:ext cx="3823901" cy="369332"/>
            </a:xfrm>
            <a:prstGeom prst="rect">
              <a:avLst/>
            </a:prstGeom>
          </p:spPr>
          <p:txBody>
            <a:bodyPr wrap="square">
              <a:spAutoFit/>
            </a:bodyPr>
            <a:lstStyle/>
            <a:p>
              <a:r>
                <a:rPr lang="ja-JP" altLang="en-US" dirty="0" smtClean="0"/>
                <a:t>時間</a:t>
              </a:r>
              <a:r>
                <a:rPr lang="en-US" altLang="ja-JP" dirty="0" smtClean="0"/>
                <a:t>: 120</a:t>
              </a:r>
              <a:r>
                <a:rPr lang="ja-JP" altLang="en-US" dirty="0" smtClean="0"/>
                <a:t>分，総移動距離</a:t>
              </a:r>
              <a:r>
                <a:rPr lang="en-US" altLang="ja-JP" dirty="0" smtClean="0"/>
                <a:t>: 15</a:t>
              </a:r>
              <a:r>
                <a:rPr lang="ja-JP" altLang="en-US" dirty="0" smtClean="0"/>
                <a:t>メートル</a:t>
              </a:r>
              <a:endParaRPr lang="ja-JP" altLang="en-US" dirty="0"/>
            </a:p>
          </p:txBody>
        </p:sp>
        <p:sp>
          <p:nvSpPr>
            <p:cNvPr id="21" name="テキスト ボックス 20"/>
            <p:cNvSpPr txBox="1"/>
            <p:nvPr/>
          </p:nvSpPr>
          <p:spPr>
            <a:xfrm>
              <a:off x="1271732" y="2879418"/>
              <a:ext cx="700392" cy="400110"/>
            </a:xfrm>
            <a:prstGeom prst="rect">
              <a:avLst/>
            </a:prstGeom>
            <a:noFill/>
          </p:spPr>
          <p:txBody>
            <a:bodyPr wrap="square" rtlCol="0">
              <a:spAutoFit/>
            </a:bodyPr>
            <a:lstStyle/>
            <a:p>
              <a:r>
                <a:rPr kumimoji="1" lang="ja-JP" altLang="en-US" sz="2000" dirty="0" smtClean="0">
                  <a:solidFill>
                    <a:schemeClr val="tx2"/>
                  </a:solidFill>
                </a:rPr>
                <a:t>例</a:t>
              </a:r>
              <a:endParaRPr kumimoji="1" lang="ja-JP" altLang="en-US" sz="2000" dirty="0">
                <a:solidFill>
                  <a:schemeClr val="tx2"/>
                </a:solidFill>
              </a:endParaRPr>
            </a:p>
          </p:txBody>
        </p:sp>
        <p:sp>
          <p:nvSpPr>
            <p:cNvPr id="24" name="正方形/長方形 23"/>
            <p:cNvSpPr/>
            <p:nvPr/>
          </p:nvSpPr>
          <p:spPr>
            <a:xfrm>
              <a:off x="1903766" y="3057559"/>
              <a:ext cx="3693640" cy="369332"/>
            </a:xfrm>
            <a:prstGeom prst="rect">
              <a:avLst/>
            </a:prstGeom>
          </p:spPr>
          <p:txBody>
            <a:bodyPr wrap="none">
              <a:spAutoFit/>
            </a:bodyPr>
            <a:lstStyle/>
            <a:p>
              <a:r>
                <a:rPr lang="ja-JP" altLang="en-US" dirty="0" smtClean="0"/>
                <a:t>他</a:t>
              </a:r>
              <a:r>
                <a:rPr lang="ja-JP" altLang="en-US" dirty="0"/>
                <a:t>の牛と</a:t>
              </a:r>
              <a:r>
                <a:rPr lang="ja-JP" altLang="en-US" dirty="0" smtClean="0"/>
                <a:t>の距離</a:t>
              </a:r>
              <a:r>
                <a:rPr lang="ja-JP" altLang="en-US" dirty="0"/>
                <a:t>の</a:t>
              </a:r>
              <a:r>
                <a:rPr lang="ja-JP" altLang="en-US" dirty="0" smtClean="0"/>
                <a:t>最小値</a:t>
              </a:r>
              <a:r>
                <a:rPr lang="en-US" altLang="ja-JP" dirty="0" smtClean="0"/>
                <a:t>: 6</a:t>
              </a:r>
              <a:r>
                <a:rPr lang="ja-JP" altLang="en-US" dirty="0"/>
                <a:t>メートル</a:t>
              </a:r>
            </a:p>
          </p:txBody>
        </p:sp>
      </p:grpSp>
      <p:sp>
        <p:nvSpPr>
          <p:cNvPr id="26" name="角丸四角形 25"/>
          <p:cNvSpPr/>
          <p:nvPr/>
        </p:nvSpPr>
        <p:spPr>
          <a:xfrm>
            <a:off x="1096342" y="5118013"/>
            <a:ext cx="6945549" cy="1479586"/>
          </a:xfrm>
          <a:prstGeom prst="roundRect">
            <a:avLst/>
          </a:prstGeom>
          <a:solidFill>
            <a:schemeClr val="bg2"/>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27" name="グループ化 26"/>
          <p:cNvGrpSpPr/>
          <p:nvPr/>
        </p:nvGrpSpPr>
        <p:grpSpPr>
          <a:xfrm>
            <a:off x="1271732" y="5160885"/>
            <a:ext cx="6619990" cy="1380131"/>
            <a:chOff x="1271732" y="2879418"/>
            <a:chExt cx="6619990" cy="1380131"/>
          </a:xfrm>
        </p:grpSpPr>
        <p:sp>
          <p:nvSpPr>
            <p:cNvPr id="28" name="角丸四角形 27"/>
            <p:cNvSpPr/>
            <p:nvPr/>
          </p:nvSpPr>
          <p:spPr>
            <a:xfrm>
              <a:off x="1797753" y="3412111"/>
              <a:ext cx="3867993" cy="1559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cxnSp>
          <p:nvCxnSpPr>
            <p:cNvPr id="29" name="直線コネクタ 28"/>
            <p:cNvCxnSpPr/>
            <p:nvPr/>
          </p:nvCxnSpPr>
          <p:spPr>
            <a:xfrm>
              <a:off x="5867154" y="3499660"/>
              <a:ext cx="711335" cy="0"/>
            </a:xfrm>
            <a:prstGeom prst="line">
              <a:avLst/>
            </a:prstGeom>
          </p:spPr>
          <p:style>
            <a:lnRef idx="2">
              <a:schemeClr val="dk1"/>
            </a:lnRef>
            <a:fillRef idx="0">
              <a:schemeClr val="dk1"/>
            </a:fillRef>
            <a:effectRef idx="1">
              <a:schemeClr val="dk1"/>
            </a:effectRef>
            <a:fontRef idx="minor">
              <a:schemeClr val="tx1"/>
            </a:fontRef>
          </p:style>
        </p:cxnSp>
        <p:cxnSp>
          <p:nvCxnSpPr>
            <p:cNvPr id="30" name="直線コネクタ 29"/>
            <p:cNvCxnSpPr/>
            <p:nvPr/>
          </p:nvCxnSpPr>
          <p:spPr>
            <a:xfrm>
              <a:off x="6204380" y="3064084"/>
              <a:ext cx="0" cy="823609"/>
            </a:xfrm>
            <a:prstGeom prst="line">
              <a:avLst/>
            </a:prstGeom>
          </p:spPr>
          <p:style>
            <a:lnRef idx="2">
              <a:schemeClr val="dk1"/>
            </a:lnRef>
            <a:fillRef idx="0">
              <a:schemeClr val="dk1"/>
            </a:fillRef>
            <a:effectRef idx="1">
              <a:schemeClr val="dk1"/>
            </a:effectRef>
            <a:fontRef idx="minor">
              <a:schemeClr val="tx1"/>
            </a:fontRef>
          </p:style>
        </p:cxnSp>
        <p:cxnSp>
          <p:nvCxnSpPr>
            <p:cNvPr id="31" name="直線コネクタ 30"/>
            <p:cNvCxnSpPr/>
            <p:nvPr/>
          </p:nvCxnSpPr>
          <p:spPr>
            <a:xfrm flipH="1">
              <a:off x="6201137" y="3064084"/>
              <a:ext cx="377352"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p:cNvCxnSpPr/>
            <p:nvPr/>
          </p:nvCxnSpPr>
          <p:spPr>
            <a:xfrm flipH="1">
              <a:off x="6204380" y="3887693"/>
              <a:ext cx="377352" cy="0"/>
            </a:xfrm>
            <a:prstGeom prst="line">
              <a:avLst/>
            </a:prstGeom>
          </p:spPr>
          <p:style>
            <a:lnRef idx="2">
              <a:schemeClr val="dk1"/>
            </a:lnRef>
            <a:fillRef idx="0">
              <a:schemeClr val="dk1"/>
            </a:fillRef>
            <a:effectRef idx="1">
              <a:schemeClr val="dk1"/>
            </a:effectRef>
            <a:fontRef idx="minor">
              <a:schemeClr val="tx1"/>
            </a:fontRef>
          </p:style>
        </p:cxnSp>
        <p:sp>
          <p:nvSpPr>
            <p:cNvPr id="33" name="正方形/長方形 32"/>
            <p:cNvSpPr/>
            <p:nvPr/>
          </p:nvSpPr>
          <p:spPr>
            <a:xfrm>
              <a:off x="6578489" y="2879418"/>
              <a:ext cx="1313233" cy="369332"/>
            </a:xfrm>
            <a:prstGeom prst="rect">
              <a:avLst/>
            </a:prstGeom>
          </p:spPr>
          <p:txBody>
            <a:bodyPr wrap="square">
              <a:spAutoFit/>
            </a:bodyPr>
            <a:lstStyle/>
            <a:p>
              <a:r>
                <a:rPr lang="ja-JP" altLang="en-US" dirty="0" smtClean="0"/>
                <a:t>休息</a:t>
              </a:r>
              <a:r>
                <a:rPr lang="en-US" altLang="ja-JP" dirty="0" smtClean="0"/>
                <a:t>: 30%</a:t>
              </a:r>
              <a:endParaRPr lang="ja-JP" altLang="en-US" dirty="0"/>
            </a:p>
          </p:txBody>
        </p:sp>
        <p:sp>
          <p:nvSpPr>
            <p:cNvPr id="34" name="正方形/長方形 33"/>
            <p:cNvSpPr/>
            <p:nvPr/>
          </p:nvSpPr>
          <p:spPr>
            <a:xfrm>
              <a:off x="6576259" y="3294271"/>
              <a:ext cx="1313233" cy="369332"/>
            </a:xfrm>
            <a:prstGeom prst="rect">
              <a:avLst/>
            </a:prstGeom>
          </p:spPr>
          <p:txBody>
            <a:bodyPr wrap="square">
              <a:spAutoFit/>
            </a:bodyPr>
            <a:lstStyle/>
            <a:p>
              <a:r>
                <a:rPr lang="ja-JP" altLang="en-US" dirty="0" smtClean="0"/>
                <a:t>採食</a:t>
              </a:r>
              <a:r>
                <a:rPr lang="en-US" altLang="ja-JP" dirty="0" smtClean="0"/>
                <a:t>: 30%</a:t>
              </a:r>
              <a:endParaRPr lang="ja-JP" altLang="en-US" dirty="0"/>
            </a:p>
          </p:txBody>
        </p:sp>
        <p:sp>
          <p:nvSpPr>
            <p:cNvPr id="35" name="正方形/長方形 34"/>
            <p:cNvSpPr/>
            <p:nvPr/>
          </p:nvSpPr>
          <p:spPr>
            <a:xfrm>
              <a:off x="6576258" y="3703027"/>
              <a:ext cx="1313233" cy="369332"/>
            </a:xfrm>
            <a:prstGeom prst="rect">
              <a:avLst/>
            </a:prstGeom>
          </p:spPr>
          <p:txBody>
            <a:bodyPr wrap="square">
              <a:spAutoFit/>
            </a:bodyPr>
            <a:lstStyle/>
            <a:p>
              <a:r>
                <a:rPr lang="ja-JP" altLang="en-US" dirty="0" smtClean="0"/>
                <a:t>歩行</a:t>
              </a:r>
              <a:r>
                <a:rPr lang="en-US" altLang="ja-JP" dirty="0" smtClean="0"/>
                <a:t>: 40%</a:t>
              </a:r>
              <a:endParaRPr lang="ja-JP" altLang="en-US" dirty="0"/>
            </a:p>
          </p:txBody>
        </p:sp>
        <p:sp>
          <p:nvSpPr>
            <p:cNvPr id="36" name="右大かっこ 35"/>
            <p:cNvSpPr/>
            <p:nvPr/>
          </p:nvSpPr>
          <p:spPr>
            <a:xfrm rot="5400000">
              <a:off x="3666713" y="1788119"/>
              <a:ext cx="130074" cy="3867991"/>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7" name="正方形/長方形 36"/>
            <p:cNvSpPr/>
            <p:nvPr/>
          </p:nvSpPr>
          <p:spPr>
            <a:xfrm>
              <a:off x="1697279" y="3890217"/>
              <a:ext cx="3976352" cy="369332"/>
            </a:xfrm>
            <a:prstGeom prst="rect">
              <a:avLst/>
            </a:prstGeom>
          </p:spPr>
          <p:txBody>
            <a:bodyPr wrap="square">
              <a:spAutoFit/>
            </a:bodyPr>
            <a:lstStyle/>
            <a:p>
              <a:r>
                <a:rPr lang="ja-JP" altLang="en-US" dirty="0" smtClean="0"/>
                <a:t>時間</a:t>
              </a:r>
              <a:r>
                <a:rPr lang="en-US" altLang="ja-JP" dirty="0" smtClean="0"/>
                <a:t>: 120</a:t>
              </a:r>
              <a:r>
                <a:rPr lang="ja-JP" altLang="en-US" dirty="0" smtClean="0"/>
                <a:t>分，総移動距離</a:t>
              </a:r>
              <a:r>
                <a:rPr lang="en-US" altLang="ja-JP" dirty="0" smtClean="0"/>
                <a:t>: 205</a:t>
              </a:r>
              <a:r>
                <a:rPr lang="ja-JP" altLang="en-US" dirty="0" smtClean="0"/>
                <a:t>メートル</a:t>
              </a:r>
              <a:endParaRPr lang="ja-JP" altLang="en-US" dirty="0"/>
            </a:p>
          </p:txBody>
        </p:sp>
        <p:sp>
          <p:nvSpPr>
            <p:cNvPr id="38" name="テキスト ボックス 37"/>
            <p:cNvSpPr txBox="1"/>
            <p:nvPr/>
          </p:nvSpPr>
          <p:spPr>
            <a:xfrm>
              <a:off x="1271732" y="2879418"/>
              <a:ext cx="700392" cy="400110"/>
            </a:xfrm>
            <a:prstGeom prst="rect">
              <a:avLst/>
            </a:prstGeom>
            <a:noFill/>
          </p:spPr>
          <p:txBody>
            <a:bodyPr wrap="square" rtlCol="0">
              <a:spAutoFit/>
            </a:bodyPr>
            <a:lstStyle/>
            <a:p>
              <a:r>
                <a:rPr kumimoji="1" lang="ja-JP" altLang="en-US" sz="2000" dirty="0" smtClean="0">
                  <a:solidFill>
                    <a:schemeClr val="tx2"/>
                  </a:solidFill>
                </a:rPr>
                <a:t>例</a:t>
              </a:r>
              <a:endParaRPr kumimoji="1" lang="ja-JP" altLang="en-US" sz="2000" dirty="0">
                <a:solidFill>
                  <a:schemeClr val="tx2"/>
                </a:solidFill>
              </a:endParaRPr>
            </a:p>
          </p:txBody>
        </p:sp>
        <p:sp>
          <p:nvSpPr>
            <p:cNvPr id="39" name="正方形/長方形 38"/>
            <p:cNvSpPr/>
            <p:nvPr/>
          </p:nvSpPr>
          <p:spPr>
            <a:xfrm>
              <a:off x="1903766" y="3057559"/>
              <a:ext cx="3693640" cy="369332"/>
            </a:xfrm>
            <a:prstGeom prst="rect">
              <a:avLst/>
            </a:prstGeom>
          </p:spPr>
          <p:txBody>
            <a:bodyPr wrap="none">
              <a:spAutoFit/>
            </a:bodyPr>
            <a:lstStyle/>
            <a:p>
              <a:r>
                <a:rPr lang="ja-JP" altLang="en-US" dirty="0" smtClean="0"/>
                <a:t>他</a:t>
              </a:r>
              <a:r>
                <a:rPr lang="ja-JP" altLang="en-US" dirty="0"/>
                <a:t>の牛と</a:t>
              </a:r>
              <a:r>
                <a:rPr lang="ja-JP" altLang="en-US" dirty="0" smtClean="0"/>
                <a:t>の距離</a:t>
              </a:r>
              <a:r>
                <a:rPr lang="ja-JP" altLang="en-US" dirty="0"/>
                <a:t>の</a:t>
              </a:r>
              <a:r>
                <a:rPr lang="ja-JP" altLang="en-US" dirty="0" smtClean="0"/>
                <a:t>最小値</a:t>
              </a:r>
              <a:r>
                <a:rPr lang="en-US" altLang="ja-JP" dirty="0" smtClean="0"/>
                <a:t>: 3</a:t>
              </a:r>
              <a:r>
                <a:rPr lang="ja-JP" altLang="en-US" dirty="0" smtClean="0"/>
                <a:t>メートル</a:t>
              </a:r>
              <a:endParaRPr lang="ja-JP" altLang="en-US" dirty="0"/>
            </a:p>
          </p:txBody>
        </p:sp>
      </p:grpSp>
    </p:spTree>
    <p:extLst>
      <p:ext uri="{BB962C8B-B14F-4D97-AF65-F5344CB8AC3E}">
        <p14:creationId xmlns:p14="http://schemas.microsoft.com/office/powerpoint/2010/main" val="2028359942"/>
      </p:ext>
    </p:extLst>
  </p:cSld>
  <p:clrMapOvr>
    <a:masterClrMapping/>
  </p:clrMapOvr>
</p:sld>
</file>

<file path=ppt/theme/theme1.xml><?xml version="1.0" encoding="utf-8"?>
<a:theme xmlns:a="http://schemas.openxmlformats.org/drawingml/2006/main" name="tem_B26_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5166</TotalTime>
  <Words>1470</Words>
  <Application>Microsoft Office PowerPoint</Application>
  <PresentationFormat>画面に合わせる (4:3)</PresentationFormat>
  <Paragraphs>293</Paragraphs>
  <Slides>21</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ＭＳ Ｐゴシック</vt:lpstr>
      <vt:lpstr>メイリオ</vt:lpstr>
      <vt:lpstr>Arial</vt:lpstr>
      <vt:lpstr>Calibri</vt:lpstr>
      <vt:lpstr>Cambria Math</vt:lpstr>
      <vt:lpstr>Wingdings</vt:lpstr>
      <vt:lpstr>tem_B26_a</vt:lpstr>
      <vt:lpstr>Behavior Detection</vt:lpstr>
      <vt:lpstr>行動同期に基づくコミュニティ作成の課題</vt:lpstr>
      <vt:lpstr>コミュニティ変化点検知アルゴリズム</vt:lpstr>
      <vt:lpstr>変化点が乱立するのを防ぐための対処</vt:lpstr>
      <vt:lpstr>パラメータ設定とねらいについて</vt:lpstr>
      <vt:lpstr>コミュニティ変化点とSimpson係数</vt:lpstr>
      <vt:lpstr>コミュニティ生成間隔について (仮説)</vt:lpstr>
      <vt:lpstr>より発展的な行動の検出</vt:lpstr>
      <vt:lpstr>具体的なイメージ</vt:lpstr>
      <vt:lpstr>より発展的な行動の検出</vt:lpstr>
      <vt:lpstr>空間同期に基づくコミュニティと行動同期度</vt:lpstr>
      <vt:lpstr>動物行動図説</vt:lpstr>
      <vt:lpstr>行動分類（クラスタリング）結果の活用</vt:lpstr>
      <vt:lpstr>インタラクション推定の前提と目標</vt:lpstr>
      <vt:lpstr>生成過程 (generative process) の仮定</vt:lpstr>
      <vt:lpstr>文書のトピックモデルに照らし合わせる</vt:lpstr>
      <vt:lpstr>文書のトピックモデルに照らし合わせる</vt:lpstr>
      <vt:lpstr>実験設定</vt:lpstr>
      <vt:lpstr>各トピックの分布</vt:lpstr>
      <vt:lpstr>時系列でのトピックプロット</vt:lpstr>
      <vt:lpstr>Future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クリックしてタイトルを入力</dc:title>
  <dc:creator>P-ralay.com</dc:creator>
  <cp:lastModifiedBy>Shunta Fukumoto</cp:lastModifiedBy>
  <cp:revision>261</cp:revision>
  <dcterms:modified xsi:type="dcterms:W3CDTF">2020-11-05T08:55:24Z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TC024770329991</vt:lpwstr>
  </property>
</Properties>
</file>