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56" r:id="rId2"/>
    <p:sldId id="281" r:id="rId3"/>
    <p:sldId id="284" r:id="rId4"/>
    <p:sldId id="285" r:id="rId5"/>
    <p:sldId id="283" r:id="rId6"/>
    <p:sldId id="286" r:id="rId7"/>
    <p:sldId id="287" r:id="rId8"/>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D25"/>
    <a:srgbClr val="F5E4D0"/>
    <a:srgbClr val="11085C"/>
    <a:srgbClr val="005000"/>
    <a:srgbClr val="520000"/>
    <a:srgbClr val="000032"/>
    <a:srgbClr val="CE653F"/>
    <a:srgbClr val="4D8402"/>
    <a:srgbClr val="007800"/>
    <a:srgbClr val="000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394" autoAdjust="0"/>
  </p:normalViewPr>
  <p:slideViewPr>
    <p:cSldViewPr snapToGrid="0" snapToObjects="1">
      <p:cViewPr varScale="1">
        <p:scale>
          <a:sx n="79" d="100"/>
          <a:sy n="79" d="100"/>
        </p:scale>
        <p:origin x="1598"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2020/7/28</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目的は変化点検知アルゴリズムがうまくいっているか</a:t>
            </a:r>
            <a:endParaRPr kumimoji="1" lang="en-US" altLang="ja-JP" dirty="0" smtClean="0"/>
          </a:p>
          <a:p>
            <a:r>
              <a:rPr kumimoji="1" lang="ja-JP" altLang="en-US" dirty="0" smtClean="0"/>
              <a:t>例えばこんな使い方ができないか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2</a:t>
            </a:fld>
            <a:endParaRPr lang="ja-JP" altLang="en-US"/>
          </a:p>
        </p:txBody>
      </p:sp>
    </p:spTree>
    <p:extLst>
      <p:ext uri="{BB962C8B-B14F-4D97-AF65-F5344CB8AC3E}">
        <p14:creationId xmlns:p14="http://schemas.microsoft.com/office/powerpoint/2010/main" val="101278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4</a:t>
            </a:fld>
            <a:endParaRPr lang="ja-JP" altLang="en-US"/>
          </a:p>
        </p:txBody>
      </p:sp>
    </p:spTree>
    <p:extLst>
      <p:ext uri="{BB962C8B-B14F-4D97-AF65-F5344CB8AC3E}">
        <p14:creationId xmlns:p14="http://schemas.microsoft.com/office/powerpoint/2010/main" val="312517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基本的には</a:t>
            </a:r>
            <a:r>
              <a:rPr kumimoji="1" lang="en-US" altLang="ja-JP" dirty="0" smtClean="0"/>
              <a:t>5</a:t>
            </a:r>
            <a:r>
              <a:rPr kumimoji="1" lang="ja-JP" altLang="en-US" dirty="0" err="1" smtClean="0"/>
              <a:t>つの</a:t>
            </a:r>
            <a:r>
              <a:rPr kumimoji="1" lang="ja-JP" altLang="en-US" dirty="0" smtClean="0"/>
              <a:t>分類タスク</a:t>
            </a:r>
            <a:endParaRPr kumimoji="1" lang="en-US" altLang="ja-JP" dirty="0" smtClean="0"/>
          </a:p>
          <a:p>
            <a:r>
              <a:rPr kumimoji="1" lang="ja-JP" altLang="en-US" dirty="0" smtClean="0"/>
              <a:t>性行動が多ければ発情</a:t>
            </a:r>
            <a:endParaRPr kumimoji="1" lang="en-US" altLang="ja-JP" dirty="0" smtClean="0"/>
          </a:p>
          <a:p>
            <a:r>
              <a:rPr kumimoji="1" lang="ja-JP" altLang="en-US" dirty="0" smtClean="0"/>
              <a:t>社会距離が大きければ孤立</a:t>
            </a:r>
            <a:endParaRPr kumimoji="1" lang="en-US" altLang="ja-JP" dirty="0" smtClean="0"/>
          </a:p>
          <a:p>
            <a:r>
              <a:rPr kumimoji="1" lang="ja-JP" altLang="en-US" dirty="0" smtClean="0"/>
              <a:t>休息が長ければ体調不良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5</a:t>
            </a:fld>
            <a:endParaRPr lang="ja-JP" altLang="en-US"/>
          </a:p>
        </p:txBody>
      </p:sp>
    </p:spTree>
    <p:extLst>
      <p:ext uri="{BB962C8B-B14F-4D97-AF65-F5344CB8AC3E}">
        <p14:creationId xmlns:p14="http://schemas.microsoft.com/office/powerpoint/2010/main" val="12310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変化点検知のアルゴリズムを考えるにあたり定式化を試みた．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52DE56-9016-7646-809A-B5CBDB9F824B}" type="slidenum">
              <a:rPr lang="ja-JP" altLang="en-US" smtClean="0"/>
              <a:pPr>
                <a:defRPr/>
              </a:pPr>
              <a:t>7</a:t>
            </a:fld>
            <a:endParaRPr lang="ja-JP" altLang="en-US"/>
          </a:p>
        </p:txBody>
      </p:sp>
    </p:spTree>
    <p:extLst>
      <p:ext uri="{BB962C8B-B14F-4D97-AF65-F5344CB8AC3E}">
        <p14:creationId xmlns:p14="http://schemas.microsoft.com/office/powerpoint/2010/main" val="234102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3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smtClean="0"/>
              <a:t>Current</a:t>
            </a:r>
            <a:r>
              <a:rPr kumimoji="1" lang="ja-JP" altLang="en-US" dirty="0" smtClean="0"/>
              <a:t> </a:t>
            </a:r>
            <a:r>
              <a:rPr kumimoji="1" lang="en-US" altLang="ja-JP" dirty="0" smtClean="0"/>
              <a:t>Progress</a:t>
            </a:r>
            <a:r>
              <a:rPr kumimoji="1" lang="ja-JP" altLang="en-US" dirty="0" smtClean="0"/>
              <a:t> </a:t>
            </a:r>
            <a:r>
              <a:rPr kumimoji="1" lang="en-US" altLang="ja-JP" dirty="0" smtClean="0"/>
              <a:t>and Future</a:t>
            </a:r>
            <a:r>
              <a:rPr kumimoji="1" lang="ja-JP" altLang="en-US" dirty="0" smtClean="0"/>
              <a:t> </a:t>
            </a:r>
            <a:r>
              <a:rPr kumimoji="1" lang="en-US" altLang="ja-JP" dirty="0" smtClean="0"/>
              <a:t>Plan</a:t>
            </a:r>
            <a:endParaRPr kumimoji="1" lang="ja-JP" altLang="en-US" dirty="0"/>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smtClean="0"/>
              <a:t>Meeting Note.</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発情検出</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65682" y="1307690"/>
                <a:ext cx="7821117" cy="5413785"/>
              </a:xfrm>
            </p:spPr>
            <p:txBody>
              <a:bodyPr/>
              <a:lstStyle/>
              <a:p>
                <a:pPr marL="457200" indent="-457200">
                  <a:buFont typeface="+mj-lt"/>
                  <a:buAutoNum type="arabicPeriod"/>
                </a:pPr>
                <a:r>
                  <a:rPr lang="ja-JP" altLang="en-US" dirty="0" smtClean="0">
                    <a:solidFill>
                      <a:srgbClr val="00B0F0"/>
                    </a:solidFill>
                  </a:rPr>
                  <a:t>空間</a:t>
                </a:r>
                <a:r>
                  <a:rPr kumimoji="1" lang="ja-JP" altLang="en-US" dirty="0" smtClean="0">
                    <a:solidFill>
                      <a:srgbClr val="00B0F0"/>
                    </a:solidFill>
                  </a:rPr>
                  <a:t>同期</a:t>
                </a:r>
                <a:r>
                  <a:rPr kumimoji="1" lang="ja-JP" altLang="en-US" dirty="0" smtClean="0"/>
                  <a:t>に基づいて</a:t>
                </a:r>
                <a:r>
                  <a:rPr lang="en-US" altLang="ja-JP" dirty="0"/>
                  <a:t>2</a:t>
                </a:r>
                <a:r>
                  <a:rPr kumimoji="1" lang="ja-JP" altLang="en-US" dirty="0" smtClean="0"/>
                  <a:t>分ごとにコミュニティ作成</a:t>
                </a:r>
                <a:endParaRPr kumimoji="1" lang="en-US" altLang="ja-JP" dirty="0" smtClean="0"/>
              </a:p>
              <a:p>
                <a:pPr marL="457200" indent="-457200">
                  <a:buFont typeface="+mj-lt"/>
                  <a:buAutoNum type="arabicPeriod" startAt="2"/>
                </a:pPr>
                <a:r>
                  <a:rPr lang="ja-JP" altLang="en-US" dirty="0" smtClean="0"/>
                  <a:t>コミュニティ変化点検知</a:t>
                </a:r>
                <a:endParaRPr lang="en-US" altLang="ja-JP" dirty="0" smtClean="0"/>
              </a:p>
              <a:p>
                <a:pPr marL="457200" indent="-457200">
                  <a:buFont typeface="+mj-lt"/>
                  <a:buAutoNum type="arabicPeriod" startAt="2"/>
                </a:pPr>
                <a:r>
                  <a:rPr lang="en-US" altLang="ja-JP" dirty="0" smtClean="0"/>
                  <a:t>3</a:t>
                </a:r>
                <a:r>
                  <a:rPr lang="ja-JP" altLang="en-US" dirty="0" smtClean="0"/>
                  <a:t>の時間ごとにいくつかの特徴を定義</a:t>
                </a:r>
                <a:endParaRPr lang="en-US" altLang="ja-JP" dirty="0" smtClean="0"/>
              </a:p>
              <a:p>
                <a:pPr marL="757238" lvl="1" indent="-457200">
                  <a:buFont typeface="Arial" panose="020B0604020202020204" pitchFamily="34" charset="0"/>
                  <a:buChar char="•"/>
                </a:pPr>
                <a14:m>
                  <m:oMath xmlns:m="http://schemas.openxmlformats.org/officeDocument/2006/math">
                    <m:r>
                      <a:rPr lang="ja-JP" altLang="en-US" sz="2400" i="1" dirty="0" smtClean="0">
                        <a:latin typeface="Cambria Math" panose="02040503050406030204" pitchFamily="18" charset="0"/>
                      </a:rPr>
                      <m:t>歩行時間</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継続時間</m:t>
                    </m:r>
                    <m:r>
                      <a:rPr lang="en-US" altLang="ja-JP" sz="2400" i="1" dirty="0">
                        <a:latin typeface="Cambria Math" panose="02040503050406030204" pitchFamily="18" charset="0"/>
                        <a:ea typeface="Cambria Math" panose="02040503050406030204" pitchFamily="18" charset="0"/>
                      </a:rPr>
                      <m:t>×</m:t>
                    </m:r>
                    <m:r>
                      <a:rPr lang="ja-JP" altLang="en-US" sz="2400" i="1" dirty="0">
                        <a:latin typeface="Cambria Math" panose="02040503050406030204" pitchFamily="18" charset="0"/>
                      </a:rPr>
                      <m:t>歩行割合</m:t>
                    </m:r>
                  </m:oMath>
                </a14:m>
                <a:endParaRPr lang="en-US" altLang="ja-JP" sz="2400" dirty="0" smtClean="0">
                  <a:latin typeface="メイリオ" panose="020B0604030504040204" pitchFamily="50" charset="-128"/>
                </a:endParaRPr>
              </a:p>
              <a:p>
                <a:pPr marL="757238" lvl="1" indent="-457200">
                  <a:buFont typeface="Arial" panose="020B0604020202020204" pitchFamily="34" charset="0"/>
                  <a:buChar char="•"/>
                </a:pPr>
                <a:r>
                  <a:rPr lang="en-US" altLang="ja-JP" sz="2400" dirty="0" smtClean="0">
                    <a:latin typeface="+mn-ea"/>
                  </a:rPr>
                  <a:t>2</a:t>
                </a:r>
                <a:r>
                  <a:rPr lang="ja-JP" altLang="en-US" sz="2400" dirty="0" smtClean="0">
                    <a:latin typeface="+mn-ea"/>
                  </a:rPr>
                  <a:t>頭</a:t>
                </a:r>
                <a:r>
                  <a:rPr lang="ja-JP" altLang="en-US" sz="2400" dirty="0" smtClean="0">
                    <a:latin typeface="+mn-ea"/>
                  </a:rPr>
                  <a:t>間距離の最小平均距離</a:t>
                </a:r>
                <a:endParaRPr lang="en-US" altLang="ja-JP" sz="2400" dirty="0" smtClean="0">
                  <a:latin typeface="+mn-ea"/>
                </a:endParaRPr>
              </a:p>
              <a:p>
                <a:pPr marL="757238" lvl="1" indent="-457200">
                  <a:buFont typeface="Arial" panose="020B0604020202020204" pitchFamily="34" charset="0"/>
                  <a:buChar char="•"/>
                </a:pPr>
                <a:r>
                  <a:rPr kumimoji="1" lang="ja-JP" altLang="en-US" sz="2400" dirty="0" smtClean="0"/>
                  <a:t>コミュニティ内インタラクショングラフの平均</a:t>
                </a:r>
                <a:r>
                  <a:rPr kumimoji="1" lang="ja-JP" altLang="en-US" sz="2400" dirty="0" smtClean="0"/>
                  <a:t>密度</a:t>
                </a: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65682" y="1307690"/>
                <a:ext cx="7821117" cy="5413785"/>
              </a:xfrm>
              <a:blipFill>
                <a:blip r:embed="rId3"/>
                <a:stretch>
                  <a:fillRect l="-1247" t="-135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grpSp>
        <p:nvGrpSpPr>
          <p:cNvPr id="6" name="グループ化 5"/>
          <p:cNvGrpSpPr/>
          <p:nvPr/>
        </p:nvGrpSpPr>
        <p:grpSpPr>
          <a:xfrm>
            <a:off x="1155906" y="4095344"/>
            <a:ext cx="6872748" cy="1997257"/>
            <a:chOff x="1327355" y="4451320"/>
            <a:chExt cx="6872748" cy="2270154"/>
          </a:xfrm>
          <a:solidFill>
            <a:schemeClr val="accent1">
              <a:lumMod val="20000"/>
              <a:lumOff val="80000"/>
            </a:schemeClr>
          </a:solidFill>
        </p:grpSpPr>
        <p:sp>
          <p:nvSpPr>
            <p:cNvPr id="7" name="四角形吹き出し 6"/>
            <p:cNvSpPr/>
            <p:nvPr/>
          </p:nvSpPr>
          <p:spPr>
            <a:xfrm>
              <a:off x="1327355" y="4451320"/>
              <a:ext cx="6872748" cy="2270154"/>
            </a:xfrm>
            <a:prstGeom prst="wedgeRectCallout">
              <a:avLst>
                <a:gd name="adj1" fmla="val -27783"/>
                <a:gd name="adj2" fmla="val -60097"/>
              </a:avLst>
            </a:prstGeom>
            <a:grp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正方形/長方形 9"/>
                <p:cNvSpPr/>
                <p:nvPr/>
              </p:nvSpPr>
              <p:spPr>
                <a:xfrm>
                  <a:off x="1426317" y="4477518"/>
                  <a:ext cx="6682902" cy="845131"/>
                </a:xfrm>
                <a:prstGeom prst="rect">
                  <a:avLst/>
                </a:prstGeom>
                <a:grpFill/>
              </p:spPr>
              <p:txBody>
                <a:bodyPr wrap="square">
                  <a:spAutoFit/>
                </a:bodyPr>
                <a:lstStyle/>
                <a:p>
                  <a:pPr indent="-157162"/>
                  <a14:m>
                    <m:oMathPara xmlns:m="http://schemas.openxmlformats.org/officeDocument/2006/math">
                      <m:oMathParaPr>
                        <m:jc m:val="left"/>
                      </m:oMathParaPr>
                      <m:oMath xmlns:m="http://schemas.openxmlformats.org/officeDocument/2006/math">
                        <m:r>
                          <a:rPr lang="ja-JP" altLang="en-US" sz="2000" i="1" dirty="0" smtClean="0">
                            <a:latin typeface="Cambria Math" panose="02040503050406030204" pitchFamily="18" charset="0"/>
                          </a:rPr>
                          <m:t>グラフの密度</m:t>
                        </m:r>
                        <m:r>
                          <a:rPr lang="en-US" altLang="ja-JP" sz="2000" i="1" dirty="0">
                            <a:latin typeface="Cambria Math" panose="02040503050406030204" pitchFamily="18" charset="0"/>
                          </a:rPr>
                          <m:t>=</m:t>
                        </m:r>
                        <m:f>
                          <m:fPr>
                            <m:ctrlPr>
                              <a:rPr lang="en-US" altLang="ja-JP" sz="2000" b="0" i="1" dirty="0" smtClean="0">
                                <a:latin typeface="Cambria Math" panose="02040503050406030204" pitchFamily="18" charset="0"/>
                              </a:rPr>
                            </m:ctrlPr>
                          </m:fPr>
                          <m:num>
                            <m:r>
                              <a:rPr lang="ja-JP" altLang="en-US" sz="2000" i="1" dirty="0" smtClean="0">
                                <a:latin typeface="Cambria Math" panose="02040503050406030204" pitchFamily="18" charset="0"/>
                              </a:rPr>
                              <m:t>コミュニティ内</m:t>
                            </m:r>
                            <m:r>
                              <a:rPr lang="ja-JP" altLang="en-US" sz="2000" i="1" dirty="0">
                                <a:latin typeface="Cambria Math" panose="02040503050406030204" pitchFamily="18" charset="0"/>
                              </a:rPr>
                              <m:t>ノードの</m:t>
                            </m:r>
                            <m:r>
                              <a:rPr lang="ja-JP" altLang="en-US" sz="2000" i="1" dirty="0" smtClean="0">
                                <a:latin typeface="Cambria Math" panose="02040503050406030204" pitchFamily="18" charset="0"/>
                              </a:rPr>
                              <m:t>辺</m:t>
                            </m:r>
                            <m:r>
                              <a:rPr lang="ja-JP" altLang="en-US" sz="2000" i="1" dirty="0">
                                <a:latin typeface="Cambria Math" panose="02040503050406030204" pitchFamily="18" charset="0"/>
                              </a:rPr>
                              <m:t>数</m:t>
                            </m:r>
                          </m:num>
                          <m:den>
                            <m:r>
                              <a:rPr lang="ja-JP" altLang="en-US" sz="2000" i="1" dirty="0">
                                <a:latin typeface="Cambria Math" panose="02040503050406030204" pitchFamily="18" charset="0"/>
                                <a:ea typeface="+mn-ea"/>
                              </a:rPr>
                              <m:t>コミュニティ内ノードの完全グラフの辺</m:t>
                            </m:r>
                            <m:r>
                              <m:rPr>
                                <m:nor/>
                              </m:rPr>
                              <a:rPr lang="ja-JP" altLang="en-US" sz="2000" dirty="0">
                                <a:latin typeface="+mn-ea"/>
                                <a:ea typeface="+mn-ea"/>
                              </a:rPr>
                              <m:t>数</m:t>
                            </m:r>
                          </m:den>
                        </m:f>
                      </m:oMath>
                    </m:oMathPara>
                  </a14:m>
                  <a:endParaRPr lang="en-US" altLang="ja-JP" sz="2000" dirty="0">
                    <a:latin typeface="メイリオ" panose="020B0604030504040204" pitchFamily="50" charset="-128"/>
                    <a:ea typeface="メイリオ" panose="020B0604030504040204" pitchFamily="50" charset="-128"/>
                  </a:endParaRPr>
                </a:p>
              </p:txBody>
            </p:sp>
          </mc:Choice>
          <mc:Fallback>
            <p:sp>
              <p:nvSpPr>
                <p:cNvPr id="10" name="正方形/長方形 9"/>
                <p:cNvSpPr>
                  <a:spLocks noRot="1" noChangeAspect="1" noMove="1" noResize="1" noEditPoints="1" noAdjustHandles="1" noChangeArrowheads="1" noChangeShapeType="1" noTextEdit="1"/>
                </p:cNvSpPr>
                <p:nvPr/>
              </p:nvSpPr>
              <p:spPr>
                <a:xfrm>
                  <a:off x="1426317" y="4477518"/>
                  <a:ext cx="6682902" cy="845131"/>
                </a:xfrm>
                <a:prstGeom prst="rect">
                  <a:avLst/>
                </a:prstGeom>
                <a:blipFill>
                  <a:blip r:embed="rId4"/>
                  <a:stretch>
                    <a:fillRect/>
                  </a:stretch>
                </a:blipFill>
              </p:spPr>
              <p:txBody>
                <a:bodyPr/>
                <a:lstStyle/>
                <a:p>
                  <a:r>
                    <a:rPr lang="ja-JP" altLang="en-US">
                      <a:noFill/>
                    </a:rPr>
                    <a:t> </a:t>
                  </a:r>
                </a:p>
              </p:txBody>
            </p:sp>
          </mc:Fallback>
        </mc:AlternateContent>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7950" y="5322649"/>
              <a:ext cx="1339394" cy="1312606"/>
            </a:xfrm>
            <a:prstGeom prst="rect">
              <a:avLst/>
            </a:prstGeom>
            <a:grpFill/>
          </p:spPr>
        </p:pic>
        <mc:AlternateContent xmlns:mc="http://schemas.openxmlformats.org/markup-compatibility/2006">
          <mc:Choice xmlns:a14="http://schemas.microsoft.com/office/drawing/2010/main" Requires="a14">
            <p:sp>
              <p:nvSpPr>
                <p:cNvPr id="5" name="正方形/長方形 4"/>
                <p:cNvSpPr/>
                <p:nvPr/>
              </p:nvSpPr>
              <p:spPr>
                <a:xfrm>
                  <a:off x="2073960" y="5615667"/>
                  <a:ext cx="4068743" cy="684996"/>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dirty="0" smtClean="0">
                            <a:latin typeface="Cambria Math" panose="02040503050406030204" pitchFamily="18" charset="0"/>
                          </a:rPr>
                          <m:t>完全グラフの</m:t>
                        </m:r>
                        <m:r>
                          <a:rPr lang="ja-JP" altLang="en-US" sz="2000" i="1" dirty="0">
                            <a:latin typeface="Cambria Math" panose="02040503050406030204" pitchFamily="18" charset="0"/>
                          </a:rPr>
                          <m:t>辺</m:t>
                        </m:r>
                        <m:r>
                          <m:rPr>
                            <m:nor/>
                          </m:rPr>
                          <a:rPr lang="ja-JP" altLang="en-US" sz="2000" dirty="0">
                            <a:latin typeface="+mn-ea"/>
                          </a:rPr>
                          <m:t>数</m:t>
                        </m:r>
                        <m:r>
                          <m:rPr>
                            <m:nor/>
                          </m:rPr>
                          <a:rPr lang="en-US" altLang="ja-JP" sz="2000" b="0" i="0" dirty="0" smtClean="0">
                            <a:latin typeface="+mn-ea"/>
                          </a:rPr>
                          <m:t>=</m:t>
                        </m:r>
                        <m:d>
                          <m:dPr>
                            <m:ctrlPr>
                              <a:rPr lang="en-US" altLang="ja-JP" sz="2000" b="0" i="1" dirty="0" smtClean="0">
                                <a:latin typeface="Cambria Math" panose="02040503050406030204" pitchFamily="18" charset="0"/>
                              </a:rPr>
                            </m:ctrlPr>
                          </m:dPr>
                          <m:e>
                            <m:f>
                              <m:fPr>
                                <m:type m:val="noBa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num>
                              <m:den>
                                <m:r>
                                  <a:rPr lang="en-US" altLang="ja-JP" sz="2000" b="0" i="1" dirty="0" smtClean="0">
                                    <a:latin typeface="Cambria Math" panose="02040503050406030204" pitchFamily="18" charset="0"/>
                                  </a:rPr>
                                  <m:t>2</m:t>
                                </m:r>
                              </m:den>
                            </m:f>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𝑛</m:t>
                            </m:r>
                            <m:r>
                              <a:rPr lang="en-US" altLang="ja-JP" sz="2000" b="0" i="1" dirty="0" smtClean="0">
                                <a:latin typeface="Cambria Math" panose="02040503050406030204" pitchFamily="18" charset="0"/>
                              </a:rPr>
                              <m:t>−1)</m:t>
                            </m:r>
                          </m:num>
                          <m:den>
                            <m:r>
                              <a:rPr lang="en-US" altLang="ja-JP" sz="2000" b="0" i="1" dirty="0" smtClean="0">
                                <a:latin typeface="Cambria Math" panose="02040503050406030204" pitchFamily="18" charset="0"/>
                              </a:rPr>
                              <m:t>2</m:t>
                            </m:r>
                          </m:den>
                        </m:f>
                      </m:oMath>
                    </m:oMathPara>
                  </a14:m>
                  <a:endParaRPr lang="ja-JP" altLang="en-US" sz="2000" dirty="0"/>
                </a:p>
              </p:txBody>
            </p:sp>
          </mc:Choice>
          <mc:Fallback>
            <p:sp>
              <p:nvSpPr>
                <p:cNvPr id="5" name="正方形/長方形 4"/>
                <p:cNvSpPr>
                  <a:spLocks noRot="1" noChangeAspect="1" noMove="1" noResize="1" noEditPoints="1" noAdjustHandles="1" noChangeArrowheads="1" noChangeShapeType="1" noTextEdit="1"/>
                </p:cNvSpPr>
                <p:nvPr/>
              </p:nvSpPr>
              <p:spPr>
                <a:xfrm>
                  <a:off x="2073960" y="5615667"/>
                  <a:ext cx="4068743" cy="684996"/>
                </a:xfrm>
                <a:prstGeom prst="rect">
                  <a:avLst/>
                </a:prstGeom>
                <a:blipFill>
                  <a:blip r:embed="rId6"/>
                  <a:stretch>
                    <a:fillRect b="-404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8" name="テキスト ボックス 7"/>
              <p:cNvSpPr txBox="1"/>
              <p:nvPr/>
            </p:nvSpPr>
            <p:spPr>
              <a:xfrm>
                <a:off x="747830" y="6220394"/>
                <a:ext cx="7688900" cy="461665"/>
              </a:xfrm>
              <a:prstGeom prst="rect">
                <a:avLst/>
              </a:prstGeom>
              <a:solidFill>
                <a:schemeClr val="accent2">
                  <a:lumMod val="20000"/>
                  <a:lumOff val="80000"/>
                </a:schemeClr>
              </a:solid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400" i="1" dirty="0">
                          <a:latin typeface="Cambria Math" panose="02040503050406030204" pitchFamily="18" charset="0"/>
                        </a:rPr>
                        <m:t>発情度</m:t>
                      </m:r>
                      <m:r>
                        <a:rPr lang="en-US" altLang="ja-JP" sz="2400" i="1" dirty="0">
                          <a:latin typeface="Cambria Math" panose="02040503050406030204" pitchFamily="18" charset="0"/>
                        </a:rPr>
                        <m:t>=</m:t>
                      </m:r>
                      <m:sSup>
                        <m:sSupPr>
                          <m:ctrlPr>
                            <a:rPr lang="en-US" altLang="ja-JP" sz="2400" i="1" dirty="0">
                              <a:latin typeface="Cambria Math" panose="02040503050406030204" pitchFamily="18" charset="0"/>
                            </a:rPr>
                          </m:ctrlPr>
                        </m:sSupPr>
                        <m:e>
                          <m:r>
                            <a:rPr lang="en-US" altLang="ja-JP" sz="2400" i="1" dirty="0">
                              <a:latin typeface="Cambria Math" panose="02040503050406030204" pitchFamily="18" charset="0"/>
                            </a:rPr>
                            <m:t>(</m:t>
                          </m:r>
                          <m:r>
                            <a:rPr lang="ja-JP" altLang="en-US" sz="2400" i="1" dirty="0">
                              <a:latin typeface="Cambria Math" panose="02040503050406030204" pitchFamily="18" charset="0"/>
                            </a:rPr>
                            <m:t>コミュニティ</m:t>
                          </m:r>
                          <m:r>
                            <a:rPr lang="ja-JP" altLang="en-US" sz="2400" i="1" dirty="0">
                              <a:latin typeface="Cambria Math" panose="02040503050406030204" pitchFamily="18" charset="0"/>
                            </a:rPr>
                            <m:t>密度</m:t>
                          </m:r>
                          <m:r>
                            <a:rPr lang="en-US" altLang="ja-JP" sz="2400" i="1" dirty="0">
                              <a:latin typeface="Cambria Math" panose="02040503050406030204" pitchFamily="18" charset="0"/>
                            </a:rPr>
                            <m:t>)</m:t>
                          </m:r>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ea typeface="Cambria Math" panose="02040503050406030204" pitchFamily="18" charset="0"/>
                        </a:rPr>
                        <m:t>×</m:t>
                      </m:r>
                      <m:d>
                        <m:dPr>
                          <m:ctrlPr>
                            <a:rPr lang="en-US" altLang="ja-JP" sz="2400" i="1" dirty="0">
                              <a:latin typeface="Cambria Math" panose="02040503050406030204" pitchFamily="18" charset="0"/>
                              <a:ea typeface="Cambria Math" panose="02040503050406030204" pitchFamily="18" charset="0"/>
                            </a:rPr>
                          </m:ctrlPr>
                        </m:dPr>
                        <m:e>
                          <m:r>
                            <a:rPr lang="ja-JP" altLang="en-US" sz="2400" i="1" dirty="0">
                              <a:latin typeface="Cambria Math" panose="02040503050406030204" pitchFamily="18" charset="0"/>
                            </a:rPr>
                            <m:t>歩行時間</m:t>
                          </m:r>
                        </m:e>
                      </m:d>
                      <m:r>
                        <a:rPr lang="en-US" altLang="ja-JP" sz="2400" i="1" dirty="0">
                          <a:latin typeface="Cambria Math" panose="02040503050406030204" pitchFamily="18" charset="0"/>
                          <a:ea typeface="Cambria Math" panose="02040503050406030204" pitchFamily="18" charset="0"/>
                        </a:rPr>
                        <m:t>÷</m:t>
                      </m:r>
                      <m:d>
                        <m:dPr>
                          <m:ctrlPr>
                            <a:rPr lang="en-US" altLang="ja-JP" sz="2400" i="1" dirty="0">
                              <a:latin typeface="Cambria Math" panose="02040503050406030204" pitchFamily="18" charset="0"/>
                              <a:ea typeface="Cambria Math" panose="02040503050406030204" pitchFamily="18" charset="0"/>
                            </a:rPr>
                          </m:ctrlPr>
                        </m:dPr>
                        <m:e>
                          <m:r>
                            <a:rPr lang="ja-JP" altLang="en-US" sz="2400" i="1" dirty="0">
                              <a:latin typeface="Cambria Math" panose="02040503050406030204" pitchFamily="18" charset="0"/>
                            </a:rPr>
                            <m:t>最短距離</m:t>
                          </m:r>
                        </m:e>
                      </m:d>
                    </m:oMath>
                  </m:oMathPara>
                </a14:m>
                <a:endParaRPr lang="ja-JP" altLang="en-US" sz="24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747830" y="6220394"/>
                <a:ext cx="7688900" cy="461665"/>
              </a:xfrm>
              <a:prstGeom prst="rect">
                <a:avLst/>
              </a:prstGeom>
              <a:blipFill>
                <a:blip r:embed="rId7"/>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25279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現在の進捗（まとめ）</a:t>
            </a:r>
            <a:endParaRPr kumimoji="1" lang="ja-JP" altLang="en-US" dirty="0"/>
          </a:p>
        </p:txBody>
      </p:sp>
      <p:sp>
        <p:nvSpPr>
          <p:cNvPr id="3" name="コンテンツ プレースホルダー 2"/>
          <p:cNvSpPr>
            <a:spLocks noGrp="1"/>
          </p:cNvSpPr>
          <p:nvPr>
            <p:ph idx="1"/>
          </p:nvPr>
        </p:nvSpPr>
        <p:spPr>
          <a:xfrm>
            <a:off x="466928" y="1676477"/>
            <a:ext cx="8560340" cy="4525963"/>
          </a:xfrm>
        </p:spPr>
        <p:txBody>
          <a:bodyPr/>
          <a:lstStyle/>
          <a:p>
            <a:pPr marL="0" indent="0">
              <a:buNone/>
            </a:pPr>
            <a:r>
              <a:rPr lang="ja-JP" altLang="en-US" dirty="0" smtClean="0"/>
              <a:t>牛特有のインタラクションを検出するために，「コミュニティの決定」と「変化点検知」を試みることがポイント</a:t>
            </a:r>
            <a:endParaRPr lang="en-US" altLang="ja-JP" dirty="0" smtClean="0"/>
          </a:p>
          <a:p>
            <a:pPr marL="0" indent="0">
              <a:buNone/>
            </a:pPr>
            <a:endParaRPr lang="en-US" altLang="ja-JP" dirty="0"/>
          </a:p>
          <a:p>
            <a:pPr marL="0" indent="0">
              <a:buNone/>
            </a:pPr>
            <a:r>
              <a:rPr lang="ja-JP" altLang="en-US" dirty="0" smtClean="0"/>
              <a:t>指標は「コミュニティ密度」と「歩行時間」と「最短距離」を</a:t>
            </a:r>
            <a:r>
              <a:rPr lang="ja-JP" altLang="en-US" dirty="0"/>
              <a:t>使用</a:t>
            </a:r>
            <a:r>
              <a:rPr lang="ja-JP" altLang="en-US" dirty="0" smtClean="0"/>
              <a:t>していて行動分類との関わりが薄いので，「コミュニティの決定」には行動同期を使用する</a:t>
            </a:r>
            <a:endParaRPr lang="en-US" altLang="ja-JP" dirty="0" smtClean="0"/>
          </a:p>
          <a:p>
            <a:pPr marL="0" indent="0">
              <a:buNone/>
            </a:pPr>
            <a:endParaRPr lang="en-US" altLang="ja-JP" dirty="0"/>
          </a:p>
          <a:p>
            <a:pPr marL="0" indent="0">
              <a:buNone/>
            </a:pPr>
            <a:r>
              <a:rPr lang="ja-JP" altLang="en-US" dirty="0" smtClean="0"/>
              <a:t>指標からインタラクションの検出は上々（コミュニティ変化を捉えている）</a:t>
            </a:r>
            <a:endParaRPr lang="en-US" altLang="ja-JP" dirty="0" smtClean="0"/>
          </a:p>
          <a:p>
            <a:pPr marL="0" indent="0">
              <a:buNone/>
            </a:pPr>
            <a:endParaRPr lang="en-US" altLang="ja-JP" dirty="0" smtClean="0"/>
          </a:p>
          <a:p>
            <a:pPr marL="0" indent="0">
              <a:buNone/>
            </a:pPr>
            <a:r>
              <a:rPr lang="ja-JP" altLang="en-US" dirty="0" smtClean="0"/>
              <a:t>俯瞰カメラとの整合はまだとれていない</a:t>
            </a:r>
            <a:endParaRPr lang="en-US" altLang="ja-JP"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spTree>
    <p:extLst>
      <p:ext uri="{BB962C8B-B14F-4D97-AF65-F5344CB8AC3E}">
        <p14:creationId xmlns:p14="http://schemas.microsoft.com/office/powerpoint/2010/main" val="147882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問題点と今後の方針</a:t>
            </a:r>
            <a:endParaRPr kumimoji="1" lang="ja-JP" altLang="en-US" dirty="0"/>
          </a:p>
        </p:txBody>
      </p:sp>
      <p:sp>
        <p:nvSpPr>
          <p:cNvPr id="3" name="コンテンツ プレースホルダー 2"/>
          <p:cNvSpPr>
            <a:spLocks noGrp="1"/>
          </p:cNvSpPr>
          <p:nvPr>
            <p:ph idx="1"/>
          </p:nvPr>
        </p:nvSpPr>
        <p:spPr>
          <a:xfrm>
            <a:off x="0" y="1575883"/>
            <a:ext cx="9241277" cy="5145592"/>
          </a:xfrm>
        </p:spPr>
        <p:txBody>
          <a:bodyPr/>
          <a:lstStyle/>
          <a:p>
            <a:pPr>
              <a:buFont typeface="Wingdings" panose="05000000000000000000" pitchFamily="2" charset="2"/>
              <a:buChar char="l"/>
            </a:pPr>
            <a:r>
              <a:rPr lang="ja-JP" altLang="en-US" dirty="0"/>
              <a:t>問題</a:t>
            </a:r>
            <a:endParaRPr lang="en-US" altLang="ja-JP" dirty="0" smtClean="0"/>
          </a:p>
          <a:p>
            <a:pPr marL="300038" lvl="1" indent="0">
              <a:buNone/>
            </a:pPr>
            <a:r>
              <a:rPr lang="ja-JP" altLang="en-US" sz="2400" dirty="0" smtClean="0"/>
              <a:t>動き回りが発生しているコミュニティ内でどの牛が発情しているかを特定することが困難．被接近度の併用などが必要</a:t>
            </a:r>
            <a:endParaRPr lang="en-US" altLang="ja-JP" sz="2400" dirty="0" smtClean="0"/>
          </a:p>
          <a:p>
            <a:pPr marL="300038" lvl="1" indent="0">
              <a:buNone/>
            </a:pPr>
            <a:endParaRPr lang="en-US" altLang="ja-JP" sz="2400" dirty="0" smtClean="0"/>
          </a:p>
          <a:p>
            <a:pPr marL="300038" lvl="1" indent="0">
              <a:buNone/>
            </a:pPr>
            <a:r>
              <a:rPr lang="ja-JP" altLang="en-US" sz="2400" dirty="0" smtClean="0"/>
              <a:t>明確な発情タイミングを把握するのは困難．しかし動き回りの頻度や規模は大まかな時間的周期性があるようなので、歩数計の代替は可能かもしれない</a:t>
            </a:r>
            <a:endParaRPr lang="en-US" altLang="ja-JP" sz="2400" dirty="0" smtClean="0"/>
          </a:p>
          <a:p>
            <a:pPr marL="0" indent="0">
              <a:buNone/>
            </a:pPr>
            <a:endParaRPr lang="en-US" altLang="ja-JP" dirty="0"/>
          </a:p>
          <a:p>
            <a:pPr>
              <a:buFont typeface="Wingdings" panose="05000000000000000000" pitchFamily="2" charset="2"/>
              <a:buChar char="l"/>
            </a:pPr>
            <a:r>
              <a:rPr lang="ja-JP" altLang="en-US" dirty="0" smtClean="0"/>
              <a:t>今後</a:t>
            </a:r>
            <a:endParaRPr lang="en-US" altLang="ja-JP" dirty="0" smtClean="0"/>
          </a:p>
          <a:p>
            <a:pPr marL="300038" lvl="1" indent="0">
              <a:buNone/>
            </a:pPr>
            <a:r>
              <a:rPr lang="ja-JP" altLang="en-US" sz="2400" dirty="0" smtClean="0"/>
              <a:t>ゴールは「インタラクション全般の検出（分類）」か「発情の検出」</a:t>
            </a:r>
            <a:r>
              <a:rPr lang="ja-JP" altLang="en-US" sz="2400" dirty="0" err="1" smtClean="0"/>
              <a:t>か</a:t>
            </a:r>
            <a:endParaRPr lang="en-US" altLang="ja-JP" sz="2400" dirty="0" smtClean="0"/>
          </a:p>
          <a:p>
            <a:pPr marL="300038" lvl="1" indent="0">
              <a:buNone/>
            </a:pPr>
            <a:r>
              <a:rPr lang="ja-JP" altLang="en-US" sz="2400" dirty="0" smtClean="0"/>
              <a:t>コミュニティ決定と変化点検知のテクニカルな改良</a:t>
            </a:r>
            <a:endParaRPr lang="en-US" altLang="ja-JP" sz="2400" dirty="0" smtClean="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spTree>
    <p:extLst>
      <p:ext uri="{BB962C8B-B14F-4D97-AF65-F5344CB8AC3E}">
        <p14:creationId xmlns:p14="http://schemas.microsoft.com/office/powerpoint/2010/main" val="293259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動物行動図説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より発展的な行動群</a:t>
            </a:r>
            <a:endParaRPr kumimoji="1" lang="en-US" altLang="ja-JP" dirty="0" smtClean="0"/>
          </a:p>
          <a:p>
            <a:pPr lvl="1"/>
            <a:r>
              <a:rPr lang="ja-JP" altLang="en-US" dirty="0" smtClean="0"/>
              <a:t>個体距離保持行動</a:t>
            </a:r>
            <a:r>
              <a:rPr lang="en-US" altLang="ja-JP" dirty="0" smtClean="0"/>
              <a:t>: 				</a:t>
            </a:r>
            <a:r>
              <a:rPr lang="ja-JP" altLang="en-US" dirty="0" smtClean="0"/>
              <a:t>休息</a:t>
            </a:r>
            <a:endParaRPr lang="en-US" altLang="ja-JP" dirty="0" smtClean="0"/>
          </a:p>
          <a:p>
            <a:pPr lvl="1"/>
            <a:r>
              <a:rPr kumimoji="1" lang="ja-JP" altLang="en-US" dirty="0" smtClean="0"/>
              <a:t>社会距離保持行動</a:t>
            </a:r>
            <a:r>
              <a:rPr kumimoji="1" lang="en-US" altLang="ja-JP" dirty="0" smtClean="0"/>
              <a:t>: 				</a:t>
            </a:r>
            <a:r>
              <a:rPr kumimoji="1" lang="ja-JP" altLang="en-US" dirty="0" smtClean="0"/>
              <a:t>採食・移動</a:t>
            </a:r>
            <a:endParaRPr kumimoji="1" lang="en-US" altLang="ja-JP" dirty="0" smtClean="0"/>
          </a:p>
          <a:p>
            <a:pPr lvl="1"/>
            <a:r>
              <a:rPr lang="ja-JP" altLang="en-US" dirty="0" smtClean="0"/>
              <a:t>接触・擦り付け・舐める</a:t>
            </a:r>
            <a:r>
              <a:rPr lang="en-US" altLang="ja-JP" dirty="0" smtClean="0"/>
              <a:t>:	 		</a:t>
            </a:r>
            <a:r>
              <a:rPr lang="ja-JP" altLang="en-US" dirty="0" smtClean="0"/>
              <a:t>親和</a:t>
            </a:r>
            <a:endParaRPr lang="en-US" altLang="ja-JP" dirty="0" smtClean="0"/>
          </a:p>
          <a:p>
            <a:pPr lvl="1"/>
            <a:r>
              <a:rPr lang="ja-JP" altLang="en-US" dirty="0" smtClean="0"/>
              <a:t>追いかけあい</a:t>
            </a:r>
            <a:r>
              <a:rPr lang="en-US" altLang="ja-JP" dirty="0" smtClean="0"/>
              <a:t>: 						</a:t>
            </a:r>
            <a:r>
              <a:rPr lang="ja-JP" altLang="en-US" dirty="0" smtClean="0"/>
              <a:t>遊戯</a:t>
            </a:r>
            <a:endParaRPr lang="en-US" altLang="ja-JP" dirty="0" smtClean="0"/>
          </a:p>
          <a:p>
            <a:pPr lvl="1"/>
            <a:r>
              <a:rPr lang="ja-JP" altLang="en-US" dirty="0" smtClean="0">
                <a:solidFill>
                  <a:srgbClr val="FF0000"/>
                </a:solidFill>
              </a:rPr>
              <a:t>動き回り</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a:p>
            <a:pPr lvl="1"/>
            <a:r>
              <a:rPr lang="ja-JP" altLang="en-US" dirty="0" smtClean="0">
                <a:solidFill>
                  <a:srgbClr val="FF0000"/>
                </a:solidFill>
              </a:rPr>
              <a:t>陰部嗅ぎ（性的探査）</a:t>
            </a:r>
            <a:r>
              <a:rPr lang="en-US" altLang="ja-JP" dirty="0" smtClean="0">
                <a:solidFill>
                  <a:srgbClr val="FF0000"/>
                </a:solidFill>
              </a:rPr>
              <a:t>: 				</a:t>
            </a:r>
            <a:r>
              <a:rPr lang="ja-JP" altLang="en-US" dirty="0" smtClean="0">
                <a:solidFill>
                  <a:srgbClr val="FF0000"/>
                </a:solidFill>
              </a:rPr>
              <a:t>性行動</a:t>
            </a:r>
            <a:endParaRPr lang="en-US" altLang="ja-JP"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4778" b="48240"/>
          <a:stretch/>
        </p:blipFill>
        <p:spPr>
          <a:xfrm>
            <a:off x="1700652" y="4562272"/>
            <a:ext cx="2570547" cy="2295728"/>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t="56699"/>
          <a:stretch/>
        </p:blipFill>
        <p:spPr>
          <a:xfrm>
            <a:off x="5131934" y="4557233"/>
            <a:ext cx="2694130" cy="2217569"/>
          </a:xfrm>
          <a:prstGeom prst="rect">
            <a:avLst/>
          </a:prstGeom>
        </p:spPr>
      </p:pic>
      <p:sp>
        <p:nvSpPr>
          <p:cNvPr id="7" name="右大かっこ 6"/>
          <p:cNvSpPr/>
          <p:nvPr/>
        </p:nvSpPr>
        <p:spPr>
          <a:xfrm>
            <a:off x="6051820" y="3618689"/>
            <a:ext cx="203065" cy="710120"/>
          </a:xfrm>
          <a:prstGeom prst="rightBracket">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8" name="正方形/長方形 7"/>
          <p:cNvSpPr/>
          <p:nvPr/>
        </p:nvSpPr>
        <p:spPr>
          <a:xfrm>
            <a:off x="6180060" y="3635911"/>
            <a:ext cx="3005951" cy="800219"/>
          </a:xfrm>
          <a:prstGeom prst="rect">
            <a:avLst/>
          </a:prstGeom>
          <a:noFill/>
        </p:spPr>
        <p:txBody>
          <a:bodyPr wrap="none" lIns="91440" tIns="45720" rIns="91440" bIns="45720">
            <a:spAutoFit/>
          </a:bodyPr>
          <a:lstStyle/>
          <a:p>
            <a:pPr algn="ctr"/>
            <a:r>
              <a:rPr lang="ja-JP" altLang="en-US" sz="2400" b="0" cap="none" spc="0" dirty="0" smtClean="0">
                <a:ln w="0"/>
                <a:solidFill>
                  <a:srgbClr val="FF0000"/>
                </a:solidFill>
                <a:effectLst>
                  <a:outerShdw blurRad="38100" dist="19050" dir="2700000" algn="tl" rotWithShape="0">
                    <a:schemeClr val="dk1">
                      <a:alpha val="40000"/>
                    </a:schemeClr>
                  </a:outerShdw>
                </a:effectLst>
              </a:rPr>
              <a:t>同時発生</a:t>
            </a:r>
            <a:endParaRPr lang="en-US" altLang="ja-JP" sz="2400" b="0" cap="none" spc="0" dirty="0" smtClean="0">
              <a:ln w="0"/>
              <a:solidFill>
                <a:srgbClr val="FF0000"/>
              </a:solidFill>
              <a:effectLst>
                <a:outerShdw blurRad="38100" dist="19050" dir="2700000" algn="tl" rotWithShape="0">
                  <a:schemeClr val="dk1">
                    <a:alpha val="40000"/>
                  </a:schemeClr>
                </a:outerShdw>
              </a:effectLst>
            </a:endParaRPr>
          </a:p>
          <a:p>
            <a:pPr algn="ctr"/>
            <a:r>
              <a:rPr lang="ja-JP" altLang="en-US" sz="2200" dirty="0" smtClean="0">
                <a:ln w="0"/>
                <a:solidFill>
                  <a:srgbClr val="FF0000"/>
                </a:solidFill>
                <a:effectLst>
                  <a:outerShdw blurRad="38100" dist="19050" dir="2700000" algn="tl" rotWithShape="0">
                    <a:schemeClr val="dk1">
                      <a:alpha val="40000"/>
                    </a:schemeClr>
                  </a:outerShdw>
                </a:effectLst>
              </a:rPr>
              <a:t>（発情牛の特定が必要）</a:t>
            </a:r>
            <a:endParaRPr lang="ja-JP" altLang="en-US" sz="22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542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sp>
        <p:nvSpPr>
          <p:cNvPr id="3" name="タイトル 1"/>
          <p:cNvSpPr txBox="1">
            <a:spLocks/>
          </p:cNvSpPr>
          <p:nvPr/>
        </p:nvSpPr>
        <p:spPr>
          <a:xfrm>
            <a:off x="865682" y="379568"/>
            <a:ext cx="7821117" cy="1143000"/>
          </a:xfrm>
          <a:prstGeom prst="rect">
            <a:avLst/>
          </a:prstGeom>
        </p:spPr>
        <p:txBody>
          <a:bodyPr/>
          <a:lst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a:lstStyle>
          <a:p>
            <a:pPr algn="l"/>
            <a:r>
              <a:rPr lang="ja-JP" altLang="en-US" dirty="0" smtClean="0">
                <a:solidFill>
                  <a:srgbClr val="0E5D25"/>
                </a:solidFill>
              </a:rPr>
              <a:t>コミュニティ決定</a:t>
            </a:r>
            <a:endParaRPr lang="ja-JP" altLang="en-US" dirty="0">
              <a:solidFill>
                <a:srgbClr val="0E5D25"/>
              </a:solidFill>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72" y="3756564"/>
            <a:ext cx="5432220" cy="1678091"/>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671209" y="6095489"/>
                <a:ext cx="8015590" cy="779381"/>
              </a:xfrm>
              <a:prstGeom prst="rect">
                <a:avLst/>
              </a:prstGeom>
              <a:noFill/>
            </p:spPr>
            <p:txBody>
              <a:bodyPr wrap="square" rtlCol="0">
                <a:spAutoFit/>
              </a:bodyPr>
              <a:lstStyle/>
              <a:p>
                <a14:m>
                  <m:oMath xmlns:m="http://schemas.openxmlformats.org/officeDocument/2006/math">
                    <m:r>
                      <a:rPr lang="en-US" altLang="ja-JP" sz="2000" b="0" i="1" smtClean="0">
                        <a:latin typeface="Cambria Math" panose="02040503050406030204" pitchFamily="18" charset="0"/>
                      </a:rPr>
                      <m:t>𝑀</m:t>
                    </m:r>
                  </m:oMath>
                </a14:m>
                <a:r>
                  <a:rPr lang="en-US" altLang="ja-JP" sz="2000" dirty="0" smtClean="0">
                    <a:latin typeface="Cambria Math" panose="02040503050406030204" pitchFamily="18" charset="0"/>
                  </a:rPr>
                  <a:t>: </a:t>
                </a:r>
                <a:r>
                  <a:rPr lang="ja-JP" altLang="en-US" sz="2000" dirty="0" smtClean="0">
                    <a:latin typeface="Cambria Math" panose="02040503050406030204" pitchFamily="18" charset="0"/>
                  </a:rPr>
                  <a:t>隣接行列の各成分の和</a:t>
                </a:r>
                <a:r>
                  <a:rPr lang="ja-JP" altLang="en-US" sz="2000" i="1" dirty="0">
                    <a:latin typeface="Cambria Math" panose="02040503050406030204" pitchFamily="18" charset="0"/>
                  </a:rPr>
                  <a:t>，</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𝑖𝑗</m:t>
                        </m:r>
                      </m:sub>
                    </m:sSub>
                  </m:oMath>
                </a14:m>
                <a:r>
                  <a:rPr kumimoji="1" lang="en-US" altLang="ja-JP" sz="2000" dirty="0" smtClean="0"/>
                  <a:t>: </a:t>
                </a:r>
                <a:r>
                  <a:rPr kumimoji="1" lang="ja-JP" altLang="en-US" sz="2000" dirty="0" smtClean="0"/>
                  <a:t>隣接行列の</a:t>
                </a:r>
                <a14:m>
                  <m:oMath xmlns:m="http://schemas.openxmlformats.org/officeDocument/2006/math">
                    <m:r>
                      <a:rPr kumimoji="1" lang="en-US" altLang="ja-JP" sz="2000" b="0" i="1" smtClean="0">
                        <a:latin typeface="Cambria Math" panose="02040503050406030204" pitchFamily="18" charset="0"/>
                      </a:rPr>
                      <m:t>𝑖</m:t>
                    </m:r>
                    <m:r>
                      <a:rPr lang="ja-JP" altLang="en-US" sz="2000" i="1">
                        <a:latin typeface="Cambria Math" panose="02040503050406030204" pitchFamily="18" charset="0"/>
                      </a:rPr>
                      <m:t>行</m:t>
                    </m:r>
                    <m:r>
                      <a:rPr kumimoji="1" lang="en-US" altLang="ja-JP" sz="2000" b="0" i="1" smtClean="0">
                        <a:latin typeface="Cambria Math" panose="02040503050406030204" pitchFamily="18" charset="0"/>
                      </a:rPr>
                      <m:t>𝑗</m:t>
                    </m:r>
                    <m:r>
                      <a:rPr lang="ja-JP" altLang="en-US" sz="2000" i="1">
                        <a:latin typeface="Cambria Math" panose="02040503050406030204" pitchFamily="18" charset="0"/>
                      </a:rPr>
                      <m:t>列</m:t>
                    </m:r>
                  </m:oMath>
                </a14:m>
                <a:r>
                  <a:rPr kumimoji="1" lang="en-US" altLang="ja-JP" sz="2000" dirty="0" smtClean="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a:rPr lang="en-US" altLang="ja-JP" sz="2000" i="1">
                            <a:latin typeface="Cambria Math" panose="02040503050406030204" pitchFamily="18" charset="0"/>
                          </a:rPr>
                          <m:t>𝑖</m:t>
                        </m:r>
                      </m:sub>
                    </m:sSub>
                  </m:oMath>
                </a14:m>
                <a:r>
                  <a:rPr kumimoji="1" lang="en-US" altLang="ja-JP" sz="2000" dirty="0" smtClean="0"/>
                  <a:t>: </a:t>
                </a:r>
                <a:r>
                  <a:rPr kumimoji="1" lang="ja-JP" altLang="en-US" sz="2000" dirty="0" smtClean="0"/>
                  <a:t>ノード</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smtClean="0"/>
                  <a:t>の次数</a:t>
                </a:r>
                <a:endParaRPr kumimoji="1" lang="en-US" altLang="ja-JP" sz="2000" dirty="0" smtClean="0"/>
              </a:p>
              <a:p>
                <a14:m>
                  <m:oMath xmlns:m="http://schemas.openxmlformats.org/officeDocument/2006/math">
                    <m:r>
                      <a:rPr lang="ja-JP" altLang="en-US" sz="2000" i="1">
                        <a:latin typeface="Cambria Math" panose="02040503050406030204" pitchFamily="18" charset="0"/>
                      </a:rPr>
                      <m:t>𝛿</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m:t>
                            </m:r>
                          </m:e>
                          <m:sub>
                            <m:r>
                              <a:rPr lang="en-US" altLang="ja-JP" sz="2000" i="1">
                                <a:latin typeface="Cambria Math" panose="02040503050406030204" pitchFamily="18" charset="0"/>
                              </a:rPr>
                              <m:t>𝑗</m:t>
                            </m:r>
                          </m:sub>
                        </m:sSub>
                      </m:e>
                    </m:d>
                  </m:oMath>
                </a14:m>
                <a:r>
                  <a:rPr kumimoji="1" lang="en-US" altLang="ja-JP" sz="2000" dirty="0" smtClean="0"/>
                  <a:t>: </a:t>
                </a:r>
                <a14:m>
                  <m:oMath xmlns:m="http://schemas.openxmlformats.org/officeDocument/2006/math">
                    <m:r>
                      <a:rPr lang="ja-JP" altLang="en-US" sz="2000" i="1" smtClean="0">
                        <a:latin typeface="Cambria Math" panose="02040503050406030204" pitchFamily="18" charset="0"/>
                      </a:rPr>
                      <m:t>ノード</m:t>
                    </m:r>
                    <m:r>
                      <a:rPr lang="en-US" altLang="ja-JP" sz="2000" b="0" i="1" smtClean="0">
                        <a:latin typeface="Cambria Math" panose="02040503050406030204" pitchFamily="18" charset="0"/>
                      </a:rPr>
                      <m:t>𝑖</m:t>
                    </m:r>
                    <m:r>
                      <a:rPr lang="ja-JP" altLang="en-US" sz="2000" i="1">
                        <a:latin typeface="Cambria Math" panose="02040503050406030204" pitchFamily="18" charset="0"/>
                      </a:rPr>
                      <m:t>と</m:t>
                    </m:r>
                  </m:oMath>
                </a14:m>
                <a:r>
                  <a:rPr kumimoji="1" lang="ja-JP" altLang="en-US" sz="2000" dirty="0" smtClean="0"/>
                  <a:t>ノード</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smtClean="0"/>
                  <a:t>が同じコミュニティであれば</a:t>
                </a:r>
                <a:r>
                  <a:rPr kumimoji="1" lang="en-US" altLang="ja-JP" sz="2000" dirty="0" smtClean="0"/>
                  <a:t>1, </a:t>
                </a:r>
                <a:r>
                  <a:rPr lang="ja-JP" altLang="en-US" sz="2000" dirty="0"/>
                  <a:t>で</a:t>
                </a:r>
                <a:r>
                  <a:rPr kumimoji="1" lang="ja-JP" altLang="en-US" sz="2000" dirty="0" smtClean="0"/>
                  <a:t>なければ</a:t>
                </a:r>
                <a:r>
                  <a:rPr kumimoji="1" lang="en-US" altLang="ja-JP" sz="2000" dirty="0" smtClean="0"/>
                  <a:t>0</a:t>
                </a:r>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71209" y="6095489"/>
                <a:ext cx="8015590" cy="779381"/>
              </a:xfrm>
              <a:prstGeom prst="rect">
                <a:avLst/>
              </a:prstGeom>
              <a:blipFill>
                <a:blip r:embed="rId4"/>
                <a:stretch>
                  <a:fillRect t="-7031" b="-93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825677" y="5330162"/>
                <a:ext cx="8015590" cy="8957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𝑀𝑜𝑑𝑢𝑙𝑎𝑟𝑖𝑡𝑦</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 </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𝑊</m:t>
                          </m:r>
                        </m:den>
                      </m:f>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𝑗</m:t>
                          </m:r>
                        </m:sub>
                        <m:sup/>
                        <m:e>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𝑖𝑗</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num>
                            <m:den>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𝑊</m:t>
                              </m:r>
                            </m:den>
                          </m:f>
                        </m:e>
                      </m:nary>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𝛿</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𝐶</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𝐶</m:t>
                              </m:r>
                            </m:e>
                            <m:sub>
                              <m:r>
                                <a:rPr kumimoji="1" lang="en-US" altLang="ja-JP" sz="2000" b="0" i="1" smtClean="0">
                                  <a:latin typeface="Cambria Math" panose="02040503050406030204" pitchFamily="18" charset="0"/>
                                </a:rPr>
                                <m:t>𝑗</m:t>
                              </m:r>
                            </m:sub>
                          </m:sSub>
                        </m:e>
                      </m:d>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25677" y="5330162"/>
                <a:ext cx="8015590" cy="895758"/>
              </a:xfrm>
              <a:prstGeom prst="rect">
                <a:avLst/>
              </a:prstGeom>
              <a:blipFill>
                <a:blip r:embed="rId5"/>
                <a:stretch>
                  <a:fillRect/>
                </a:stretch>
              </a:blipFill>
            </p:spPr>
            <p:txBody>
              <a:bodyPr/>
              <a:lstStyle/>
              <a:p>
                <a:r>
                  <a:rPr lang="ja-JP" altLang="en-US">
                    <a:noFill/>
                  </a:rPr>
                  <a:t> </a:t>
                </a:r>
              </a:p>
            </p:txBody>
          </p:sp>
        </mc:Fallback>
      </mc:AlternateContent>
      <p:grpSp>
        <p:nvGrpSpPr>
          <p:cNvPr id="5" name="グループ化 4"/>
          <p:cNvGrpSpPr/>
          <p:nvPr/>
        </p:nvGrpSpPr>
        <p:grpSpPr>
          <a:xfrm>
            <a:off x="1090718" y="2522719"/>
            <a:ext cx="6540853" cy="911545"/>
            <a:chOff x="344216" y="2222196"/>
            <a:chExt cx="7287356" cy="1015579"/>
          </a:xfrm>
        </p:grpSpPr>
        <p:pic>
          <p:nvPicPr>
            <p:cNvPr id="15" name="図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4622" y="2227235"/>
              <a:ext cx="1261502" cy="1009202"/>
            </a:xfrm>
            <a:prstGeom prst="rect">
              <a:avLst/>
            </a:prstGeom>
          </p:spPr>
        </p:pic>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878" y="2228573"/>
              <a:ext cx="1261502" cy="100920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0070" y="2222196"/>
              <a:ext cx="1261502" cy="1009202"/>
            </a:xfrm>
            <a:prstGeom prst="rect">
              <a:avLst/>
            </a:prstGeom>
          </p:spPr>
        </p:pic>
        <mc:AlternateContent xmlns:mc="http://schemas.openxmlformats.org/markup-compatibility/2006">
          <mc:Choice xmlns:a14="http://schemas.microsoft.com/office/drawing/2010/main" Requires="a14">
            <p:sp>
              <p:nvSpPr>
                <p:cNvPr id="18" name="正方形/長方形 17"/>
                <p:cNvSpPr/>
                <p:nvPr/>
              </p:nvSpPr>
              <p:spPr>
                <a:xfrm>
                  <a:off x="2431966" y="2565284"/>
                  <a:ext cx="1207304" cy="4457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b="0" i="1" smtClean="0">
                                <a:latin typeface="Cambria Math" panose="02040503050406030204" pitchFamily="18" charset="0"/>
                              </a:rPr>
                              <m:t>1</m:t>
                            </m:r>
                          </m:sup>
                        </m:sSup>
                        <m:r>
                          <a:rPr lang="en-US" altLang="ja-JP" sz="2000" i="1" smtClean="0">
                            <a:latin typeface="Cambria Math" panose="02040503050406030204" pitchFamily="18" charset="0"/>
                            <a:ea typeface="Cambria Math" panose="02040503050406030204" pitchFamily="18" charset="0"/>
                          </a:rPr>
                          <m:t>×</m:t>
                        </m:r>
                      </m:oMath>
                    </m:oMathPara>
                  </a14:m>
                  <a:endParaRPr lang="ja-JP" altLang="en-US" sz="2000" dirty="0"/>
                </a:p>
              </p:txBody>
            </p:sp>
          </mc:Choice>
          <mc:Fallback>
            <p:sp>
              <p:nvSpPr>
                <p:cNvPr id="18" name="正方形/長方形 17"/>
                <p:cNvSpPr>
                  <a:spLocks noRot="1" noChangeAspect="1" noMove="1" noResize="1" noEditPoints="1" noAdjustHandles="1" noChangeArrowheads="1" noChangeShapeType="1" noTextEdit="1"/>
                </p:cNvSpPr>
                <p:nvPr/>
              </p:nvSpPr>
              <p:spPr>
                <a:xfrm>
                  <a:off x="2431966" y="2565284"/>
                  <a:ext cx="1207304" cy="44577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正方形/長方形 18"/>
                <p:cNvSpPr/>
                <p:nvPr/>
              </p:nvSpPr>
              <p:spPr>
                <a:xfrm>
                  <a:off x="4633667" y="2554758"/>
                  <a:ext cx="1915480" cy="445774"/>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rPr>
                          <m:t>+</m:t>
                        </m:r>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b="0" i="1" smtClean="0">
                                <a:latin typeface="Cambria Math" panose="02040503050406030204" pitchFamily="18" charset="0"/>
                              </a:rPr>
                              <m:t>4</m:t>
                            </m:r>
                          </m:sup>
                        </m:sSup>
                        <m:r>
                          <a:rPr lang="en-US" altLang="ja-JP" sz="2000" i="1" smtClean="0">
                            <a:latin typeface="Cambria Math" panose="02040503050406030204" pitchFamily="18" charset="0"/>
                            <a:ea typeface="Cambria Math" panose="02040503050406030204" pitchFamily="18" charset="0"/>
                          </a:rPr>
                          <m:t>×</m:t>
                        </m:r>
                      </m:oMath>
                    </m:oMathPara>
                  </a14:m>
                  <a:endParaRPr lang="ja-JP" altLang="en-US" sz="2000" dirty="0"/>
                </a:p>
              </p:txBody>
            </p:sp>
          </mc:Choice>
          <mc:Fallback>
            <p:sp>
              <p:nvSpPr>
                <p:cNvPr id="19" name="正方形/長方形 18"/>
                <p:cNvSpPr>
                  <a:spLocks noRot="1" noChangeAspect="1" noMove="1" noResize="1" noEditPoints="1" noAdjustHandles="1" noChangeArrowheads="1" noChangeShapeType="1" noTextEdit="1"/>
                </p:cNvSpPr>
                <p:nvPr/>
              </p:nvSpPr>
              <p:spPr>
                <a:xfrm>
                  <a:off x="4633667" y="2554758"/>
                  <a:ext cx="1915480" cy="44577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正方形/長方形 19"/>
                <p:cNvSpPr/>
                <p:nvPr/>
              </p:nvSpPr>
              <p:spPr>
                <a:xfrm>
                  <a:off x="344216" y="2514347"/>
                  <a:ext cx="920406" cy="4456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oMath>
                    </m:oMathPara>
                  </a14:m>
                  <a:endParaRPr lang="ja-JP" altLang="en-US" sz="2400" dirty="0"/>
                </a:p>
              </p:txBody>
            </p:sp>
          </mc:Choice>
          <mc:Fallback>
            <p:sp>
              <p:nvSpPr>
                <p:cNvPr id="20" name="正方形/長方形 19"/>
                <p:cNvSpPr>
                  <a:spLocks noRot="1" noChangeAspect="1" noMove="1" noResize="1" noEditPoints="1" noAdjustHandles="1" noChangeArrowheads="1" noChangeShapeType="1" noTextEdit="1"/>
                </p:cNvSpPr>
                <p:nvPr/>
              </p:nvSpPr>
              <p:spPr>
                <a:xfrm>
                  <a:off x="344216" y="2514347"/>
                  <a:ext cx="920406" cy="445687"/>
                </a:xfrm>
                <a:prstGeom prst="rect">
                  <a:avLst/>
                </a:prstGeom>
                <a:blipFill>
                  <a:blip r:embed="rId9"/>
                  <a:stretch>
                    <a:fillRect l="-2222" r="-1481" b="-2000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4" name="テキスト ボックス 13"/>
              <p:cNvSpPr txBox="1"/>
              <p:nvPr/>
            </p:nvSpPr>
            <p:spPr>
              <a:xfrm>
                <a:off x="825677" y="1915989"/>
                <a:ext cx="7344382" cy="81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i="1">
                                  <a:latin typeface="Cambria Math" panose="02040503050406030204" pitchFamily="18" charset="0"/>
                                </a:rPr>
                                <m:t>′</m:t>
                              </m:r>
                            </m:sup>
                          </m:sSup>
                        </m:sub>
                        <m:sup/>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𝑒</m:t>
                              </m:r>
                            </m:e>
                            <m:sup>
                              <m:r>
                                <a:rPr lang="en-US" altLang="ja-JP" sz="2000" i="1">
                                  <a:latin typeface="Cambria Math" panose="02040503050406030204" pitchFamily="18" charset="0"/>
                                </a:rPr>
                                <m:t>−</m:t>
                              </m:r>
                              <m:r>
                                <a:rPr lang="en-US" altLang="ja-JP" sz="2000" b="0" i="1" smtClean="0">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i="1">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sup>
                          </m:sSup>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𝑋</m:t>
                              </m:r>
                            </m:e>
                            <m:sub>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𝑡</m:t>
                                  </m:r>
                                </m:e>
                                <m:sup>
                                  <m:r>
                                    <a:rPr lang="en-US" altLang="ja-JP" sz="2000" i="1">
                                      <a:latin typeface="Cambria Math" panose="02040503050406030204" pitchFamily="18" charset="0"/>
                                    </a:rPr>
                                    <m:t>′</m:t>
                                  </m:r>
                                </m:sup>
                              </m:sSup>
                            </m:sub>
                          </m:sSub>
                        </m:e>
                      </m:nary>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825677" y="1915989"/>
                <a:ext cx="7344382" cy="815359"/>
              </a:xfrm>
              <a:prstGeom prst="rect">
                <a:avLst/>
              </a:prstGeom>
              <a:blipFill>
                <a:blip r:embed="rId10"/>
                <a:stretch>
                  <a:fillRect/>
                </a:stretch>
              </a:blipFill>
            </p:spPr>
            <p:txBody>
              <a:bodyPr/>
              <a:lstStyle/>
              <a:p>
                <a:r>
                  <a:rPr lang="ja-JP" altLang="en-US">
                    <a:noFill/>
                  </a:rPr>
                  <a:t> </a:t>
                </a:r>
              </a:p>
            </p:txBody>
          </p:sp>
        </mc:Fallback>
      </mc:AlternateContent>
      <p:sp>
        <p:nvSpPr>
          <p:cNvPr id="21" name="テキスト ボックス 20"/>
          <p:cNvSpPr txBox="1"/>
          <p:nvPr/>
        </p:nvSpPr>
        <p:spPr>
          <a:xfrm>
            <a:off x="544749" y="1226107"/>
            <a:ext cx="7844141" cy="830997"/>
          </a:xfrm>
          <a:prstGeom prst="rect">
            <a:avLst/>
          </a:prstGeom>
          <a:noFill/>
        </p:spPr>
        <p:txBody>
          <a:bodyPr wrap="square" rtlCol="0">
            <a:spAutoFit/>
          </a:bodyPr>
          <a:lstStyle/>
          <a:p>
            <a:pPr marL="457200" indent="-457200">
              <a:buFont typeface="+mj-lt"/>
              <a:buAutoNum type="arabicPeriod"/>
            </a:pPr>
            <a:r>
              <a:rPr lang="ja-JP" altLang="en-US" sz="2400" dirty="0" smtClean="0"/>
              <a:t>次</a:t>
            </a:r>
            <a:r>
              <a:rPr lang="ja-JP" altLang="en-US" sz="2400" dirty="0" smtClean="0"/>
              <a:t>のような方法で時系列性を</a:t>
            </a:r>
            <a:r>
              <a:rPr lang="ja-JP" altLang="en-US" sz="2400" dirty="0" smtClean="0"/>
              <a:t>考慮した重み付きグラフを作成する</a:t>
            </a:r>
            <a:endParaRPr kumimoji="1" lang="ja-JP" altLang="en-US" sz="2400" dirty="0"/>
          </a:p>
        </p:txBody>
      </p:sp>
      <p:sp>
        <p:nvSpPr>
          <p:cNvPr id="4" name="正方形/長方形 3"/>
          <p:cNvSpPr/>
          <p:nvPr/>
        </p:nvSpPr>
        <p:spPr>
          <a:xfrm>
            <a:off x="544749" y="3368205"/>
            <a:ext cx="5532284" cy="461665"/>
          </a:xfrm>
          <a:prstGeom prst="rect">
            <a:avLst/>
          </a:prstGeom>
        </p:spPr>
        <p:txBody>
          <a:bodyPr wrap="none">
            <a:spAutoFit/>
          </a:bodyPr>
          <a:lstStyle/>
          <a:p>
            <a:pPr marL="457200" indent="-457200">
              <a:buFont typeface="+mj-lt"/>
              <a:buAutoNum type="arabicPeriod" startAt="2"/>
            </a:pPr>
            <a:r>
              <a:rPr lang="en-US" altLang="ja-JP" sz="2400" dirty="0"/>
              <a:t>Louvain</a:t>
            </a:r>
            <a:r>
              <a:rPr lang="ja-JP" altLang="en-US" sz="2400" dirty="0"/>
              <a:t>法を用いてクラスタリングする</a:t>
            </a:r>
            <a:endParaRPr lang="ja-JP" altLang="en-US" sz="2400" dirty="0"/>
          </a:p>
        </p:txBody>
      </p:sp>
    </p:spTree>
    <p:extLst>
      <p:ext uri="{BB962C8B-B14F-4D97-AF65-F5344CB8AC3E}">
        <p14:creationId xmlns:p14="http://schemas.microsoft.com/office/powerpoint/2010/main" val="370039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コミュニティ変化点検知アルゴリズム</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432289" y="3814205"/>
                <a:ext cx="8425961" cy="3043795"/>
              </a:xfrm>
              <a:ln w="19050">
                <a:solidFill>
                  <a:schemeClr val="tx2">
                    <a:lumMod val="40000"/>
                    <a:lumOff val="60000"/>
                  </a:schemeClr>
                </a:solidFill>
              </a:ln>
            </p:spPr>
            <p:txBody>
              <a:bodyPr/>
              <a:lstStyle/>
              <a:p>
                <a:r>
                  <a:rPr kumimoji="1" lang="ja-JP" altLang="en-US" dirty="0" smtClean="0"/>
                  <a:t>アルゴリズム</a:t>
                </a:r>
                <a:endParaRPr kumimoji="1" lang="en-US" altLang="ja-JP" dirty="0" smtClean="0"/>
              </a:p>
              <a:p>
                <a:pPr marL="0" indent="0">
                  <a:buNone/>
                </a:pPr>
                <a14:m>
                  <m:oMath xmlns:m="http://schemas.openxmlformats.org/officeDocument/2006/math">
                    <m:r>
                      <a:rPr lang="en-US" altLang="ja-JP" sz="2000" i="1">
                        <a:latin typeface="Cambria Math" panose="02040503050406030204" pitchFamily="18" charset="0"/>
                      </a:rPr>
                      <m:t>𝑡</m:t>
                    </m:r>
                  </m:oMath>
                </a14:m>
                <a:r>
                  <a:rPr lang="ja-JP" altLang="en-US" sz="2000" dirty="0" smtClean="0"/>
                  <a:t>番目のコミュニティ，牛</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Sub>
                  </m:oMath>
                </a14:m>
                <a:r>
                  <a:rPr kumimoji="1" lang="ja-JP" altLang="en-US" sz="2000" dirty="0" smtClean="0"/>
                  <a:t>を含むコミュニティを</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𝐶𝑜𝑚</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𝑐</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smtClean="0"/>
                  <a:t>とし，時間に沿った系列を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𝑆</m:t>
                        </m:r>
                      </m:e>
                      <m:sub>
                        <m:r>
                          <a:rPr lang="en-US" altLang="ja-JP" sz="2000" b="0" i="1" smtClean="0">
                            <a:latin typeface="Cambria Math" panose="02040503050406030204" pitchFamily="18" charset="0"/>
                          </a:rPr>
                          <m:t>𝑖</m:t>
                        </m:r>
                      </m:sub>
                    </m:sSub>
                    <m:r>
                      <a:rPr lang="en-US" altLang="ja-JP" sz="2000" b="0" i="0"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𝑇</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と</m:t>
                    </m:r>
                    <m:r>
                      <a:rPr kumimoji="1" lang="ja-JP" altLang="en-US" sz="2000" i="1" dirty="0" smtClean="0">
                        <a:latin typeface="Cambria Math" panose="02040503050406030204" pitchFamily="18" charset="0"/>
                      </a:rPr>
                      <m:t>する</m:t>
                    </m:r>
                    <m:r>
                      <a:rPr kumimoji="1" lang="en-US" altLang="ja-JP" sz="2000" b="0" i="0" dirty="0" smtClean="0">
                        <a:latin typeface="Cambria Math" panose="02040503050406030204" pitchFamily="18" charset="0"/>
                      </a:rPr>
                      <m:t>. </m:t>
                    </m:r>
                  </m:oMath>
                </a14:m>
                <a:endParaRPr kumimoji="1" lang="en-US" altLang="ja-JP" sz="2000" dirty="0" smtClean="0"/>
              </a:p>
              <a:p>
                <a:pPr marL="0" indent="0">
                  <a:buNone/>
                </a:pPr>
                <a14:m>
                  <m:oMath xmlns:m="http://schemas.openxmlformats.org/officeDocument/2006/math">
                    <m:r>
                      <a:rPr lang="en-US" altLang="ja-JP" sz="2000" b="0" i="1" smtClean="0">
                        <a:latin typeface="Cambria Math" panose="02040503050406030204" pitchFamily="18" charset="0"/>
                      </a:rPr>
                      <m:t>1</m:t>
                    </m:r>
                    <m:r>
                      <a:rPr lang="ja-JP" altLang="en-US" sz="2000" i="1">
                        <a:latin typeface="Cambria Math" panose="02040503050406030204" pitchFamily="18" charset="0"/>
                      </a:rPr>
                      <m:t>つ</m:t>
                    </m:r>
                    <m:r>
                      <a:rPr lang="ja-JP" altLang="en-US" sz="2000" i="1" smtClean="0">
                        <a:latin typeface="Cambria Math" panose="02040503050406030204" pitchFamily="18" charset="0"/>
                      </a:rPr>
                      <m:t>前の</m:t>
                    </m:r>
                    <m:r>
                      <a:rPr lang="ja-JP" altLang="en-US" sz="2000" i="1">
                        <a:latin typeface="Cambria Math" panose="02040503050406030204" pitchFamily="18" charset="0"/>
                      </a:rPr>
                      <m:t>コミュニティ</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−1</m:t>
                        </m:r>
                      </m:sub>
                    </m:sSub>
                  </m:oMath>
                </a14:m>
                <a:r>
                  <a:rPr lang="ja-JP" altLang="en-US" sz="2000" dirty="0" smtClean="0"/>
                  <a:t>に対して次を満たすとき変化点でないとする．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𝐶𝑜𝑚</m:t>
                              </m:r>
                            </m:e>
                            <m:sub>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𝑡</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−1</m:t>
                              </m:r>
                            </m:sub>
                          </m:sSub>
                        </m:e>
                      </m:d>
                      <m:r>
                        <a:rPr lang="en-US" altLang="ja-JP" sz="2000" b="0" i="1" smtClean="0">
                          <a:latin typeface="Cambria Math" panose="02040503050406030204" pitchFamily="18" charset="0"/>
                          <a:ea typeface="Cambria Math" panose="02040503050406030204" pitchFamily="18" charset="0"/>
                        </a:rPr>
                        <m:t>≤</m:t>
                      </m:r>
                      <m:f>
                        <m:fPr>
                          <m:ctrlPr>
                            <a:rPr lang="en-US" altLang="ja-JP" sz="2000" b="0" i="1" smtClean="0">
                              <a:latin typeface="Cambria Math" panose="02040503050406030204" pitchFamily="18" charset="0"/>
                              <a:ea typeface="Cambria Math" panose="02040503050406030204" pitchFamily="18" charset="0"/>
                            </a:rPr>
                          </m:ctrlPr>
                        </m:fPr>
                        <m:num>
                          <m:r>
                            <a:rPr lang="en-US" altLang="ja-JP" sz="2000" b="0" i="1" smtClean="0">
                              <a:latin typeface="Cambria Math" panose="02040503050406030204" pitchFamily="18" charset="0"/>
                              <a:ea typeface="Cambria Math" panose="02040503050406030204" pitchFamily="18" charset="0"/>
                            </a:rPr>
                            <m:t>4</m:t>
                          </m:r>
                        </m:num>
                        <m:den>
                          <m:r>
                            <a:rPr lang="en-US" altLang="ja-JP" sz="2000" b="0" i="1" smtClean="0">
                              <a:latin typeface="Cambria Math" panose="02040503050406030204" pitchFamily="18" charset="0"/>
                              <a:ea typeface="Cambria Math" panose="02040503050406030204" pitchFamily="18" charset="0"/>
                            </a:rPr>
                            <m:t>3</m:t>
                          </m:r>
                        </m:den>
                      </m:f>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−1</m:t>
                              </m:r>
                            </m:sub>
                          </m:sSub>
                        </m:e>
                      </m:d>
                      <m:r>
                        <a:rPr lang="en-US" altLang="ja-JP" sz="2000" b="0" i="1" smtClean="0">
                          <a:latin typeface="Cambria Math" panose="02040503050406030204" pitchFamily="18" charset="0"/>
                          <a:ea typeface="Cambria Math" panose="02040503050406030204" pitchFamily="18" charset="0"/>
                        </a:rPr>
                        <m:t>,</m:t>
                      </m:r>
                    </m:oMath>
                  </m:oMathPara>
                </a14:m>
                <a:endParaRPr lang="en-US" altLang="ja-JP" sz="2000"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sub>
                          </m:sSub>
                          <m:r>
                            <a:rPr lang="en-US" altLang="ja-JP" sz="200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−1</m:t>
                              </m:r>
                            </m:sub>
                          </m:sSub>
                        </m:e>
                      </m:d>
                      <m:r>
                        <a:rPr lang="en-US" altLang="ja-JP" sz="2000" i="1" smtClean="0">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a:rPr lang="en-US" altLang="ja-JP" sz="2000" b="0" i="1" smtClean="0">
                              <a:latin typeface="Cambria Math" panose="02040503050406030204" pitchFamily="18" charset="0"/>
                              <a:ea typeface="Cambria Math" panose="02040503050406030204" pitchFamily="18" charset="0"/>
                            </a:rPr>
                            <m:t>2</m:t>
                          </m:r>
                        </m:num>
                        <m:den>
                          <m:r>
                            <a:rPr lang="en-US" altLang="ja-JP" sz="2000" i="1">
                              <a:latin typeface="Cambria Math" panose="02040503050406030204" pitchFamily="18" charset="0"/>
                              <a:ea typeface="Cambria Math" panose="02040503050406030204" pitchFamily="18" charset="0"/>
                            </a:rPr>
                            <m:t>3</m:t>
                          </m:r>
                        </m:den>
                      </m:f>
                      <m:r>
                        <a:rPr lang="en-US" altLang="ja-JP" sz="2000" i="1">
                          <a:latin typeface="Cambria Math" panose="02040503050406030204" pitchFamily="18" charset="0"/>
                          <a:ea typeface="Cambria Math" panose="02040503050406030204" pitchFamily="18" charset="0"/>
                        </a:rPr>
                        <m:t>×</m:t>
                      </m:r>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𝑡</m:t>
                              </m:r>
                              <m:r>
                                <a:rPr lang="en-US" altLang="ja-JP" sz="2000" i="1">
                                  <a:latin typeface="Cambria Math" panose="02040503050406030204" pitchFamily="18" charset="0"/>
                                </a:rPr>
                                <m:t>−1</m:t>
                              </m:r>
                            </m:sub>
                          </m:sSub>
                        </m:e>
                      </m:d>
                      <m:r>
                        <a:rPr lang="en-US" altLang="ja-JP" sz="2000" b="0" i="1" smtClean="0">
                          <a:latin typeface="Cambria Math" panose="02040503050406030204" pitchFamily="18" charset="0"/>
                          <a:ea typeface="Cambria Math" panose="02040503050406030204" pitchFamily="18" charset="0"/>
                        </a:rPr>
                        <m:t>.</m:t>
                      </m:r>
                    </m:oMath>
                  </m:oMathPara>
                </a14:m>
                <a:endParaRPr lang="ja-JP" altLang="en-US" sz="2000" dirty="0"/>
              </a:p>
              <a:p>
                <a:pPr marL="0" indent="0">
                  <a:buNone/>
                </a:pPr>
                <a:r>
                  <a:rPr lang="ja-JP" altLang="en-US" sz="2000" dirty="0" smtClean="0"/>
                  <a:t>これを</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𝐶𝑜𝑚</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b="0" i="1" smtClean="0">
                            <a:latin typeface="Cambria Math" panose="02040503050406030204" pitchFamily="18" charset="0"/>
                          </a:rPr>
                          <m:t>𝑇</m:t>
                        </m:r>
                      </m:sub>
                    </m:sSub>
                    <m:r>
                      <a:rPr lang="ja-JP" altLang="en-US" sz="2000" i="1">
                        <a:latin typeface="Cambria Math" panose="02040503050406030204" pitchFamily="18" charset="0"/>
                      </a:rPr>
                      <m:t>に</m:t>
                    </m:r>
                  </m:oMath>
                </a14:m>
                <a:r>
                  <a:rPr lang="ja-JP" altLang="en-US" sz="2000" dirty="0" smtClean="0"/>
                  <a:t>対して行う．</a:t>
                </a:r>
                <a:endParaRPr lang="ja-JP" altLang="en-US" sz="20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432289" y="3814205"/>
                <a:ext cx="8425961" cy="3043795"/>
              </a:xfrm>
              <a:blipFill>
                <a:blip r:embed="rId3"/>
                <a:stretch>
                  <a:fillRect l="-939" t="-2191" r="-578" b="-2988"/>
                </a:stretch>
              </a:blipFill>
              <a:ln w="19050">
                <a:solidFill>
                  <a:schemeClr val="tx2">
                    <a:lumMod val="40000"/>
                    <a:lumOff val="60000"/>
                  </a:schemeClr>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cxnSp>
        <p:nvCxnSpPr>
          <p:cNvPr id="8" name="直線矢印コネクタ 7"/>
          <p:cNvCxnSpPr/>
          <p:nvPr/>
        </p:nvCxnSpPr>
        <p:spPr>
          <a:xfrm>
            <a:off x="925209" y="1354270"/>
            <a:ext cx="77020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11" name="グループ化 10"/>
          <p:cNvGrpSpPr/>
          <p:nvPr/>
        </p:nvGrpSpPr>
        <p:grpSpPr>
          <a:xfrm>
            <a:off x="2123342" y="1445935"/>
            <a:ext cx="892420" cy="408843"/>
            <a:chOff x="2123342" y="1670538"/>
            <a:chExt cx="892420" cy="408843"/>
          </a:xfrm>
        </p:grpSpPr>
        <p:sp>
          <p:nvSpPr>
            <p:cNvPr id="9" name="正方形/長方形 8"/>
            <p:cNvSpPr/>
            <p:nvPr/>
          </p:nvSpPr>
          <p:spPr>
            <a:xfrm>
              <a:off x="2123342" y="1670538"/>
              <a:ext cx="391258"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2617176" y="1907531"/>
            <a:ext cx="912936" cy="408843"/>
            <a:chOff x="2102826" y="1670538"/>
            <a:chExt cx="912936" cy="408843"/>
          </a:xfrm>
        </p:grpSpPr>
        <p:sp>
          <p:nvSpPr>
            <p:cNvPr id="13" name="正方形/長方形 12"/>
            <p:cNvSpPr/>
            <p:nvPr/>
          </p:nvSpPr>
          <p:spPr>
            <a:xfrm>
              <a:off x="2102826" y="1670538"/>
              <a:ext cx="411774"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617176"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p:nvGrpSpPr>
        <p:grpSpPr>
          <a:xfrm>
            <a:off x="3118338" y="2364731"/>
            <a:ext cx="912936" cy="408843"/>
            <a:chOff x="2102826" y="1670538"/>
            <a:chExt cx="912936" cy="408843"/>
          </a:xfrm>
        </p:grpSpPr>
        <p:sp>
          <p:nvSpPr>
            <p:cNvPr id="16" name="正方形/長方形 15"/>
            <p:cNvSpPr/>
            <p:nvPr/>
          </p:nvSpPr>
          <p:spPr>
            <a:xfrm>
              <a:off x="2102826" y="1670538"/>
              <a:ext cx="411774"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617176" y="1674934"/>
              <a:ext cx="398586" cy="404447"/>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3632688" y="2834989"/>
            <a:ext cx="899748" cy="414705"/>
            <a:chOff x="3632688" y="1664676"/>
            <a:chExt cx="899748" cy="414705"/>
          </a:xfrm>
        </p:grpSpPr>
        <p:sp>
          <p:nvSpPr>
            <p:cNvPr id="18" name="正方形/長方形 17"/>
            <p:cNvSpPr/>
            <p:nvPr/>
          </p:nvSpPr>
          <p:spPr>
            <a:xfrm>
              <a:off x="3632688" y="1664676"/>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133850" y="16749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grpSp>
        <p:nvGrpSpPr>
          <p:cNvPr id="23" name="グループ化 22"/>
          <p:cNvGrpSpPr/>
          <p:nvPr/>
        </p:nvGrpSpPr>
        <p:grpSpPr>
          <a:xfrm>
            <a:off x="4133850" y="3286360"/>
            <a:ext cx="899748" cy="420534"/>
            <a:chOff x="4133850" y="2116047"/>
            <a:chExt cx="899748" cy="420534"/>
          </a:xfrm>
        </p:grpSpPr>
        <p:sp>
          <p:nvSpPr>
            <p:cNvPr id="20" name="正方形/長方形 19"/>
            <p:cNvSpPr/>
            <p:nvPr/>
          </p:nvSpPr>
          <p:spPr>
            <a:xfrm>
              <a:off x="4133850" y="2132134"/>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4635012" y="2116047"/>
              <a:ext cx="398586" cy="40444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cxnSp>
        <p:nvCxnSpPr>
          <p:cNvPr id="25" name="直線矢印コネクタ 24"/>
          <p:cNvCxnSpPr/>
          <p:nvPr/>
        </p:nvCxnSpPr>
        <p:spPr>
          <a:xfrm>
            <a:off x="2491391" y="1819425"/>
            <a:ext cx="663344" cy="5508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p:nvPr/>
        </p:nvCxnSpPr>
        <p:spPr>
          <a:xfrm>
            <a:off x="3847000" y="3040875"/>
            <a:ext cx="558561" cy="4637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7731440" y="1383660"/>
            <a:ext cx="1049074" cy="400110"/>
          </a:xfrm>
          <a:prstGeom prst="rect">
            <a:avLst/>
          </a:prstGeom>
          <a:noFill/>
        </p:spPr>
        <p:txBody>
          <a:bodyPr wrap="square" rtlCol="0">
            <a:spAutoFit/>
          </a:bodyPr>
          <a:lstStyle/>
          <a:p>
            <a:pPr algn="ctr"/>
            <a:r>
              <a:rPr lang="ja-JP" altLang="en-US" sz="2000" dirty="0" smtClean="0"/>
              <a:t>時間軸</a:t>
            </a:r>
            <a:endParaRPr kumimoji="1" lang="ja-JP" altLang="en-US" sz="2000" dirty="0"/>
          </a:p>
        </p:txBody>
      </p:sp>
      <p:cxnSp>
        <p:nvCxnSpPr>
          <p:cNvPr id="35" name="直線コネクタ 34"/>
          <p:cNvCxnSpPr/>
          <p:nvPr/>
        </p:nvCxnSpPr>
        <p:spPr>
          <a:xfrm flipV="1">
            <a:off x="2557647" y="124290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直線コネクタ 37"/>
          <p:cNvCxnSpPr/>
          <p:nvPr/>
        </p:nvCxnSpPr>
        <p:spPr>
          <a:xfrm flipV="1">
            <a:off x="3071997" y="125612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直線コネクタ 38"/>
          <p:cNvCxnSpPr/>
          <p:nvPr/>
        </p:nvCxnSpPr>
        <p:spPr>
          <a:xfrm flipV="1">
            <a:off x="3573159" y="1256123"/>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直線コネクタ 39"/>
          <p:cNvCxnSpPr/>
          <p:nvPr/>
        </p:nvCxnSpPr>
        <p:spPr>
          <a:xfrm flipV="1">
            <a:off x="4084579" y="124290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直線コネクタ 40"/>
          <p:cNvCxnSpPr/>
          <p:nvPr/>
        </p:nvCxnSpPr>
        <p:spPr>
          <a:xfrm flipV="1">
            <a:off x="4585741" y="124290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2" name="直線コネクタ 41"/>
          <p:cNvCxnSpPr/>
          <p:nvPr/>
        </p:nvCxnSpPr>
        <p:spPr>
          <a:xfrm flipV="1">
            <a:off x="2063813" y="1242901"/>
            <a:ext cx="0" cy="222738"/>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直線コネクタ 42"/>
          <p:cNvCxnSpPr/>
          <p:nvPr/>
        </p:nvCxnSpPr>
        <p:spPr>
          <a:xfrm flipV="1">
            <a:off x="5110348" y="1248829"/>
            <a:ext cx="0" cy="222738"/>
          </a:xfrm>
          <a:prstGeom prst="line">
            <a:avLst/>
          </a:prstGeom>
        </p:spPr>
        <p:style>
          <a:lnRef idx="2">
            <a:schemeClr val="accent6"/>
          </a:lnRef>
          <a:fillRef idx="0">
            <a:schemeClr val="accent6"/>
          </a:fillRef>
          <a:effectRef idx="1">
            <a:schemeClr val="accent6"/>
          </a:effectRef>
          <a:fontRef idx="minor">
            <a:schemeClr val="tx1"/>
          </a:fontRef>
        </p:style>
      </p:cxnSp>
      <p:sp>
        <p:nvSpPr>
          <p:cNvPr id="44" name="テキスト ボックス 43"/>
          <p:cNvSpPr txBox="1"/>
          <p:nvPr/>
        </p:nvSpPr>
        <p:spPr>
          <a:xfrm>
            <a:off x="3984524" y="2503177"/>
            <a:ext cx="1049074" cy="400110"/>
          </a:xfrm>
          <a:prstGeom prst="rect">
            <a:avLst/>
          </a:prstGeom>
          <a:noFill/>
        </p:spPr>
        <p:txBody>
          <a:bodyPr wrap="square" rtlCol="0">
            <a:spAutoFit/>
          </a:bodyPr>
          <a:lstStyle/>
          <a:p>
            <a:pPr algn="ctr"/>
            <a:r>
              <a:rPr lang="ja-JP" altLang="en-US" sz="2000" dirty="0" smtClean="0">
                <a:solidFill>
                  <a:schemeClr val="bg1">
                    <a:lumMod val="50000"/>
                  </a:schemeClr>
                </a:solidFill>
              </a:rPr>
              <a:t>変化点</a:t>
            </a:r>
            <a:endParaRPr kumimoji="1" lang="ja-JP" altLang="en-US" sz="2000" dirty="0">
              <a:solidFill>
                <a:schemeClr val="bg1">
                  <a:lumMod val="50000"/>
                </a:schemeClr>
              </a:solidFill>
            </a:endParaRPr>
          </a:p>
        </p:txBody>
      </p:sp>
      <p:cxnSp>
        <p:nvCxnSpPr>
          <p:cNvPr id="7" name="直線矢印コネクタ 6"/>
          <p:cNvCxnSpPr/>
          <p:nvPr/>
        </p:nvCxnSpPr>
        <p:spPr>
          <a:xfrm>
            <a:off x="3831981" y="2566954"/>
            <a:ext cx="0" cy="480516"/>
          </a:xfrm>
          <a:prstGeom prst="straightConnector1">
            <a:avLst/>
          </a:prstGeom>
          <a:ln w="38100">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29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5052</TotalTime>
  <Words>419</Words>
  <Application>Microsoft Office PowerPoint</Application>
  <PresentationFormat>画面に合わせる (4:3)</PresentationFormat>
  <Paragraphs>76</Paragraphs>
  <Slides>7</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ＭＳ Ｐゴシック</vt:lpstr>
      <vt:lpstr>メイリオ</vt:lpstr>
      <vt:lpstr>Arial</vt:lpstr>
      <vt:lpstr>Calibri</vt:lpstr>
      <vt:lpstr>Cambria Math</vt:lpstr>
      <vt:lpstr>Wingdings</vt:lpstr>
      <vt:lpstr>tem_B26_a</vt:lpstr>
      <vt:lpstr>Current Progress and Future Plan</vt:lpstr>
      <vt:lpstr>発情検出</vt:lpstr>
      <vt:lpstr>現在の進捗（まとめ）</vt:lpstr>
      <vt:lpstr>問題点と今後の方針</vt:lpstr>
      <vt:lpstr>動物行動図説</vt:lpstr>
      <vt:lpstr>PowerPoint プレゼンテーション</vt:lpstr>
      <vt:lpstr>コミュニティ変化点検知アルゴリズム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CS25student</cp:lastModifiedBy>
  <cp:revision>241</cp:revision>
  <dcterms:modified xsi:type="dcterms:W3CDTF">2020-07-28T06:29:44Z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