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e Subtítu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h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exto do Títul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14" name="Nível de Corpo Um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" name="Número do Slid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03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rês F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m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m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m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alão Explicativo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Digite uma citação aqui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Digite uma citação aqui.</a:t>
            </a:r>
          </a:p>
        </p:txBody>
      </p:sp>
      <p:sp>
        <p:nvSpPr>
          <p:cNvPr id="123" name="Jaime Silveira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Jaime Silveira</a:t>
            </a:r>
          </a:p>
        </p:txBody>
      </p:sp>
      <p:sp>
        <p:nvSpPr>
          <p:cNvPr id="124" name="Texto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ção Alt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igite uma citação aqui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Digite uma citação aqui.</a:t>
            </a:r>
          </a:p>
        </p:txBody>
      </p:sp>
      <p:sp>
        <p:nvSpPr>
          <p:cNvPr id="133" name="Imagem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aime Silveira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Jaime Silveira</a:t>
            </a:r>
          </a:p>
        </p:txBody>
      </p:sp>
      <p:sp>
        <p:nvSpPr>
          <p:cNvPr id="1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m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m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ha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o do Títul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25" name="Nível de Corpo Um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" name="Número do Slid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h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exto do Títul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35" name="Nível de Corpo Um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6" name="Número do Slide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- Centr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o Títul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44" name="Número do Slid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h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m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exto do Títul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54" name="Nível de Corpo Um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Número do Slid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63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72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73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82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83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92" name="Imagem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o do Títul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94" name="Nível de Corpo Um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exto do Títul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4" name="Nível de Corpo Um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Número do Slide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delos econômicos de Leontief aplicados NA computaç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Modelos econômicos de Leontief aplicados NA computação</a:t>
            </a:r>
          </a:p>
        </p:txBody>
      </p:sp>
      <p:sp>
        <p:nvSpPr>
          <p:cNvPr id="167" name="Antônio Netto…"/>
          <p:cNvSpPr txBox="1"/>
          <p:nvPr/>
        </p:nvSpPr>
        <p:spPr>
          <a:xfrm>
            <a:off x="389127" y="7189469"/>
            <a:ext cx="3340762" cy="119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20000"/>
              </a:lnSpc>
            </a:pPr>
            <a:r>
              <a:t>Antônio Netto</a:t>
            </a:r>
          </a:p>
          <a:p>
            <a:pPr>
              <a:lnSpc>
                <a:spcPct val="20000"/>
              </a:lnSpc>
            </a:pPr>
            <a:r>
              <a:t>Lucas Emanuel</a:t>
            </a:r>
          </a:p>
          <a:p>
            <a:pPr>
              <a:lnSpc>
                <a:spcPct val="20000"/>
              </a:lnSpc>
            </a:pPr>
            <a:r>
              <a:t>Lucas Rodrigues</a:t>
            </a:r>
          </a:p>
        </p:txBody>
      </p:sp>
      <p:sp>
        <p:nvSpPr>
          <p:cNvPr id="168" name="Projeto da disciplina AVLC - 2018.2"/>
          <p:cNvSpPr txBox="1"/>
          <p:nvPr/>
        </p:nvSpPr>
        <p:spPr>
          <a:xfrm>
            <a:off x="312927" y="6452588"/>
            <a:ext cx="42085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Projeto da disciplina AVLC - 2018.2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delo fechado (de input-output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fechado (de input-output)</a:t>
            </a:r>
          </a:p>
        </p:txBody>
      </p:sp>
      <p:sp>
        <p:nvSpPr>
          <p:cNvPr id="171" name="É utilizado para encontrar uma estrutura (de um fator específico para o caso, como preço) que represente uma ponto de equilíbrio econômico.…"/>
          <p:cNvSpPr txBox="1"/>
          <p:nvPr>
            <p:ph type="body" idx="1"/>
          </p:nvPr>
        </p:nvSpPr>
        <p:spPr>
          <a:xfrm>
            <a:off x="406400" y="1371599"/>
            <a:ext cx="12192000" cy="7856341"/>
          </a:xfrm>
          <a:prstGeom prst="rect">
            <a:avLst/>
          </a:prstGeom>
          <a:ln w="25400">
            <a:solidFill>
              <a:srgbClr val="5B5854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187452" indent="-187452" defTabSz="479044">
              <a:spcBef>
                <a:spcPts val="2200"/>
              </a:spcBef>
              <a:buSzPct val="100000"/>
              <a:buFontTx/>
              <a:buChar char="•"/>
              <a:defRPr sz="2788"/>
            </a:pPr>
            <a:r>
              <a:t> 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É utilizado para encontrar uma estrutura (de um fator específico para o caso, como preço) que represente uma ponto de equilíbrio econômico.</a:t>
            </a:r>
            <a:endParaRPr>
              <a:latin typeface="Avenir Next"/>
              <a:ea typeface="Avenir Next"/>
              <a:cs typeface="Avenir Next"/>
              <a:sym typeface="Avenir Next"/>
            </a:endParaRPr>
          </a:p>
          <a:p>
            <a:pPr marL="187452" indent="-187452" defTabSz="479044">
              <a:spcBef>
                <a:spcPts val="2200"/>
              </a:spcBef>
              <a:buSzPct val="100000"/>
              <a:buFontTx/>
              <a:buChar char="•"/>
              <a:defRPr sz="2788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O ponto de equilíbrio é determinado de acordo com o caso: por exemplo, em uma rede de indústrias, onde cada uma produz  um produto utilizado por elas, podemos atribuir um preço a esses produtos de forma que, em cada indústria, o total de gastos seja igual a receita (total recebido com a venda de produtos).</a:t>
            </a:r>
          </a:p>
          <a:p>
            <a:pPr marL="187452" indent="-187452" defTabSz="479044">
              <a:spcBef>
                <a:spcPts val="2200"/>
              </a:spcBef>
              <a:buSzPct val="100000"/>
              <a:buFontTx/>
              <a:buChar char="•"/>
              <a:defRPr sz="2788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Esse modelo deve obedecer algumas definições: </a:t>
            </a:r>
          </a:p>
          <a:p>
            <a:pPr marL="187452" indent="-187452" defTabSz="479044">
              <a:spcBef>
                <a:spcPts val="2200"/>
              </a:spcBef>
              <a:buSzPct val="100000"/>
              <a:buFontTx/>
              <a:buChar char="•"/>
              <a:defRPr sz="2788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O preço cobrado por cada industria deve ser &gt;= 0;</a:t>
            </a:r>
          </a:p>
          <a:p>
            <a:pPr marL="187452" indent="-187452" defTabSz="479044">
              <a:spcBef>
                <a:spcPts val="2200"/>
              </a:spcBef>
              <a:buSzPct val="100000"/>
              <a:buFontTx/>
              <a:buChar char="•"/>
              <a:defRPr sz="2788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A soma de cada coluna deve ser 1 (a quantidade de produtos vendidos é igual a quantidade de produtos produzidos);</a:t>
            </a:r>
          </a:p>
          <a:p>
            <a:pPr marL="187452" indent="-187452" defTabSz="479044">
              <a:spcBef>
                <a:spcPts val="2200"/>
              </a:spcBef>
              <a:buSzPct val="100000"/>
              <a:buFontTx/>
              <a:buChar char="•"/>
              <a:defRPr sz="2788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A fração da produção total de uma indústria x que é comprada por uma indústria x, y, ou z deve ser &gt;= 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odelo fechado (de input-output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fechado (de input-output)</a:t>
            </a:r>
          </a:p>
        </p:txBody>
      </p:sp>
      <p:sp>
        <p:nvSpPr>
          <p:cNvPr id="174" name="Exemplificando o modelo com matrizes:"/>
          <p:cNvSpPr txBox="1"/>
          <p:nvPr>
            <p:ph type="body" idx="1"/>
          </p:nvPr>
        </p:nvSpPr>
        <p:spPr>
          <a:xfrm>
            <a:off x="406400" y="1377950"/>
            <a:ext cx="12192000" cy="7995643"/>
          </a:xfrm>
          <a:prstGeom prst="rect">
            <a:avLst/>
          </a:prstGeom>
          <a:ln w="25400">
            <a:solidFill>
              <a:srgbClr val="5B5854"/>
            </a:solidFill>
          </a:ln>
        </p:spPr>
        <p:txBody>
          <a:bodyPr/>
          <a:lstStyle>
            <a:lvl1pPr marL="444500" indent="-444500">
              <a:defRPr sz="28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Exemplificando o modelo com matrizes:</a:t>
            </a:r>
          </a:p>
        </p:txBody>
      </p:sp>
      <p:graphicFrame>
        <p:nvGraphicFramePr>
          <p:cNvPr id="175" name="Tabela"/>
          <p:cNvGraphicFramePr/>
          <p:nvPr/>
        </p:nvGraphicFramePr>
        <p:xfrm>
          <a:off x="2200597" y="2514600"/>
          <a:ext cx="8603606" cy="47244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1" rtl="0">
                <a:tableStyleId>{2708684C-4D16-4618-839F-0558EEFCDFE6}</a:tableStyleId>
              </a:tblPr>
              <a:tblGrid>
                <a:gridCol w="2150901"/>
                <a:gridCol w="2150901"/>
                <a:gridCol w="2150901"/>
                <a:gridCol w="2150901"/>
              </a:tblGrid>
              <a:tr h="9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A6AAA9"/>
                          </a:solidFill>
                          <a:sym typeface="Avenir Next Demi Bold"/>
                        </a:rPr>
                        <a:t>Indústria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A6AAA9"/>
                          </a:solidFill>
                          <a:sym typeface="Avenir Next Demi Bold"/>
                        </a:rPr>
                        <a:t>Indústria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A6AAA9"/>
                          </a:solidFill>
                          <a:sym typeface="Avenir Next Demi Bold"/>
                        </a:rPr>
                        <a:t>Indústria 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A6AAA9"/>
                          </a:solidFill>
                          <a:sym typeface="Avenir Next Demi Bold"/>
                        </a:rPr>
                        <a:t>Fração produzida por cada indústria e comprada pela 1.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A6AAA9"/>
                          </a:solidFill>
                          <a:sym typeface="Avenir Next Demi Bold"/>
                        </a:rPr>
                        <a:t>Fração produzida por cada indústria e comprada pela 2.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A6AAA9"/>
                          </a:solidFill>
                          <a:sym typeface="Avenir Next Demi Bold"/>
                        </a:rPr>
                        <a:t>Fração produzida por cada indústria e comprada pela 3.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0,3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" name="A ="/>
          <p:cNvSpPr txBox="1"/>
          <p:nvPr/>
        </p:nvSpPr>
        <p:spPr>
          <a:xfrm>
            <a:off x="643127" y="4565649"/>
            <a:ext cx="72313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 =</a:t>
            </a:r>
          </a:p>
        </p:txBody>
      </p:sp>
      <p:graphicFrame>
        <p:nvGraphicFramePr>
          <p:cNvPr id="177" name="Tabela"/>
          <p:cNvGraphicFramePr/>
          <p:nvPr/>
        </p:nvGraphicFramePr>
        <p:xfrm>
          <a:off x="2171700" y="6362700"/>
          <a:ext cx="995512" cy="31845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995511"/>
              </a:tblGrid>
              <a:tr h="1061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061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061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8" name="P ="/>
          <p:cNvSpPr txBox="1"/>
          <p:nvPr/>
        </p:nvSpPr>
        <p:spPr>
          <a:xfrm>
            <a:off x="617372" y="7643837"/>
            <a:ext cx="7795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 = </a:t>
            </a:r>
          </a:p>
        </p:txBody>
      </p:sp>
      <p:sp>
        <p:nvSpPr>
          <p:cNvPr id="179" name="Para acharmos um ponto de equilíbrio, é necessário resolver a seguinte equação matricial:…"/>
          <p:cNvSpPr txBox="1"/>
          <p:nvPr/>
        </p:nvSpPr>
        <p:spPr>
          <a:xfrm>
            <a:off x="4234112" y="6314782"/>
            <a:ext cx="6324254" cy="5515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t>Para acharmos um ponto de equilíbrio, é necessário resolver a seguinte equação matricial:</a:t>
            </a:r>
          </a:p>
          <a:p>
            <a:pPr>
              <a:lnSpc>
                <a:spcPct val="90000"/>
              </a:lnSpc>
              <a:defRPr sz="3000"/>
            </a:pPr>
            <a:r>
              <a:t>(I - A)*p = 0</a:t>
            </a:r>
          </a:p>
          <a:p>
            <a:pPr>
              <a:lnSpc>
                <a:spcPct val="80000"/>
              </a:lnSpc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t>Onde I é a matriz identidade e p a matriz dos preços.</a:t>
            </a:r>
          </a:p>
          <a:p>
            <a:pPr>
              <a:lnSpc>
                <a:spcPct val="80000"/>
              </a:lnSpc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Dessa forma, acharemos os valores de cada produto, de forma que o total gasto é igual ao total recebido.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