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8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85"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87"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88"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92"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94"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96"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98"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102"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04"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105"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07"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109"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110"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12"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113"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114"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115"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116"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117"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131"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132"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147"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148"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50"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151"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152"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153"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154"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155"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6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63"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65"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166"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70"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171"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172"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74"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175"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176"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78"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179"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180"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82"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183"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85"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187"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188"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90"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191"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192"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193"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194"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195"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0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02"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04"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205"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09"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210"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211"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13"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214"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15"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19"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21"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222"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24"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225"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26"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227"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29"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230"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231"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232"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233"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234"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3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38"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40"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241"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45"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246"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247"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49"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250"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51"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53"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254"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55"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57"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258"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60"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261"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62"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263"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65"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266"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267"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268"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269"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270"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ru-RU" sz="4400" spc="-1" strike="noStrike">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grpSp>
        <p:nvGrpSpPr>
          <p:cNvPr id="0" name="Google Shape;10;p2"/>
          <p:cNvGrpSpPr/>
          <p:nvPr/>
        </p:nvGrpSpPr>
        <p:grpSpPr>
          <a:xfrm>
            <a:off x="4350240" y="2855520"/>
            <a:ext cx="442080" cy="104040"/>
            <a:chOff x="4350240" y="2855520"/>
            <a:chExt cx="442080" cy="104040"/>
          </a:xfrm>
        </p:grpSpPr>
        <p:sp>
          <p:nvSpPr>
            <p:cNvPr id="1" name="Google Shape;11;p2"/>
            <p:cNvSpPr/>
            <p:nvPr/>
          </p:nvSpPr>
          <p:spPr>
            <a:xfrm>
              <a:off x="4519080" y="2855520"/>
              <a:ext cx="104040" cy="104040"/>
            </a:xfrm>
            <a:prstGeom prst="ellipse">
              <a:avLst/>
            </a:prstGeom>
            <a:solidFill>
              <a:schemeClr val="dk1"/>
            </a:solidFill>
            <a:ln w="0">
              <a:noFill/>
            </a:ln>
          </p:spPr>
          <p:style>
            <a:lnRef idx="0"/>
            <a:fillRef idx="0"/>
            <a:effectRef idx="0"/>
            <a:fontRef idx="minor"/>
          </p:style>
        </p:sp>
        <p:sp>
          <p:nvSpPr>
            <p:cNvPr id="2" name="Google Shape;12;p2"/>
            <p:cNvSpPr/>
            <p:nvPr/>
          </p:nvSpPr>
          <p:spPr>
            <a:xfrm>
              <a:off x="4688280" y="2855520"/>
              <a:ext cx="104040" cy="104040"/>
            </a:xfrm>
            <a:prstGeom prst="ellipse">
              <a:avLst/>
            </a:prstGeom>
            <a:solidFill>
              <a:schemeClr val="dk1"/>
            </a:solidFill>
            <a:ln w="0">
              <a:noFill/>
            </a:ln>
          </p:spPr>
          <p:style>
            <a:lnRef idx="0"/>
            <a:fillRef idx="0"/>
            <a:effectRef idx="0"/>
            <a:fontRef idx="minor"/>
          </p:style>
        </p:sp>
        <p:sp>
          <p:nvSpPr>
            <p:cNvPr id="3" name="Google Shape;13;p2"/>
            <p:cNvSpPr/>
            <p:nvPr/>
          </p:nvSpPr>
          <p:spPr>
            <a:xfrm>
              <a:off x="4350240" y="2855520"/>
              <a:ext cx="104040" cy="104040"/>
            </a:xfrm>
            <a:prstGeom prst="ellipse">
              <a:avLst/>
            </a:prstGeom>
            <a:solidFill>
              <a:schemeClr val="dk1"/>
            </a:solidFill>
            <a:ln w="0">
              <a:noFill/>
            </a:ln>
          </p:spPr>
          <p:style>
            <a:lnRef idx="0"/>
            <a:fillRef idx="0"/>
            <a:effectRef idx="0"/>
            <a:fontRef idx="minor"/>
          </p:style>
        </p:sp>
      </p:grpSp>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8880" cy="858240"/>
          </a:xfrm>
          <a:prstGeom prst="rect">
            <a:avLst/>
          </a:prstGeom>
        </p:spPr>
        <p:txBody>
          <a:bodyPr lIns="0" rIns="0" tIns="0" bIns="0" anchor="ctr">
            <a:noAutofit/>
          </a:bodyPr>
          <a:p>
            <a:r>
              <a:rPr b="0" lang="ru-RU" sz="1800" spc="-1" strike="noStrike">
                <a:latin typeface="Arial"/>
              </a:rPr>
              <a:t>Click to edit the title text format</a:t>
            </a:r>
            <a:endParaRPr b="0" lang="ru-RU" sz="18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0e0e0"/>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156" name="Google Shape;40;p9"/>
          <p:cNvSpPr/>
          <p:nvPr/>
        </p:nvSpPr>
        <p:spPr>
          <a:xfrm>
            <a:off x="4572000" y="0"/>
            <a:ext cx="4570560" cy="5142240"/>
          </a:xfrm>
          <a:prstGeom prst="rect">
            <a:avLst/>
          </a:prstGeom>
          <a:solidFill>
            <a:schemeClr val="dk1"/>
          </a:solidFill>
          <a:ln w="0">
            <a:noFill/>
          </a:ln>
        </p:spPr>
        <p:style>
          <a:lnRef idx="0"/>
          <a:fillRef idx="0"/>
          <a:effectRef idx="0"/>
          <a:fontRef idx="minor"/>
        </p:style>
      </p:sp>
      <p:sp>
        <p:nvSpPr>
          <p:cNvPr id="157" name="Google Shape;41;p9"/>
          <p:cNvSpPr/>
          <p:nvPr/>
        </p:nvSpPr>
        <p:spPr>
          <a:xfrm>
            <a:off x="5029560" y="4495680"/>
            <a:ext cx="466920" cy="360"/>
          </a:xfrm>
          <a:custGeom>
            <a:avLst/>
            <a:gdLst/>
            <a:ahLst/>
            <a:rect l="l" t="t" r="r" b="b"/>
            <a:pathLst>
              <a:path w="21600" h="21600">
                <a:moveTo>
                  <a:pt x="0" y="0"/>
                </a:moveTo>
                <a:lnTo>
                  <a:pt x="21600" y="21600"/>
                </a:lnTo>
              </a:path>
            </a:pathLst>
          </a:custGeom>
          <a:noFill/>
          <a:ln w="19050">
            <a:solidFill>
              <a:srgbClr val="37474f"/>
            </a:solidFill>
            <a:round/>
          </a:ln>
        </p:spPr>
        <p:style>
          <a:lnRef idx="0"/>
          <a:fillRef idx="0"/>
          <a:effectRef idx="0"/>
          <a:fontRef idx="minor"/>
        </p:style>
      </p:sp>
      <p:sp>
        <p:nvSpPr>
          <p:cNvPr id="1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15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8880" cy="858240"/>
          </a:xfrm>
          <a:prstGeom prst="rect">
            <a:avLst/>
          </a:prstGeom>
        </p:spPr>
        <p:txBody>
          <a:bodyPr lIns="0" rIns="0" tIns="0" bIns="0" anchor="ctr">
            <a:noAutofit/>
          </a:bodyPr>
          <a:p>
            <a:r>
              <a:rPr b="0" lang="ru-RU" sz="1800" spc="-1" strike="noStrike">
                <a:latin typeface="Arial"/>
              </a:rPr>
              <a:t>Click to edit the title text format</a:t>
            </a:r>
            <a:endParaRPr b="0" lang="ru-RU" sz="1800" spc="-1" strike="noStrike">
              <a:latin typeface="Arial"/>
            </a:endParaRPr>
          </a:p>
        </p:txBody>
      </p:sp>
      <p:sp>
        <p:nvSpPr>
          <p:cNvPr id="197" name="PlaceHolder 2"/>
          <p:cNvSpPr>
            <a:spLocks noGrp="1"/>
          </p:cNvSpPr>
          <p:nvPr>
            <p:ph type="body"/>
          </p:nvPr>
        </p:nvSpPr>
        <p:spPr>
          <a:xfrm>
            <a:off x="457200" y="1203480"/>
            <a:ext cx="4015440" cy="2982600"/>
          </a:xfrm>
          <a:prstGeom prst="rect">
            <a:avLst/>
          </a:prstGeom>
        </p:spPr>
        <p:txBody>
          <a:bodyPr lIns="0" rIns="0" tIns="0" bIns="0">
            <a:normAutofit fontScale="97000"/>
          </a:bodyPr>
          <a:p>
            <a:pPr marL="432000" indent="-324000">
              <a:spcBef>
                <a:spcPts val="1417"/>
              </a:spcBef>
              <a:buClr>
                <a:srgbClr val="000000"/>
              </a:buClr>
              <a:buSzPct val="45000"/>
              <a:buFont typeface="Wingdings" charset="2"/>
              <a:buChar char=""/>
            </a:pPr>
            <a:r>
              <a:rPr b="0" lang="ru-RU" sz="1800" spc="-1" strike="noStrike">
                <a:latin typeface="Arial"/>
              </a:rPr>
              <a:t>Click to edit the outline text format</a:t>
            </a:r>
            <a:endParaRPr b="0" lang="ru-RU" sz="1800" spc="-1" strike="noStrike">
              <a:latin typeface="Arial"/>
            </a:endParaRPr>
          </a:p>
          <a:p>
            <a:pPr lvl="1" marL="864000" indent="-324000">
              <a:spcBef>
                <a:spcPts val="1134"/>
              </a:spcBef>
              <a:buClr>
                <a:srgbClr val="000000"/>
              </a:buClr>
              <a:buSzPct val="75000"/>
              <a:buFont typeface="Symbol" charset="2"/>
              <a:buChar char=""/>
            </a:pPr>
            <a:r>
              <a:rPr b="0" lang="ru-RU" sz="1800" spc="-1" strike="noStrike">
                <a:latin typeface="Arial"/>
              </a:rPr>
              <a:t>Second Outline Level</a:t>
            </a:r>
            <a:endParaRPr b="0" lang="ru-RU" sz="1800" spc="-1" strike="noStrike">
              <a:latin typeface="Arial"/>
            </a:endParaRPr>
          </a:p>
          <a:p>
            <a:pPr lvl="2" marL="1296000" indent="-288000">
              <a:spcBef>
                <a:spcPts val="850"/>
              </a:spcBef>
              <a:buClr>
                <a:srgbClr val="000000"/>
              </a:buClr>
              <a:buSzPct val="45000"/>
              <a:buFont typeface="Wingdings" charset="2"/>
              <a:buChar char=""/>
            </a:pPr>
            <a:r>
              <a:rPr b="0" lang="ru-RU" sz="1800" spc="-1" strike="noStrike">
                <a:latin typeface="Arial"/>
              </a:rPr>
              <a:t>Third Outline Level</a:t>
            </a:r>
            <a:endParaRPr b="0" lang="ru-RU" sz="1800" spc="-1" strike="noStrike">
              <a:latin typeface="Arial"/>
            </a:endParaRPr>
          </a:p>
          <a:p>
            <a:pPr lvl="3" marL="1728000" indent="-216000">
              <a:spcBef>
                <a:spcPts val="567"/>
              </a:spcBef>
              <a:buClr>
                <a:srgbClr val="000000"/>
              </a:buClr>
              <a:buSzPct val="75000"/>
              <a:buFont typeface="Symbol" charset="2"/>
              <a:buChar char=""/>
            </a:pPr>
            <a:r>
              <a:rPr b="0" lang="ru-RU" sz="1800" spc="-1" strike="noStrike">
                <a:latin typeface="Arial"/>
              </a:rPr>
              <a:t>Fourth Outline Level</a:t>
            </a:r>
            <a:endParaRPr b="0" lang="ru-RU" sz="1800" spc="-1" strike="noStrike">
              <a:latin typeface="Arial"/>
            </a:endParaRPr>
          </a:p>
          <a:p>
            <a:pPr lvl="4" marL="2160000" indent="-216000">
              <a:spcBef>
                <a:spcPts val="283"/>
              </a:spcBef>
              <a:buClr>
                <a:srgbClr val="000000"/>
              </a:buClr>
              <a:buSzPct val="45000"/>
              <a:buFont typeface="Wingdings" charset="2"/>
              <a:buChar char=""/>
            </a:pPr>
            <a:r>
              <a:rPr b="0" lang="ru-RU" sz="1800" spc="-1" strike="noStrike">
                <a:latin typeface="Arial"/>
              </a:rPr>
              <a:t>Fifth Outline Level</a:t>
            </a:r>
            <a:endParaRPr b="0" lang="ru-RU" sz="1800" spc="-1" strike="noStrike">
              <a:latin typeface="Arial"/>
            </a:endParaRPr>
          </a:p>
          <a:p>
            <a:pPr lvl="5" marL="2592000" indent="-216000">
              <a:spcBef>
                <a:spcPts val="283"/>
              </a:spcBef>
              <a:buClr>
                <a:srgbClr val="000000"/>
              </a:buClr>
              <a:buSzPct val="45000"/>
              <a:buFont typeface="Wingdings" charset="2"/>
              <a:buChar char=""/>
            </a:pPr>
            <a:r>
              <a:rPr b="0" lang="ru-RU" sz="1800" spc="-1" strike="noStrike">
                <a:latin typeface="Arial"/>
              </a:rPr>
              <a:t>Sixth Outline Level</a:t>
            </a:r>
            <a:endParaRPr b="0" lang="ru-RU" sz="1800" spc="-1" strike="noStrike">
              <a:latin typeface="Arial"/>
            </a:endParaRPr>
          </a:p>
          <a:p>
            <a:pPr lvl="6" marL="3024000" indent="-216000">
              <a:spcBef>
                <a:spcPts val="283"/>
              </a:spcBef>
              <a:buClr>
                <a:srgbClr val="000000"/>
              </a:buClr>
              <a:buSzPct val="45000"/>
              <a:buFont typeface="Wingdings" charset="2"/>
              <a:buChar char=""/>
            </a:pPr>
            <a:r>
              <a:rPr b="0" lang="ru-RU" sz="1800" spc="-1" strike="noStrike">
                <a:latin typeface="Arial"/>
              </a:rPr>
              <a:t>Seventh Outline Level</a:t>
            </a:r>
            <a:endParaRPr b="0" lang="ru-RU" sz="1800" spc="-1" strike="noStrike">
              <a:latin typeface="Arial"/>
            </a:endParaRPr>
          </a:p>
        </p:txBody>
      </p:sp>
      <p:sp>
        <p:nvSpPr>
          <p:cNvPr id="198" name="PlaceHolder 3"/>
          <p:cNvSpPr>
            <a:spLocks noGrp="1"/>
          </p:cNvSpPr>
          <p:nvPr>
            <p:ph type="body"/>
          </p:nvPr>
        </p:nvSpPr>
        <p:spPr>
          <a:xfrm>
            <a:off x="4674240" y="1203480"/>
            <a:ext cx="4015440" cy="2982600"/>
          </a:xfrm>
          <a:prstGeom prst="rect">
            <a:avLst/>
          </a:prstGeom>
        </p:spPr>
        <p:txBody>
          <a:bodyPr lIns="0" rIns="0" tIns="0" bIns="0">
            <a:normAutofit fontScale="97000"/>
          </a:bodyPr>
          <a:p>
            <a:pPr marL="432000" indent="-324000">
              <a:spcBef>
                <a:spcPts val="1417"/>
              </a:spcBef>
              <a:buClr>
                <a:srgbClr val="000000"/>
              </a:buClr>
              <a:buSzPct val="45000"/>
              <a:buFont typeface="Wingdings" charset="2"/>
              <a:buChar char=""/>
            </a:pPr>
            <a:r>
              <a:rPr b="0" lang="ru-RU" sz="1800" spc="-1" strike="noStrike">
                <a:latin typeface="Arial"/>
              </a:rPr>
              <a:t>Click to edit the outline text format</a:t>
            </a:r>
            <a:endParaRPr b="0" lang="ru-RU" sz="1800" spc="-1" strike="noStrike">
              <a:latin typeface="Arial"/>
            </a:endParaRPr>
          </a:p>
          <a:p>
            <a:pPr lvl="1" marL="864000" indent="-324000">
              <a:spcBef>
                <a:spcPts val="1134"/>
              </a:spcBef>
              <a:buClr>
                <a:srgbClr val="000000"/>
              </a:buClr>
              <a:buSzPct val="75000"/>
              <a:buFont typeface="Symbol" charset="2"/>
              <a:buChar char=""/>
            </a:pPr>
            <a:r>
              <a:rPr b="0" lang="ru-RU" sz="1800" spc="-1" strike="noStrike">
                <a:latin typeface="Arial"/>
              </a:rPr>
              <a:t>Second Outline Level</a:t>
            </a:r>
            <a:endParaRPr b="0" lang="ru-RU" sz="1800" spc="-1" strike="noStrike">
              <a:latin typeface="Arial"/>
            </a:endParaRPr>
          </a:p>
          <a:p>
            <a:pPr lvl="2" marL="1296000" indent="-288000">
              <a:spcBef>
                <a:spcPts val="850"/>
              </a:spcBef>
              <a:buClr>
                <a:srgbClr val="000000"/>
              </a:buClr>
              <a:buSzPct val="45000"/>
              <a:buFont typeface="Wingdings" charset="2"/>
              <a:buChar char=""/>
            </a:pPr>
            <a:r>
              <a:rPr b="0" lang="ru-RU" sz="1800" spc="-1" strike="noStrike">
                <a:latin typeface="Arial"/>
              </a:rPr>
              <a:t>Third Outline Level</a:t>
            </a:r>
            <a:endParaRPr b="0" lang="ru-RU" sz="1800" spc="-1" strike="noStrike">
              <a:latin typeface="Arial"/>
            </a:endParaRPr>
          </a:p>
          <a:p>
            <a:pPr lvl="3" marL="1728000" indent="-216000">
              <a:spcBef>
                <a:spcPts val="567"/>
              </a:spcBef>
              <a:buClr>
                <a:srgbClr val="000000"/>
              </a:buClr>
              <a:buSzPct val="75000"/>
              <a:buFont typeface="Symbol" charset="2"/>
              <a:buChar char=""/>
            </a:pPr>
            <a:r>
              <a:rPr b="0" lang="ru-RU" sz="1800" spc="-1" strike="noStrike">
                <a:latin typeface="Arial"/>
              </a:rPr>
              <a:t>Fourth Outline Level</a:t>
            </a:r>
            <a:endParaRPr b="0" lang="ru-RU" sz="1800" spc="-1" strike="noStrike">
              <a:latin typeface="Arial"/>
            </a:endParaRPr>
          </a:p>
          <a:p>
            <a:pPr lvl="4" marL="2160000" indent="-216000">
              <a:spcBef>
                <a:spcPts val="283"/>
              </a:spcBef>
              <a:buClr>
                <a:srgbClr val="000000"/>
              </a:buClr>
              <a:buSzPct val="45000"/>
              <a:buFont typeface="Wingdings" charset="2"/>
              <a:buChar char=""/>
            </a:pPr>
            <a:r>
              <a:rPr b="0" lang="ru-RU" sz="1800" spc="-1" strike="noStrike">
                <a:latin typeface="Arial"/>
              </a:rPr>
              <a:t>Fifth Outline Level</a:t>
            </a:r>
            <a:endParaRPr b="0" lang="ru-RU" sz="1800" spc="-1" strike="noStrike">
              <a:latin typeface="Arial"/>
            </a:endParaRPr>
          </a:p>
          <a:p>
            <a:pPr lvl="5" marL="2592000" indent="-216000">
              <a:spcBef>
                <a:spcPts val="283"/>
              </a:spcBef>
              <a:buClr>
                <a:srgbClr val="000000"/>
              </a:buClr>
              <a:buSzPct val="45000"/>
              <a:buFont typeface="Wingdings" charset="2"/>
              <a:buChar char=""/>
            </a:pPr>
            <a:r>
              <a:rPr b="0" lang="ru-RU" sz="1800" spc="-1" strike="noStrike">
                <a:latin typeface="Arial"/>
              </a:rPr>
              <a:t>Sixth Outline Level</a:t>
            </a:r>
            <a:endParaRPr b="0" lang="ru-RU" sz="1800" spc="-1" strike="noStrike">
              <a:latin typeface="Arial"/>
            </a:endParaRPr>
          </a:p>
          <a:p>
            <a:pPr lvl="6" marL="3024000" indent="-216000">
              <a:spcBef>
                <a:spcPts val="283"/>
              </a:spcBef>
              <a:buClr>
                <a:srgbClr val="000000"/>
              </a:buClr>
              <a:buSzPct val="45000"/>
              <a:buFont typeface="Wingdings" charset="2"/>
              <a:buChar char=""/>
            </a:pPr>
            <a:r>
              <a:rPr b="0" lang="ru-RU" sz="1800" spc="-1" strike="noStrike">
                <a:latin typeface="Arial"/>
              </a:rPr>
              <a:t>Seventh Outline Level</a:t>
            </a:r>
            <a:endParaRPr b="0" lang="ru-R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code-maze.com/merge-sort-in-c/"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Google Shape;59;p13"/>
          <p:cNvSpPr/>
          <p:nvPr/>
        </p:nvSpPr>
        <p:spPr>
          <a:xfrm>
            <a:off x="671400" y="990720"/>
            <a:ext cx="7800120" cy="172872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n" sz="4800" spc="-1" strike="noStrike">
                <a:solidFill>
                  <a:srgbClr val="ffffff"/>
                </a:solidFill>
                <a:latin typeface="Oswald"/>
                <a:ea typeface="Oswald"/>
              </a:rPr>
              <a:t>QuickSort</a:t>
            </a:r>
            <a:endParaRPr b="0" lang="ru-RU" sz="4800" spc="-1" strike="noStrike">
              <a:latin typeface="Arial"/>
            </a:endParaRPr>
          </a:p>
        </p:txBody>
      </p:sp>
      <p:sp>
        <p:nvSpPr>
          <p:cNvPr id="272" name="Google Shape;60;p13"/>
          <p:cNvSpPr/>
          <p:nvPr/>
        </p:nvSpPr>
        <p:spPr>
          <a:xfrm>
            <a:off x="671400" y="3174840"/>
            <a:ext cx="7800120" cy="79128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0" lang="en" sz="2100" spc="-1" strike="noStrike">
                <a:solidFill>
                  <a:srgbClr val="cacaca"/>
                </a:solidFill>
                <a:latin typeface="Average"/>
                <a:ea typeface="Average"/>
              </a:rPr>
              <a:t>November 2, 2022</a:t>
            </a:r>
            <a:endParaRPr b="0" lang="ru-RU" sz="21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Google Shape;65;p14"/>
          <p:cNvSpPr/>
          <p:nvPr/>
        </p:nvSpPr>
        <p:spPr>
          <a:xfrm>
            <a:off x="231480" y="-180000"/>
            <a:ext cx="8519040" cy="5218920"/>
          </a:xfrm>
          <a:prstGeom prst="rect">
            <a:avLst/>
          </a:prstGeom>
          <a:noFill/>
          <a:ln w="0">
            <a:noFill/>
          </a:ln>
        </p:spPr>
        <p:style>
          <a:lnRef idx="0"/>
          <a:fillRef idx="0"/>
          <a:effectRef idx="0"/>
          <a:fontRef idx="minor"/>
        </p:style>
        <p:txBody>
          <a:bodyPr lIns="90000" rIns="90000" tIns="91440" bIns="91440">
            <a:noAutofit/>
          </a:bodyPr>
          <a:p>
            <a:pPr>
              <a:lnSpc>
                <a:spcPct val="130000"/>
              </a:lnSpc>
              <a:tabLst>
                <a:tab algn="l" pos="0"/>
              </a:tabLst>
            </a:pPr>
            <a:r>
              <a:rPr b="1" lang="en" sz="2250" spc="-1" strike="noStrike">
                <a:solidFill>
                  <a:srgbClr val="000000"/>
                </a:solidFill>
                <a:highlight>
                  <a:srgbClr val="ffffff"/>
                </a:highlight>
                <a:latin typeface="Arial"/>
                <a:ea typeface="Arial"/>
              </a:rPr>
              <a:t>What is Quicksort Algorithm?</a:t>
            </a:r>
            <a:endParaRPr b="0" lang="ru-RU" sz="2250" spc="-1" strike="noStrike">
              <a:latin typeface="Arial"/>
            </a:endParaRPr>
          </a:p>
          <a:p>
            <a:pPr>
              <a:lnSpc>
                <a:spcPct val="170000"/>
              </a:lnSpc>
              <a:tabLst>
                <a:tab algn="l" pos="0"/>
              </a:tabLst>
            </a:pPr>
            <a:r>
              <a:rPr b="0" lang="en" sz="1150" spc="-1" strike="noStrike">
                <a:solidFill>
                  <a:srgbClr val="000000"/>
                </a:solidFill>
                <a:highlight>
                  <a:srgbClr val="ffffff"/>
                </a:highlight>
                <a:latin typeface="Arial"/>
                <a:ea typeface="Arial"/>
              </a:rPr>
              <a:t>Just like </a:t>
            </a:r>
            <a:r>
              <a:rPr b="1" lang="en" sz="1150" spc="-1" strike="noStrike" u="sng">
                <a:solidFill>
                  <a:srgbClr val="ffd966"/>
                </a:solidFill>
                <a:highlight>
                  <a:srgbClr val="ffffff"/>
                </a:highlight>
                <a:uFillTx/>
                <a:latin typeface="Arial"/>
                <a:ea typeface="Arial"/>
                <a:hlinkClick r:id="rId1"/>
              </a:rPr>
              <a:t>merge sort</a:t>
            </a:r>
            <a:r>
              <a:rPr b="0" lang="en" sz="1150" spc="-1" strike="noStrike">
                <a:solidFill>
                  <a:srgbClr val="000000"/>
                </a:solidFill>
                <a:highlight>
                  <a:srgbClr val="ffffff"/>
                </a:highlight>
                <a:latin typeface="Arial"/>
                <a:ea typeface="Arial"/>
              </a:rPr>
              <a:t>, quicksort uses the </a:t>
            </a:r>
            <a:r>
              <a:rPr b="1" lang="en" sz="1150" spc="-1" strike="noStrike">
                <a:solidFill>
                  <a:srgbClr val="000000"/>
                </a:solidFill>
                <a:highlight>
                  <a:srgbClr val="ffffff"/>
                </a:highlight>
                <a:latin typeface="Arial"/>
                <a:ea typeface="Arial"/>
              </a:rPr>
              <a:t>“divide and conquer”</a:t>
            </a:r>
            <a:r>
              <a:rPr b="0" lang="en" sz="1150" spc="-1" strike="noStrike">
                <a:solidFill>
                  <a:srgbClr val="000000"/>
                </a:solidFill>
                <a:highlight>
                  <a:srgbClr val="ffffff"/>
                </a:highlight>
                <a:latin typeface="Arial"/>
                <a:ea typeface="Arial"/>
              </a:rPr>
              <a:t> strategy to sort elements in arrays or lists. It implements this strategy by choosing an element as a pivot and using it to partition the array.</a:t>
            </a:r>
            <a:endParaRPr b="0" lang="ru-RU" sz="1150" spc="-1" strike="noStrike">
              <a:latin typeface="Arial"/>
            </a:endParaRPr>
          </a:p>
          <a:p>
            <a:pPr>
              <a:lnSpc>
                <a:spcPct val="170000"/>
              </a:lnSpc>
              <a:spcBef>
                <a:spcPts val="1800"/>
              </a:spcBef>
              <a:tabLst>
                <a:tab algn="l" pos="0"/>
              </a:tabLst>
            </a:pPr>
            <a:r>
              <a:rPr b="0" lang="en" sz="1150" spc="-1" strike="noStrike">
                <a:solidFill>
                  <a:srgbClr val="000000"/>
                </a:solidFill>
                <a:highlight>
                  <a:srgbClr val="ffffff"/>
                </a:highlight>
                <a:latin typeface="Arial"/>
                <a:ea typeface="Arial"/>
              </a:rPr>
              <a:t>The left subarray contains all elements that are less than the pivot. The right subarray contains all the elements that are greater than the pivot. We recursively repeat this process until we sort the array. We can select the pivot the algorithm uses during this process in different ways:</a:t>
            </a:r>
            <a:endParaRPr b="0" lang="ru-RU" sz="1150" spc="-1" strike="noStrike">
              <a:latin typeface="Arial"/>
            </a:endParaRPr>
          </a:p>
          <a:p>
            <a:pPr marL="838080" indent="-300240">
              <a:lnSpc>
                <a:spcPct val="170000"/>
              </a:lnSpc>
              <a:spcBef>
                <a:spcPts val="1800"/>
              </a:spcBef>
              <a:buClr>
                <a:srgbClr val="000000"/>
              </a:buClr>
              <a:buFont typeface="Arial"/>
              <a:buChar char="●"/>
              <a:tabLst>
                <a:tab algn="l" pos="0"/>
              </a:tabLst>
            </a:pPr>
            <a:r>
              <a:rPr b="0" lang="en" sz="1150" spc="-1" strike="noStrike">
                <a:solidFill>
                  <a:srgbClr val="000000"/>
                </a:solidFill>
                <a:highlight>
                  <a:srgbClr val="ffffff"/>
                </a:highlight>
                <a:latin typeface="Arial"/>
                <a:ea typeface="Arial"/>
              </a:rPr>
              <a:t>The first element of the array</a:t>
            </a:r>
            <a:endParaRPr b="0" lang="ru-RU" sz="1150" spc="-1" strike="noStrike">
              <a:latin typeface="Arial"/>
            </a:endParaRPr>
          </a:p>
          <a:p>
            <a:pPr marL="838080" indent="-300240">
              <a:lnSpc>
                <a:spcPct val="170000"/>
              </a:lnSpc>
              <a:buClr>
                <a:srgbClr val="000000"/>
              </a:buClr>
              <a:buFont typeface="Arial"/>
              <a:buChar char="●"/>
              <a:tabLst>
                <a:tab algn="l" pos="0"/>
              </a:tabLst>
            </a:pPr>
            <a:r>
              <a:rPr b="0" lang="en" sz="1150" spc="-1" strike="noStrike">
                <a:solidFill>
                  <a:srgbClr val="000000"/>
                </a:solidFill>
                <a:highlight>
                  <a:srgbClr val="ffffff"/>
                </a:highlight>
                <a:latin typeface="Arial"/>
                <a:ea typeface="Arial"/>
              </a:rPr>
              <a:t>The last element of the array</a:t>
            </a:r>
            <a:endParaRPr b="0" lang="ru-RU" sz="1150" spc="-1" strike="noStrike">
              <a:latin typeface="Arial"/>
            </a:endParaRPr>
          </a:p>
          <a:p>
            <a:pPr marL="838080" indent="-300240">
              <a:lnSpc>
                <a:spcPct val="170000"/>
              </a:lnSpc>
              <a:buClr>
                <a:srgbClr val="000000"/>
              </a:buClr>
              <a:buFont typeface="Arial"/>
              <a:buChar char="●"/>
              <a:tabLst>
                <a:tab algn="l" pos="0"/>
              </a:tabLst>
            </a:pPr>
            <a:r>
              <a:rPr b="0" lang="en" sz="1150" spc="-1" strike="noStrike">
                <a:solidFill>
                  <a:srgbClr val="000000"/>
                </a:solidFill>
                <a:highlight>
                  <a:srgbClr val="ffffff"/>
                </a:highlight>
                <a:latin typeface="Arial"/>
                <a:ea typeface="Arial"/>
              </a:rPr>
              <a:t>A random element of the array</a:t>
            </a:r>
            <a:endParaRPr b="0" lang="ru-RU" sz="1150" spc="-1" strike="noStrike">
              <a:latin typeface="Arial"/>
            </a:endParaRPr>
          </a:p>
          <a:p>
            <a:pPr marL="838080" indent="-300240">
              <a:lnSpc>
                <a:spcPct val="170000"/>
              </a:lnSpc>
              <a:buClr>
                <a:srgbClr val="000000"/>
              </a:buClr>
              <a:buFont typeface="Arial"/>
              <a:buChar char="●"/>
              <a:tabLst>
                <a:tab algn="l" pos="0"/>
              </a:tabLst>
            </a:pPr>
            <a:r>
              <a:rPr b="0" lang="en" sz="1150" spc="-1" strike="noStrike">
                <a:solidFill>
                  <a:srgbClr val="000000"/>
                </a:solidFill>
                <a:highlight>
                  <a:srgbClr val="ffffff"/>
                </a:highlight>
                <a:latin typeface="Arial"/>
                <a:ea typeface="Arial"/>
              </a:rPr>
              <a:t>Median element of the array</a:t>
            </a:r>
            <a:endParaRPr b="0" lang="ru-RU" sz="1150" spc="-1" strike="noStrike">
              <a:latin typeface="Arial"/>
            </a:endParaRPr>
          </a:p>
          <a:p>
            <a:pPr>
              <a:lnSpc>
                <a:spcPct val="170000"/>
              </a:lnSpc>
              <a:spcBef>
                <a:spcPts val="700"/>
              </a:spcBef>
              <a:tabLst>
                <a:tab algn="l" pos="0"/>
              </a:tabLst>
            </a:pPr>
            <a:r>
              <a:rPr b="0" lang="en" sz="1150" spc="-1" strike="noStrike">
                <a:solidFill>
                  <a:srgbClr val="000000"/>
                </a:solidFill>
                <a:highlight>
                  <a:srgbClr val="ffffff"/>
                </a:highlight>
                <a:latin typeface="Arial"/>
                <a:ea typeface="Arial"/>
              </a:rPr>
              <a:t>Selecting the middle element of the unsorted array. the process of finding that middle element is difficult and time-consuming. Using this strategy involves calculating the array’s length in every iteration and halving it to determine the index of the element in the middle of the array. Using the median element of the array as the pivot, we use the median-of-three technique where we select the pivot based on the median of three values such as the first, middle, and last elements of the array.                      Therefore, selecting the first, last, random, or median element of the array as the pivot is the best approach. </a:t>
            </a:r>
            <a:endParaRPr b="0" lang="ru-RU" sz="1150" spc="-1" strike="noStrike">
              <a:latin typeface="Arial"/>
            </a:endParaRPr>
          </a:p>
          <a:p>
            <a:pPr>
              <a:lnSpc>
                <a:spcPct val="170000"/>
              </a:lnSpc>
              <a:spcBef>
                <a:spcPts val="1800"/>
              </a:spcBef>
              <a:tabLst>
                <a:tab algn="l" pos="0"/>
              </a:tabLst>
            </a:pPr>
            <a:endParaRPr b="0" lang="ru-RU" sz="1150" spc="-1" strike="noStrike">
              <a:latin typeface="Arial"/>
            </a:endParaRPr>
          </a:p>
          <a:p>
            <a:pPr>
              <a:lnSpc>
                <a:spcPct val="170000"/>
              </a:lnSpc>
              <a:spcBef>
                <a:spcPts val="1800"/>
              </a:spcBef>
              <a:tabLst>
                <a:tab algn="l" pos="0"/>
              </a:tabLst>
            </a:pPr>
            <a:r>
              <a:rPr b="0" lang="en" sz="1150" spc="-1" strike="noStrike">
                <a:solidFill>
                  <a:srgbClr val="000000"/>
                </a:solidFill>
                <a:highlight>
                  <a:srgbClr val="ffffff"/>
                </a:highlight>
                <a:latin typeface="Arial"/>
                <a:ea typeface="Arial"/>
              </a:rPr>
              <a:t> </a:t>
            </a:r>
            <a:endParaRPr b="0" lang="ru-RU" sz="1150" spc="-1" strike="noStrike">
              <a:latin typeface="Arial"/>
            </a:endParaRPr>
          </a:p>
          <a:p>
            <a:pPr>
              <a:lnSpc>
                <a:spcPct val="170000"/>
              </a:lnSpc>
              <a:spcBef>
                <a:spcPts val="1800"/>
              </a:spcBef>
              <a:tabLst>
                <a:tab algn="l" pos="0"/>
              </a:tabLst>
            </a:pPr>
            <a:r>
              <a:rPr b="0" lang="en" sz="1150" spc="-1" strike="noStrike">
                <a:solidFill>
                  <a:srgbClr val="000000"/>
                </a:solidFill>
                <a:highlight>
                  <a:srgbClr val="ffffff"/>
                </a:highlight>
                <a:latin typeface="Arial"/>
                <a:ea typeface="Arial"/>
              </a:rPr>
              <a:t>. </a:t>
            </a:r>
            <a:endParaRPr b="0" lang="ru-RU" sz="1150" spc="-1" strike="noStrike">
              <a:latin typeface="Arial"/>
            </a:endParaRPr>
          </a:p>
          <a:p>
            <a:pPr>
              <a:lnSpc>
                <a:spcPct val="115000"/>
              </a:lnSpc>
              <a:spcBef>
                <a:spcPts val="1800"/>
              </a:spcBef>
              <a:spcAft>
                <a:spcPts val="1599"/>
              </a:spcAft>
              <a:tabLst>
                <a:tab algn="l" pos="0"/>
              </a:tabLst>
            </a:pPr>
            <a:endParaRPr b="0" lang="ru-RU" sz="115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4" name="" descr=""/>
          <p:cNvPicPr/>
          <p:nvPr/>
        </p:nvPicPr>
        <p:blipFill>
          <a:blip r:embed="rId1"/>
          <a:stretch/>
        </p:blipFill>
        <p:spPr>
          <a:xfrm>
            <a:off x="2108880" y="2880"/>
            <a:ext cx="4940640" cy="51429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Google Shape;70;p15"/>
          <p:cNvSpPr/>
          <p:nvPr/>
        </p:nvSpPr>
        <p:spPr>
          <a:xfrm>
            <a:off x="50040" y="0"/>
            <a:ext cx="9002160" cy="4858920"/>
          </a:xfrm>
          <a:prstGeom prst="rect">
            <a:avLst/>
          </a:prstGeom>
          <a:noFill/>
          <a:ln w="0">
            <a:noFill/>
          </a:ln>
        </p:spPr>
        <p:style>
          <a:lnRef idx="0"/>
          <a:fillRef idx="0"/>
          <a:effectRef idx="0"/>
          <a:fontRef idx="minor"/>
        </p:style>
        <p:txBody>
          <a:bodyPr lIns="90000" rIns="90000" tIns="91440" bIns="91440">
            <a:noAutofit/>
          </a:bodyPr>
          <a:p>
            <a:pPr>
              <a:lnSpc>
                <a:spcPct val="130000"/>
              </a:lnSpc>
              <a:tabLst>
                <a:tab algn="l" pos="0"/>
              </a:tabLst>
            </a:pPr>
            <a:r>
              <a:rPr b="1" lang="en" sz="2250" spc="-1" strike="noStrike">
                <a:solidFill>
                  <a:srgbClr val="000000"/>
                </a:solidFill>
                <a:highlight>
                  <a:srgbClr val="ffffff"/>
                </a:highlight>
                <a:latin typeface="Arial"/>
                <a:ea typeface="Arial"/>
              </a:rPr>
              <a:t>How Does Quicksort Algorithm Work?</a:t>
            </a:r>
            <a:br/>
            <a:br/>
            <a:r>
              <a:rPr b="0" lang="en" sz="1150" spc="-1" strike="noStrike">
                <a:solidFill>
                  <a:srgbClr val="000000"/>
                </a:solidFill>
                <a:highlight>
                  <a:srgbClr val="ffffff"/>
                </a:highlight>
                <a:latin typeface="Arial"/>
                <a:ea typeface="Arial"/>
              </a:rPr>
              <a:t>To illustrate how the quicksort algorithm works, let’s assume we intend to sort this array:                                                                     </a:t>
            </a:r>
            <a:r>
              <a:rPr b="0" lang="en" sz="1150" spc="-1" strike="noStrike">
                <a:solidFill>
                  <a:srgbClr val="569cd6"/>
                </a:solidFill>
                <a:highlight>
                  <a:srgbClr val="272822"/>
                </a:highlight>
                <a:latin typeface="Courier New"/>
                <a:ea typeface="Courier New"/>
              </a:rPr>
              <a:t>int</a:t>
            </a:r>
            <a:r>
              <a:rPr b="1" lang="en" sz="1150" spc="-1" strike="noStrike">
                <a:solidFill>
                  <a:srgbClr val="f8f8f2"/>
                </a:solidFill>
                <a:highlight>
                  <a:srgbClr val="272822"/>
                </a:highlight>
                <a:latin typeface="Courier New"/>
                <a:ea typeface="Courier New"/>
              </a:rPr>
              <a:t>[]</a:t>
            </a:r>
            <a:r>
              <a:rPr b="0" lang="en" sz="1150" spc="-1" strike="noStrike">
                <a:solidFill>
                  <a:srgbClr val="f8f8f2"/>
                </a:solidFill>
                <a:highlight>
                  <a:srgbClr val="272822"/>
                </a:highlight>
                <a:latin typeface="Courier New"/>
                <a:ea typeface="Courier New"/>
              </a:rPr>
              <a:t> array = </a:t>
            </a:r>
            <a:r>
              <a:rPr b="1" lang="en" sz="1150" spc="-1" strike="noStrike">
                <a:solidFill>
                  <a:srgbClr val="f8f8f2"/>
                </a:solidFill>
                <a:highlight>
                  <a:srgbClr val="272822"/>
                </a:highlight>
                <a:latin typeface="Courier New"/>
                <a:ea typeface="Courier New"/>
              </a:rPr>
              <a:t>{</a:t>
            </a:r>
            <a:r>
              <a:rPr b="0" lang="en" sz="1150" spc="-1" strike="noStrike">
                <a:solidFill>
                  <a:srgbClr val="f8f8f2"/>
                </a:solidFill>
                <a:highlight>
                  <a:srgbClr val="272822"/>
                </a:highlight>
                <a:latin typeface="Courier New"/>
                <a:ea typeface="Courier New"/>
              </a:rPr>
              <a:t> </a:t>
            </a:r>
            <a:r>
              <a:rPr b="0" lang="en" sz="1150" spc="-1" strike="noStrike">
                <a:solidFill>
                  <a:srgbClr val="ae81ff"/>
                </a:solidFill>
                <a:highlight>
                  <a:srgbClr val="272822"/>
                </a:highlight>
                <a:latin typeface="Courier New"/>
                <a:ea typeface="Courier New"/>
              </a:rPr>
              <a:t>52</a:t>
            </a:r>
            <a:r>
              <a:rPr b="0" lang="en" sz="1150" spc="-1" strike="noStrike">
                <a:solidFill>
                  <a:srgbClr val="f8f8f2"/>
                </a:solidFill>
                <a:highlight>
                  <a:srgbClr val="272822"/>
                </a:highlight>
                <a:latin typeface="Courier New"/>
                <a:ea typeface="Courier New"/>
              </a:rPr>
              <a:t>, </a:t>
            </a:r>
            <a:r>
              <a:rPr b="0" lang="en" sz="1150" spc="-1" strike="noStrike">
                <a:solidFill>
                  <a:srgbClr val="ae81ff"/>
                </a:solidFill>
                <a:highlight>
                  <a:srgbClr val="272822"/>
                </a:highlight>
                <a:latin typeface="Courier New"/>
                <a:ea typeface="Courier New"/>
              </a:rPr>
              <a:t>96</a:t>
            </a:r>
            <a:r>
              <a:rPr b="0" lang="en" sz="1150" spc="-1" strike="noStrike">
                <a:solidFill>
                  <a:srgbClr val="f8f8f2"/>
                </a:solidFill>
                <a:highlight>
                  <a:srgbClr val="272822"/>
                </a:highlight>
                <a:latin typeface="Courier New"/>
                <a:ea typeface="Courier New"/>
              </a:rPr>
              <a:t>, </a:t>
            </a:r>
            <a:r>
              <a:rPr b="0" lang="en" sz="1150" spc="-1" strike="noStrike">
                <a:solidFill>
                  <a:srgbClr val="ae81ff"/>
                </a:solidFill>
                <a:highlight>
                  <a:srgbClr val="272822"/>
                </a:highlight>
                <a:latin typeface="Courier New"/>
                <a:ea typeface="Courier New"/>
              </a:rPr>
              <a:t>67</a:t>
            </a:r>
            <a:r>
              <a:rPr b="0" lang="en" sz="1150" spc="-1" strike="noStrike">
                <a:solidFill>
                  <a:srgbClr val="f8f8f2"/>
                </a:solidFill>
                <a:highlight>
                  <a:srgbClr val="272822"/>
                </a:highlight>
                <a:latin typeface="Courier New"/>
                <a:ea typeface="Courier New"/>
              </a:rPr>
              <a:t>, </a:t>
            </a:r>
            <a:r>
              <a:rPr b="0" lang="en" sz="1150" spc="-1" strike="noStrike">
                <a:solidFill>
                  <a:srgbClr val="ae81ff"/>
                </a:solidFill>
                <a:highlight>
                  <a:srgbClr val="272822"/>
                </a:highlight>
                <a:latin typeface="Courier New"/>
                <a:ea typeface="Courier New"/>
              </a:rPr>
              <a:t>71</a:t>
            </a:r>
            <a:r>
              <a:rPr b="0" lang="en" sz="1150" spc="-1" strike="noStrike">
                <a:solidFill>
                  <a:srgbClr val="f8f8f2"/>
                </a:solidFill>
                <a:highlight>
                  <a:srgbClr val="272822"/>
                </a:highlight>
                <a:latin typeface="Courier New"/>
                <a:ea typeface="Courier New"/>
              </a:rPr>
              <a:t>, </a:t>
            </a:r>
            <a:r>
              <a:rPr b="0" lang="en" sz="1150" spc="-1" strike="noStrike">
                <a:solidFill>
                  <a:srgbClr val="ae81ff"/>
                </a:solidFill>
                <a:highlight>
                  <a:srgbClr val="272822"/>
                </a:highlight>
                <a:latin typeface="Courier New"/>
                <a:ea typeface="Courier New"/>
              </a:rPr>
              <a:t>42</a:t>
            </a:r>
            <a:r>
              <a:rPr b="0" lang="en" sz="1150" spc="-1" strike="noStrike">
                <a:solidFill>
                  <a:srgbClr val="f8f8f2"/>
                </a:solidFill>
                <a:highlight>
                  <a:srgbClr val="272822"/>
                </a:highlight>
                <a:latin typeface="Courier New"/>
                <a:ea typeface="Courier New"/>
              </a:rPr>
              <a:t>, </a:t>
            </a:r>
            <a:r>
              <a:rPr b="0" lang="en" sz="1150" spc="-1" strike="noStrike">
                <a:solidFill>
                  <a:srgbClr val="ae81ff"/>
                </a:solidFill>
                <a:highlight>
                  <a:srgbClr val="272822"/>
                </a:highlight>
                <a:latin typeface="Courier New"/>
                <a:ea typeface="Courier New"/>
              </a:rPr>
              <a:t>38</a:t>
            </a:r>
            <a:r>
              <a:rPr b="0" lang="en" sz="1150" spc="-1" strike="noStrike">
                <a:solidFill>
                  <a:srgbClr val="f8f8f2"/>
                </a:solidFill>
                <a:highlight>
                  <a:srgbClr val="272822"/>
                </a:highlight>
                <a:latin typeface="Courier New"/>
                <a:ea typeface="Courier New"/>
              </a:rPr>
              <a:t>, </a:t>
            </a:r>
            <a:r>
              <a:rPr b="0" lang="en" sz="1150" spc="-1" strike="noStrike">
                <a:solidFill>
                  <a:srgbClr val="ae81ff"/>
                </a:solidFill>
                <a:highlight>
                  <a:srgbClr val="272822"/>
                </a:highlight>
                <a:latin typeface="Courier New"/>
                <a:ea typeface="Courier New"/>
              </a:rPr>
              <a:t>39</a:t>
            </a:r>
            <a:r>
              <a:rPr b="0" lang="en" sz="1150" spc="-1" strike="noStrike">
                <a:solidFill>
                  <a:srgbClr val="f8f8f2"/>
                </a:solidFill>
                <a:highlight>
                  <a:srgbClr val="272822"/>
                </a:highlight>
                <a:latin typeface="Courier New"/>
                <a:ea typeface="Courier New"/>
              </a:rPr>
              <a:t>, </a:t>
            </a:r>
            <a:r>
              <a:rPr b="0" lang="en" sz="1150" spc="-1" strike="noStrike">
                <a:solidFill>
                  <a:srgbClr val="ae81ff"/>
                </a:solidFill>
                <a:highlight>
                  <a:srgbClr val="272822"/>
                </a:highlight>
                <a:latin typeface="Courier New"/>
                <a:ea typeface="Courier New"/>
              </a:rPr>
              <a:t>40</a:t>
            </a:r>
            <a:r>
              <a:rPr b="0" lang="en" sz="1150" spc="-1" strike="noStrike">
                <a:solidFill>
                  <a:srgbClr val="f8f8f2"/>
                </a:solidFill>
                <a:highlight>
                  <a:srgbClr val="272822"/>
                </a:highlight>
                <a:latin typeface="Courier New"/>
                <a:ea typeface="Courier New"/>
              </a:rPr>
              <a:t>, </a:t>
            </a:r>
            <a:r>
              <a:rPr b="0" lang="en" sz="1150" spc="-1" strike="noStrike">
                <a:solidFill>
                  <a:srgbClr val="ae81ff"/>
                </a:solidFill>
                <a:highlight>
                  <a:srgbClr val="272822"/>
                </a:highlight>
                <a:latin typeface="Courier New"/>
                <a:ea typeface="Courier New"/>
              </a:rPr>
              <a:t>14</a:t>
            </a:r>
            <a:r>
              <a:rPr b="0" lang="en" sz="1150" spc="-1" strike="noStrike">
                <a:solidFill>
                  <a:srgbClr val="f8f8f2"/>
                </a:solidFill>
                <a:highlight>
                  <a:srgbClr val="272822"/>
                </a:highlight>
                <a:latin typeface="Courier New"/>
                <a:ea typeface="Courier New"/>
              </a:rPr>
              <a:t> </a:t>
            </a:r>
            <a:r>
              <a:rPr b="1" lang="en" sz="1150" spc="-1" strike="noStrike">
                <a:solidFill>
                  <a:srgbClr val="f8f8f2"/>
                </a:solidFill>
                <a:highlight>
                  <a:srgbClr val="272822"/>
                </a:highlight>
                <a:latin typeface="Courier New"/>
                <a:ea typeface="Courier New"/>
              </a:rPr>
              <a:t>}</a:t>
            </a:r>
            <a:r>
              <a:rPr b="0" lang="en" sz="1150" spc="-1" strike="noStrike">
                <a:solidFill>
                  <a:srgbClr val="f8f8f2"/>
                </a:solidFill>
                <a:highlight>
                  <a:srgbClr val="272822"/>
                </a:highlight>
                <a:latin typeface="Courier New"/>
                <a:ea typeface="Courier New"/>
              </a:rPr>
              <a:t>;                                               </a:t>
            </a:r>
            <a:r>
              <a:rPr b="0" lang="en" sz="1150" spc="-1" strike="noStrike">
                <a:solidFill>
                  <a:srgbClr val="000000"/>
                </a:solidFill>
                <a:highlight>
                  <a:srgbClr val="ffffff"/>
                </a:highlight>
                <a:latin typeface="Arial"/>
                <a:ea typeface="Arial"/>
              </a:rPr>
              <a:t>In this article, let’s take the first element (52) as the pivot as we learn how to implement quicksort.                                                     </a:t>
            </a:r>
            <a:br/>
            <a:br/>
            <a:r>
              <a:rPr b="0" lang="en" sz="1150" spc="-1" strike="noStrike">
                <a:solidFill>
                  <a:srgbClr val="000000"/>
                </a:solidFill>
                <a:highlight>
                  <a:srgbClr val="ffffff"/>
                </a:highlight>
                <a:latin typeface="Arial"/>
                <a:ea typeface="Arial"/>
              </a:rPr>
              <a:t> </a:t>
            </a:r>
            <a:r>
              <a:rPr b="1" lang="en" sz="1500" spc="-1" strike="noStrike">
                <a:solidFill>
                  <a:srgbClr val="000000"/>
                </a:solidFill>
                <a:highlight>
                  <a:srgbClr val="ffffff"/>
                </a:highlight>
                <a:latin typeface="Arial"/>
                <a:ea typeface="Arial"/>
              </a:rPr>
              <a:t>First Partition Level                                                                                                                                 </a:t>
            </a:r>
            <a:r>
              <a:rPr b="0" lang="en" sz="1150" spc="-1" strike="noStrike">
                <a:solidFill>
                  <a:srgbClr val="000000"/>
                </a:solidFill>
                <a:highlight>
                  <a:srgbClr val="ffffff"/>
                </a:highlight>
                <a:latin typeface="Arial"/>
                <a:ea typeface="Arial"/>
              </a:rPr>
              <a:t>We start traversing the array from the left and right indexes while comparing their elements against the pivot. 96 is greater than the pivot while 14 is less than the pivot so we swap their positions and the array becomes:                                                                                   </a:t>
            </a:r>
            <a:r>
              <a:rPr b="0" lang="en" sz="1150" spc="-1" strike="noStrike">
                <a:solidFill>
                  <a:srgbClr val="ff6600"/>
                </a:solidFill>
                <a:highlight>
                  <a:srgbClr val="ffffff"/>
                </a:highlight>
                <a:latin typeface="Courier New"/>
                <a:ea typeface="Courier New"/>
              </a:rPr>
              <a:t>52</a:t>
            </a:r>
            <a:r>
              <a:rPr b="0" lang="en" sz="1150" spc="-1" strike="noStrike">
                <a:solidFill>
                  <a:srgbClr val="000000"/>
                </a:solidFill>
                <a:highlight>
                  <a:srgbClr val="ffffff"/>
                </a:highlight>
                <a:latin typeface="Courier New"/>
                <a:ea typeface="Courier New"/>
              </a:rPr>
              <a:t>, </a:t>
            </a:r>
            <a:r>
              <a:rPr b="0" lang="en" sz="1150" spc="-1" strike="noStrike">
                <a:solidFill>
                  <a:srgbClr val="0000ff"/>
                </a:solidFill>
                <a:highlight>
                  <a:srgbClr val="ffffff"/>
                </a:highlight>
                <a:latin typeface="Courier New"/>
                <a:ea typeface="Courier New"/>
              </a:rPr>
              <a:t>14</a:t>
            </a:r>
            <a:r>
              <a:rPr b="0" lang="en" sz="1150" spc="-1" strike="noStrike">
                <a:solidFill>
                  <a:srgbClr val="000000"/>
                </a:solidFill>
                <a:highlight>
                  <a:srgbClr val="ffffff"/>
                </a:highlight>
                <a:latin typeface="Courier New"/>
                <a:ea typeface="Courier New"/>
              </a:rPr>
              <a:t>, 67, 71, 42, 38, 39, 40, </a:t>
            </a:r>
            <a:r>
              <a:rPr b="0" lang="en" sz="1150" spc="-1" strike="noStrike">
                <a:solidFill>
                  <a:srgbClr val="0000ff"/>
                </a:solidFill>
                <a:highlight>
                  <a:srgbClr val="ffffff"/>
                </a:highlight>
                <a:latin typeface="Courier New"/>
                <a:ea typeface="Courier New"/>
              </a:rPr>
              <a:t>96                                                               </a:t>
            </a:r>
            <a:r>
              <a:rPr b="0" lang="en" sz="1150" spc="-1" strike="noStrike">
                <a:solidFill>
                  <a:srgbClr val="000000"/>
                </a:solidFill>
                <a:highlight>
                  <a:srgbClr val="ffffff"/>
                </a:highlight>
                <a:latin typeface="Arial"/>
                <a:ea typeface="Arial"/>
              </a:rPr>
              <a:t>Next, we can see that 67 is greater than the pivot element while 40 is less than the pivot so we swap their positions:                            </a:t>
            </a:r>
            <a:r>
              <a:rPr b="0" lang="en" sz="1150" spc="-1" strike="noStrike">
                <a:solidFill>
                  <a:srgbClr val="ff6600"/>
                </a:solidFill>
                <a:highlight>
                  <a:srgbClr val="ffffff"/>
                </a:highlight>
                <a:latin typeface="Courier New"/>
                <a:ea typeface="Courier New"/>
              </a:rPr>
              <a:t>52</a:t>
            </a:r>
            <a:r>
              <a:rPr b="0" lang="en" sz="1150" spc="-1" strike="noStrike">
                <a:solidFill>
                  <a:srgbClr val="000000"/>
                </a:solidFill>
                <a:highlight>
                  <a:srgbClr val="ffffff"/>
                </a:highlight>
                <a:latin typeface="Courier New"/>
                <a:ea typeface="Courier New"/>
              </a:rPr>
              <a:t>, </a:t>
            </a:r>
            <a:r>
              <a:rPr b="0" lang="en" sz="1150" spc="-1" strike="noStrike">
                <a:solidFill>
                  <a:srgbClr val="008000"/>
                </a:solidFill>
                <a:highlight>
                  <a:srgbClr val="ffffff"/>
                </a:highlight>
                <a:latin typeface="Courier New"/>
                <a:ea typeface="Courier New"/>
              </a:rPr>
              <a:t>14</a:t>
            </a:r>
            <a:r>
              <a:rPr b="0" lang="en" sz="1150" spc="-1" strike="noStrike">
                <a:solidFill>
                  <a:srgbClr val="000000"/>
                </a:solidFill>
                <a:highlight>
                  <a:srgbClr val="ffffff"/>
                </a:highlight>
                <a:latin typeface="Courier New"/>
                <a:ea typeface="Courier New"/>
              </a:rPr>
              <a:t>, </a:t>
            </a:r>
            <a:r>
              <a:rPr b="0" lang="en" sz="1150" spc="-1" strike="noStrike">
                <a:solidFill>
                  <a:srgbClr val="0000ff"/>
                </a:solidFill>
                <a:highlight>
                  <a:srgbClr val="ffffff"/>
                </a:highlight>
                <a:latin typeface="Courier New"/>
                <a:ea typeface="Courier New"/>
              </a:rPr>
              <a:t>40</a:t>
            </a:r>
            <a:r>
              <a:rPr b="0" lang="en" sz="1150" spc="-1" strike="noStrike">
                <a:solidFill>
                  <a:srgbClr val="000000"/>
                </a:solidFill>
                <a:highlight>
                  <a:srgbClr val="ffffff"/>
                </a:highlight>
                <a:latin typeface="Courier New"/>
                <a:ea typeface="Courier New"/>
              </a:rPr>
              <a:t>, 71, 42, 38, 39, </a:t>
            </a:r>
            <a:r>
              <a:rPr b="0" lang="en" sz="1150" spc="-1" strike="noStrike">
                <a:solidFill>
                  <a:srgbClr val="0000ff"/>
                </a:solidFill>
                <a:highlight>
                  <a:srgbClr val="ffffff"/>
                </a:highlight>
                <a:latin typeface="Courier New"/>
                <a:ea typeface="Courier New"/>
              </a:rPr>
              <a:t>67</a:t>
            </a:r>
            <a:r>
              <a:rPr b="0" lang="en" sz="1150" spc="-1" strike="noStrike">
                <a:solidFill>
                  <a:srgbClr val="000000"/>
                </a:solidFill>
                <a:highlight>
                  <a:srgbClr val="ffffff"/>
                </a:highlight>
                <a:latin typeface="Courier New"/>
                <a:ea typeface="Courier New"/>
              </a:rPr>
              <a:t>, </a:t>
            </a:r>
            <a:r>
              <a:rPr b="0" lang="en" sz="1150" spc="-1" strike="noStrike">
                <a:solidFill>
                  <a:srgbClr val="008000"/>
                </a:solidFill>
                <a:highlight>
                  <a:srgbClr val="ffffff"/>
                </a:highlight>
                <a:latin typeface="Courier New"/>
                <a:ea typeface="Courier New"/>
              </a:rPr>
              <a:t>96                                                                 </a:t>
            </a:r>
            <a:r>
              <a:rPr b="0" lang="en" sz="1150" spc="-1" strike="noStrike">
                <a:solidFill>
                  <a:srgbClr val="000000"/>
                </a:solidFill>
                <a:highlight>
                  <a:srgbClr val="ffffff"/>
                </a:highlight>
                <a:latin typeface="Arial"/>
                <a:ea typeface="Arial"/>
              </a:rPr>
              <a:t>As we traverse the array, 71 is greater than the pivot while 39 is less than the pivot so we swap their positions:                                    </a:t>
            </a:r>
            <a:r>
              <a:rPr b="0" lang="en" sz="1150" spc="-1" strike="noStrike">
                <a:solidFill>
                  <a:srgbClr val="ff6600"/>
                </a:solidFill>
                <a:highlight>
                  <a:srgbClr val="ffffff"/>
                </a:highlight>
                <a:latin typeface="Courier New"/>
                <a:ea typeface="Courier New"/>
              </a:rPr>
              <a:t>52</a:t>
            </a:r>
            <a:r>
              <a:rPr b="0" lang="en" sz="1150" spc="-1" strike="noStrike">
                <a:solidFill>
                  <a:srgbClr val="000000"/>
                </a:solidFill>
                <a:highlight>
                  <a:srgbClr val="ffffff"/>
                </a:highlight>
                <a:latin typeface="Courier New"/>
                <a:ea typeface="Courier New"/>
              </a:rPr>
              <a:t>, </a:t>
            </a:r>
            <a:r>
              <a:rPr b="0" lang="en" sz="1150" spc="-1" strike="noStrike">
                <a:solidFill>
                  <a:srgbClr val="008000"/>
                </a:solidFill>
                <a:highlight>
                  <a:srgbClr val="ffffff"/>
                </a:highlight>
                <a:latin typeface="Courier New"/>
                <a:ea typeface="Courier New"/>
              </a:rPr>
              <a:t>14</a:t>
            </a:r>
            <a:r>
              <a:rPr b="0" lang="en" sz="1150" spc="-1" strike="noStrike">
                <a:solidFill>
                  <a:srgbClr val="000000"/>
                </a:solidFill>
                <a:highlight>
                  <a:srgbClr val="ffffff"/>
                </a:highlight>
                <a:latin typeface="Courier New"/>
                <a:ea typeface="Courier New"/>
              </a:rPr>
              <a:t>, </a:t>
            </a:r>
            <a:r>
              <a:rPr b="0" lang="en" sz="1150" spc="-1" strike="noStrike">
                <a:solidFill>
                  <a:srgbClr val="008000"/>
                </a:solidFill>
                <a:highlight>
                  <a:srgbClr val="ffffff"/>
                </a:highlight>
                <a:latin typeface="Courier New"/>
                <a:ea typeface="Courier New"/>
              </a:rPr>
              <a:t>40</a:t>
            </a:r>
            <a:r>
              <a:rPr b="0" lang="en" sz="1150" spc="-1" strike="noStrike">
                <a:solidFill>
                  <a:srgbClr val="000000"/>
                </a:solidFill>
                <a:highlight>
                  <a:srgbClr val="ffffff"/>
                </a:highlight>
                <a:latin typeface="Courier New"/>
                <a:ea typeface="Courier New"/>
              </a:rPr>
              <a:t>, </a:t>
            </a:r>
            <a:r>
              <a:rPr b="0" lang="en" sz="1150" spc="-1" strike="noStrike">
                <a:solidFill>
                  <a:srgbClr val="0000ff"/>
                </a:solidFill>
                <a:highlight>
                  <a:srgbClr val="ffffff"/>
                </a:highlight>
                <a:latin typeface="Courier New"/>
                <a:ea typeface="Courier New"/>
              </a:rPr>
              <a:t>39</a:t>
            </a:r>
            <a:r>
              <a:rPr b="0" lang="en" sz="1150" spc="-1" strike="noStrike">
                <a:solidFill>
                  <a:srgbClr val="000000"/>
                </a:solidFill>
                <a:highlight>
                  <a:srgbClr val="ffffff"/>
                </a:highlight>
                <a:latin typeface="Courier New"/>
                <a:ea typeface="Courier New"/>
              </a:rPr>
              <a:t>, 42, 38, </a:t>
            </a:r>
            <a:r>
              <a:rPr b="0" lang="en" sz="1150" spc="-1" strike="noStrike">
                <a:solidFill>
                  <a:srgbClr val="0000ff"/>
                </a:solidFill>
                <a:highlight>
                  <a:srgbClr val="ffffff"/>
                </a:highlight>
                <a:latin typeface="Courier New"/>
                <a:ea typeface="Courier New"/>
              </a:rPr>
              <a:t>71</a:t>
            </a:r>
            <a:r>
              <a:rPr b="0" lang="en" sz="1150" spc="-1" strike="noStrike">
                <a:solidFill>
                  <a:srgbClr val="000000"/>
                </a:solidFill>
                <a:highlight>
                  <a:srgbClr val="ffffff"/>
                </a:highlight>
                <a:latin typeface="Courier New"/>
                <a:ea typeface="Courier New"/>
              </a:rPr>
              <a:t>, </a:t>
            </a:r>
            <a:r>
              <a:rPr b="0" lang="en" sz="1150" spc="-1" strike="noStrike">
                <a:solidFill>
                  <a:srgbClr val="008000"/>
                </a:solidFill>
                <a:highlight>
                  <a:srgbClr val="ffffff"/>
                </a:highlight>
                <a:latin typeface="Courier New"/>
                <a:ea typeface="Courier New"/>
              </a:rPr>
              <a:t>67</a:t>
            </a:r>
            <a:r>
              <a:rPr b="0" lang="en" sz="1150" spc="-1" strike="noStrike">
                <a:solidFill>
                  <a:srgbClr val="000000"/>
                </a:solidFill>
                <a:highlight>
                  <a:srgbClr val="ffffff"/>
                </a:highlight>
                <a:latin typeface="Courier New"/>
                <a:ea typeface="Courier New"/>
              </a:rPr>
              <a:t>, </a:t>
            </a:r>
            <a:r>
              <a:rPr b="0" lang="en" sz="1150" spc="-1" strike="noStrike">
                <a:solidFill>
                  <a:srgbClr val="008000"/>
                </a:solidFill>
                <a:highlight>
                  <a:srgbClr val="ffffff"/>
                </a:highlight>
                <a:latin typeface="Courier New"/>
                <a:ea typeface="Courier New"/>
              </a:rPr>
              <a:t>96                                                                 </a:t>
            </a:r>
            <a:r>
              <a:rPr b="0" lang="en" sz="1150" spc="-1" strike="noStrike">
                <a:solidFill>
                  <a:srgbClr val="000000"/>
                </a:solidFill>
                <a:highlight>
                  <a:srgbClr val="ffffff"/>
                </a:highlight>
                <a:latin typeface="Arial"/>
                <a:ea typeface="Arial"/>
              </a:rPr>
              <a:t>38 and 42 are both less than the pivot, which triggers the iteration to stop. The next step is to determine the array’s split point. 38 is less than the pivot so we swap their positions while 71 is greater than the pivot, which becomes the new split point.                                    </a:t>
            </a:r>
            <a:r>
              <a:rPr b="0" lang="en" sz="1150" spc="-1" strike="noStrike">
                <a:solidFill>
                  <a:srgbClr val="008000"/>
                </a:solidFill>
                <a:highlight>
                  <a:srgbClr val="ffffff"/>
                </a:highlight>
                <a:latin typeface="Courier New"/>
                <a:ea typeface="Courier New"/>
              </a:rPr>
              <a:t>38, 14</a:t>
            </a:r>
            <a:r>
              <a:rPr b="0" lang="en" sz="1150" spc="-1" strike="noStrike">
                <a:solidFill>
                  <a:srgbClr val="000000"/>
                </a:solidFill>
                <a:highlight>
                  <a:srgbClr val="ffffff"/>
                </a:highlight>
                <a:latin typeface="Courier New"/>
                <a:ea typeface="Courier New"/>
              </a:rPr>
              <a:t>, </a:t>
            </a:r>
            <a:r>
              <a:rPr b="0" lang="en" sz="1150" spc="-1" strike="noStrike">
                <a:solidFill>
                  <a:srgbClr val="008000"/>
                </a:solidFill>
                <a:highlight>
                  <a:srgbClr val="ffffff"/>
                </a:highlight>
                <a:latin typeface="Courier New"/>
                <a:ea typeface="Courier New"/>
              </a:rPr>
              <a:t>40</a:t>
            </a:r>
            <a:r>
              <a:rPr b="0" lang="en" sz="1150" spc="-1" strike="noStrike">
                <a:solidFill>
                  <a:srgbClr val="000000"/>
                </a:solidFill>
                <a:highlight>
                  <a:srgbClr val="ffffff"/>
                </a:highlight>
                <a:latin typeface="Courier New"/>
                <a:ea typeface="Courier New"/>
              </a:rPr>
              <a:t>, </a:t>
            </a:r>
            <a:r>
              <a:rPr b="0" lang="en" sz="1150" spc="-1" strike="noStrike">
                <a:solidFill>
                  <a:srgbClr val="0000ff"/>
                </a:solidFill>
                <a:highlight>
                  <a:srgbClr val="ffffff"/>
                </a:highlight>
                <a:latin typeface="Courier New"/>
                <a:ea typeface="Courier New"/>
              </a:rPr>
              <a:t>39</a:t>
            </a:r>
            <a:r>
              <a:rPr b="0" lang="en" sz="1150" spc="-1" strike="noStrike">
                <a:solidFill>
                  <a:srgbClr val="000000"/>
                </a:solidFill>
                <a:highlight>
                  <a:srgbClr val="ffffff"/>
                </a:highlight>
                <a:latin typeface="Courier New"/>
                <a:ea typeface="Courier New"/>
              </a:rPr>
              <a:t>, 42, </a:t>
            </a:r>
            <a:r>
              <a:rPr b="0" lang="en" sz="1150" spc="-1" strike="noStrike">
                <a:solidFill>
                  <a:srgbClr val="ff6600"/>
                </a:solidFill>
                <a:highlight>
                  <a:srgbClr val="ffffff"/>
                </a:highlight>
                <a:latin typeface="Courier New"/>
                <a:ea typeface="Courier New"/>
              </a:rPr>
              <a:t>52,</a:t>
            </a:r>
            <a:r>
              <a:rPr b="0" lang="en" sz="1150" spc="-1" strike="noStrike">
                <a:solidFill>
                  <a:srgbClr val="000000"/>
                </a:solidFill>
                <a:highlight>
                  <a:srgbClr val="ffffff"/>
                </a:highlight>
                <a:latin typeface="Courier New"/>
                <a:ea typeface="Courier New"/>
              </a:rPr>
              <a:t> </a:t>
            </a:r>
            <a:r>
              <a:rPr b="0" lang="en" sz="1150" spc="-1" strike="noStrike">
                <a:solidFill>
                  <a:srgbClr val="0000ff"/>
                </a:solidFill>
                <a:highlight>
                  <a:srgbClr val="ffffff"/>
                </a:highlight>
                <a:latin typeface="Courier New"/>
                <a:ea typeface="Courier New"/>
              </a:rPr>
              <a:t>71</a:t>
            </a:r>
            <a:r>
              <a:rPr b="0" lang="en" sz="1150" spc="-1" strike="noStrike">
                <a:solidFill>
                  <a:srgbClr val="000000"/>
                </a:solidFill>
                <a:highlight>
                  <a:srgbClr val="ffffff"/>
                </a:highlight>
                <a:latin typeface="Courier New"/>
                <a:ea typeface="Courier New"/>
              </a:rPr>
              <a:t>, </a:t>
            </a:r>
            <a:r>
              <a:rPr b="0" lang="en" sz="1150" spc="-1" strike="noStrike">
                <a:solidFill>
                  <a:srgbClr val="008000"/>
                </a:solidFill>
                <a:highlight>
                  <a:srgbClr val="ffffff"/>
                </a:highlight>
                <a:latin typeface="Courier New"/>
                <a:ea typeface="Courier New"/>
              </a:rPr>
              <a:t>67</a:t>
            </a:r>
            <a:r>
              <a:rPr b="0" lang="en" sz="1150" spc="-1" strike="noStrike">
                <a:solidFill>
                  <a:srgbClr val="000000"/>
                </a:solidFill>
                <a:highlight>
                  <a:srgbClr val="ffffff"/>
                </a:highlight>
                <a:latin typeface="Courier New"/>
                <a:ea typeface="Courier New"/>
              </a:rPr>
              <a:t>, </a:t>
            </a:r>
            <a:r>
              <a:rPr b="0" lang="en" sz="1150" spc="-1" strike="noStrike">
                <a:solidFill>
                  <a:srgbClr val="008000"/>
                </a:solidFill>
                <a:highlight>
                  <a:srgbClr val="ffffff"/>
                </a:highlight>
                <a:latin typeface="Courier New"/>
                <a:ea typeface="Courier New"/>
              </a:rPr>
              <a:t>96                                                               </a:t>
            </a:r>
            <a:r>
              <a:rPr b="0" lang="en" sz="1150" spc="-1" strike="noStrike">
                <a:solidFill>
                  <a:srgbClr val="000000"/>
                </a:solidFill>
                <a:highlight>
                  <a:srgbClr val="ffffff"/>
                </a:highlight>
                <a:latin typeface="Arial"/>
                <a:ea typeface="Arial"/>
              </a:rPr>
              <a:t>Given the fact that quicksort is recursive, in the next iteration, we are going to have two subarrays based on the identified splitting points. </a:t>
            </a:r>
            <a:br/>
            <a:br/>
            <a:endParaRPr b="0" lang="ru-RU" sz="11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Google Shape;75;p16"/>
          <p:cNvSpPr/>
          <p:nvPr/>
        </p:nvSpPr>
        <p:spPr>
          <a:xfrm>
            <a:off x="46080" y="180000"/>
            <a:ext cx="8952840" cy="2158920"/>
          </a:xfrm>
          <a:prstGeom prst="rect">
            <a:avLst/>
          </a:prstGeom>
          <a:noFill/>
          <a:ln w="0">
            <a:noFill/>
          </a:ln>
        </p:spPr>
        <p:style>
          <a:lnRef idx="0"/>
          <a:fillRef idx="0"/>
          <a:effectRef idx="0"/>
          <a:fontRef idx="minor"/>
        </p:style>
        <p:txBody>
          <a:bodyPr lIns="90000" rIns="90000" tIns="91440" bIns="91440" anchor="ctr">
            <a:noAutofit/>
          </a:bodyPr>
          <a:p>
            <a:pPr>
              <a:lnSpc>
                <a:spcPct val="130000"/>
              </a:lnSpc>
              <a:tabLst>
                <a:tab algn="l" pos="0"/>
              </a:tabLst>
            </a:pPr>
            <a:r>
              <a:rPr b="1" lang="en" sz="1500" spc="-1" strike="noStrike">
                <a:solidFill>
                  <a:srgbClr val="000000"/>
                </a:solidFill>
                <a:highlight>
                  <a:srgbClr val="ffffff"/>
                </a:highlight>
                <a:latin typeface="Arial"/>
                <a:ea typeface="Arial"/>
              </a:rPr>
              <a:t>Second Partition Level</a:t>
            </a:r>
            <a:br/>
            <a:r>
              <a:rPr b="0" lang="en" sz="1150" spc="-1" strike="noStrike">
                <a:solidFill>
                  <a:srgbClr val="000000"/>
                </a:solidFill>
                <a:highlight>
                  <a:srgbClr val="ffffff"/>
                </a:highlight>
                <a:latin typeface="Arial"/>
                <a:ea typeface="Arial"/>
              </a:rPr>
              <a:t>The left subarray is </a:t>
            </a:r>
            <a:r>
              <a:rPr b="0" lang="en" sz="1150" spc="-1" strike="noStrike">
                <a:solidFill>
                  <a:srgbClr val="000000"/>
                </a:solidFill>
                <a:highlight>
                  <a:srgbClr val="ffffff"/>
                </a:highlight>
                <a:latin typeface="Courier New"/>
                <a:ea typeface="Courier New"/>
              </a:rPr>
              <a:t>38, 14, 40, 39, 42</a:t>
            </a:r>
            <a:r>
              <a:rPr b="0" lang="en" sz="1150" spc="-1" strike="noStrike">
                <a:solidFill>
                  <a:srgbClr val="000000"/>
                </a:solidFill>
                <a:highlight>
                  <a:srgbClr val="ffffff"/>
                </a:highlight>
                <a:latin typeface="Arial"/>
                <a:ea typeface="Arial"/>
              </a:rPr>
              <a:t> and the right subarray is </a:t>
            </a:r>
            <a:r>
              <a:rPr b="0" lang="en" sz="1150" spc="-1" strike="noStrike">
                <a:solidFill>
                  <a:srgbClr val="0000ff"/>
                </a:solidFill>
                <a:highlight>
                  <a:srgbClr val="ffffff"/>
                </a:highlight>
                <a:latin typeface="Courier New"/>
                <a:ea typeface="Courier New"/>
              </a:rPr>
              <a:t>71</a:t>
            </a:r>
            <a:r>
              <a:rPr b="0" lang="en" sz="1150" spc="-1" strike="noStrike">
                <a:solidFill>
                  <a:srgbClr val="000000"/>
                </a:solidFill>
                <a:highlight>
                  <a:srgbClr val="ffffff"/>
                </a:highlight>
                <a:latin typeface="Courier New"/>
                <a:ea typeface="Courier New"/>
              </a:rPr>
              <a:t>, </a:t>
            </a:r>
            <a:r>
              <a:rPr b="0" lang="en" sz="1150" spc="-1" strike="noStrike">
                <a:solidFill>
                  <a:srgbClr val="008000"/>
                </a:solidFill>
                <a:highlight>
                  <a:srgbClr val="ffffff"/>
                </a:highlight>
                <a:latin typeface="Courier New"/>
                <a:ea typeface="Courier New"/>
              </a:rPr>
              <a:t>67</a:t>
            </a:r>
            <a:r>
              <a:rPr b="0" lang="en" sz="1150" spc="-1" strike="noStrike">
                <a:solidFill>
                  <a:srgbClr val="000000"/>
                </a:solidFill>
                <a:highlight>
                  <a:srgbClr val="ffffff"/>
                </a:highlight>
                <a:latin typeface="Courier New"/>
                <a:ea typeface="Courier New"/>
              </a:rPr>
              <a:t>, 96</a:t>
            </a:r>
            <a:br/>
            <a:r>
              <a:rPr b="0" lang="en" sz="1150" spc="-1" strike="noStrike">
                <a:solidFill>
                  <a:srgbClr val="000000"/>
                </a:solidFill>
                <a:highlight>
                  <a:srgbClr val="ffffff"/>
                </a:highlight>
                <a:latin typeface="Arial"/>
                <a:ea typeface="Arial"/>
              </a:rPr>
              <a:t>Let’s start with the right subarray and take 71 as the pivot. 67 is less than the pivot hence, we swap their positions. On the other hand, 96 is greater than the pivot so we don’t swap them and the array becomes sorted:</a:t>
            </a:r>
            <a:br/>
            <a:r>
              <a:rPr b="0" lang="en" sz="1150" spc="-1" strike="noStrike">
                <a:solidFill>
                  <a:srgbClr val="008000"/>
                </a:solidFill>
                <a:highlight>
                  <a:srgbClr val="ffffff"/>
                </a:highlight>
                <a:latin typeface="Courier New"/>
                <a:ea typeface="Courier New"/>
              </a:rPr>
              <a:t>67</a:t>
            </a:r>
            <a:r>
              <a:rPr b="0" lang="en" sz="1150" spc="-1" strike="noStrike">
                <a:solidFill>
                  <a:srgbClr val="000000"/>
                </a:solidFill>
                <a:highlight>
                  <a:srgbClr val="ffffff"/>
                </a:highlight>
                <a:latin typeface="Courier New"/>
                <a:ea typeface="Courier New"/>
              </a:rPr>
              <a:t>, </a:t>
            </a:r>
            <a:r>
              <a:rPr b="0" lang="en" sz="1150" spc="-1" strike="noStrike">
                <a:solidFill>
                  <a:srgbClr val="ff6600"/>
                </a:solidFill>
                <a:highlight>
                  <a:srgbClr val="ffffff"/>
                </a:highlight>
                <a:latin typeface="Courier New"/>
                <a:ea typeface="Courier New"/>
              </a:rPr>
              <a:t>71</a:t>
            </a:r>
            <a:r>
              <a:rPr b="0" lang="en" sz="1150" spc="-1" strike="noStrike">
                <a:solidFill>
                  <a:srgbClr val="000000"/>
                </a:solidFill>
                <a:highlight>
                  <a:srgbClr val="ffffff"/>
                </a:highlight>
                <a:latin typeface="Courier New"/>
                <a:ea typeface="Courier New"/>
              </a:rPr>
              <a:t>, </a:t>
            </a:r>
            <a:r>
              <a:rPr b="0" lang="en" sz="1150" spc="-1" strike="noStrike">
                <a:solidFill>
                  <a:srgbClr val="008000"/>
                </a:solidFill>
                <a:highlight>
                  <a:srgbClr val="ffffff"/>
                </a:highlight>
                <a:latin typeface="Courier New"/>
                <a:ea typeface="Courier New"/>
              </a:rPr>
              <a:t>96</a:t>
            </a:r>
            <a:br/>
            <a:r>
              <a:rPr b="0" lang="en" sz="1150" spc="-1" strike="noStrike">
                <a:solidFill>
                  <a:srgbClr val="000000"/>
                </a:solidFill>
                <a:highlight>
                  <a:srgbClr val="ffffff"/>
                </a:highlight>
                <a:latin typeface="Arial"/>
                <a:ea typeface="Arial"/>
              </a:rPr>
              <a:t>We are going to repeat the same process for the left subarray and select 38 as the pivot for that subarray. 14 is less than the pivot while the rest of the elements are greater than the pivot so the array becomes:</a:t>
            </a:r>
            <a:br/>
            <a:r>
              <a:rPr b="0" lang="en" sz="1150" spc="-1" strike="noStrike">
                <a:solidFill>
                  <a:srgbClr val="008000"/>
                </a:solidFill>
                <a:highlight>
                  <a:srgbClr val="ffffff"/>
                </a:highlight>
                <a:latin typeface="Courier New"/>
                <a:ea typeface="Courier New"/>
              </a:rPr>
              <a:t>14</a:t>
            </a:r>
            <a:r>
              <a:rPr b="0" lang="en" sz="1150" spc="-1" strike="noStrike">
                <a:solidFill>
                  <a:srgbClr val="000000"/>
                </a:solidFill>
                <a:highlight>
                  <a:srgbClr val="ffffff"/>
                </a:highlight>
                <a:latin typeface="Courier New"/>
                <a:ea typeface="Courier New"/>
              </a:rPr>
              <a:t>, </a:t>
            </a:r>
            <a:r>
              <a:rPr b="0" lang="en" sz="1150" spc="-1" strike="noStrike">
                <a:solidFill>
                  <a:srgbClr val="ff6600"/>
                </a:solidFill>
                <a:highlight>
                  <a:srgbClr val="ffffff"/>
                </a:highlight>
                <a:latin typeface="Courier New"/>
                <a:ea typeface="Courier New"/>
              </a:rPr>
              <a:t>38</a:t>
            </a:r>
            <a:r>
              <a:rPr b="0" lang="en" sz="1150" spc="-1" strike="noStrike">
                <a:solidFill>
                  <a:srgbClr val="000000"/>
                </a:solidFill>
                <a:highlight>
                  <a:srgbClr val="ffffff"/>
                </a:highlight>
                <a:latin typeface="Courier New"/>
                <a:ea typeface="Courier New"/>
              </a:rPr>
              <a:t>, 40, 39, 42</a:t>
            </a:r>
            <a:br/>
            <a:br/>
            <a:br/>
            <a:endParaRPr b="0" lang="ru-RU" sz="1150" spc="-1" strike="noStrike">
              <a:latin typeface="Arial"/>
            </a:endParaRPr>
          </a:p>
        </p:txBody>
      </p:sp>
      <p:sp>
        <p:nvSpPr>
          <p:cNvPr id="277" name="Google Shape;80;p17_0"/>
          <p:cNvSpPr/>
          <p:nvPr/>
        </p:nvSpPr>
        <p:spPr>
          <a:xfrm>
            <a:off x="46080" y="2160000"/>
            <a:ext cx="7889760" cy="2158920"/>
          </a:xfrm>
          <a:prstGeom prst="rect">
            <a:avLst/>
          </a:prstGeom>
          <a:noFill/>
          <a:ln w="0">
            <a:noFill/>
          </a:ln>
        </p:spPr>
        <p:style>
          <a:lnRef idx="0"/>
          <a:fillRef idx="0"/>
          <a:effectRef idx="0"/>
          <a:fontRef idx="minor"/>
        </p:style>
        <p:txBody>
          <a:bodyPr lIns="90000" rIns="90000" tIns="91440" bIns="91440" anchor="ctr">
            <a:noAutofit/>
          </a:bodyPr>
          <a:p>
            <a:pPr>
              <a:lnSpc>
                <a:spcPct val="130000"/>
              </a:lnSpc>
              <a:tabLst>
                <a:tab algn="l" pos="0"/>
              </a:tabLst>
            </a:pPr>
            <a:r>
              <a:rPr b="1" lang="en" sz="1500" spc="-1" strike="noStrike">
                <a:solidFill>
                  <a:srgbClr val="000000"/>
                </a:solidFill>
                <a:highlight>
                  <a:srgbClr val="ffffff"/>
                </a:highlight>
                <a:latin typeface="Arial"/>
                <a:ea typeface="Arial"/>
              </a:rPr>
              <a:t>Third Partition Level</a:t>
            </a:r>
            <a:br/>
            <a:r>
              <a:rPr b="0" lang="en" sz="1150" spc="-1" strike="noStrike">
                <a:solidFill>
                  <a:srgbClr val="000000"/>
                </a:solidFill>
                <a:highlight>
                  <a:srgbClr val="ffffff"/>
                </a:highlight>
                <a:latin typeface="Arial"/>
                <a:ea typeface="Arial"/>
              </a:rPr>
              <a:t>In the last iteration, quicksort takes 40 as the pivot. 39 is less than the pivot so we swap their positions but 42 is greater than the pivot, which completes the sorting process.</a:t>
            </a:r>
            <a:br/>
            <a:r>
              <a:rPr b="0" lang="en" sz="1150" spc="-1" strike="noStrike">
                <a:solidFill>
                  <a:srgbClr val="008000"/>
                </a:solidFill>
                <a:highlight>
                  <a:srgbClr val="ffffff"/>
                </a:highlight>
                <a:latin typeface="Courier New"/>
                <a:ea typeface="Courier New"/>
              </a:rPr>
              <a:t>39</a:t>
            </a:r>
            <a:r>
              <a:rPr b="0" lang="en" sz="1150" spc="-1" strike="noStrike">
                <a:solidFill>
                  <a:srgbClr val="000000"/>
                </a:solidFill>
                <a:highlight>
                  <a:srgbClr val="ffffff"/>
                </a:highlight>
                <a:latin typeface="Courier New"/>
                <a:ea typeface="Courier New"/>
              </a:rPr>
              <a:t>, </a:t>
            </a:r>
            <a:r>
              <a:rPr b="0" lang="en" sz="1150" spc="-1" strike="noStrike">
                <a:solidFill>
                  <a:srgbClr val="ff6600"/>
                </a:solidFill>
                <a:highlight>
                  <a:srgbClr val="ffffff"/>
                </a:highlight>
                <a:latin typeface="Courier New"/>
                <a:ea typeface="Courier New"/>
              </a:rPr>
              <a:t>40</a:t>
            </a:r>
            <a:r>
              <a:rPr b="0" lang="en" sz="1150" spc="-1" strike="noStrike">
                <a:solidFill>
                  <a:srgbClr val="000000"/>
                </a:solidFill>
                <a:highlight>
                  <a:srgbClr val="ffffff"/>
                </a:highlight>
                <a:latin typeface="Courier New"/>
                <a:ea typeface="Courier New"/>
              </a:rPr>
              <a:t>, 42</a:t>
            </a:r>
            <a:br/>
            <a:r>
              <a:rPr b="0" lang="en" sz="1150" spc="-1" strike="noStrike">
                <a:solidFill>
                  <a:srgbClr val="000000"/>
                </a:solidFill>
                <a:highlight>
                  <a:srgbClr val="ffffff"/>
                </a:highlight>
                <a:latin typeface="Arial"/>
                <a:ea typeface="Arial"/>
              </a:rPr>
              <a:t>We can see that by using the divide and conquer strategy we complete the sorting process efficiently with the result being:</a:t>
            </a:r>
            <a:br/>
            <a:r>
              <a:rPr b="0" lang="en" sz="1150" spc="-1" strike="noStrike">
                <a:solidFill>
                  <a:srgbClr val="000000"/>
                </a:solidFill>
                <a:highlight>
                  <a:srgbClr val="ffffff"/>
                </a:highlight>
                <a:latin typeface="Courier New"/>
                <a:ea typeface="Courier New"/>
              </a:rPr>
              <a:t>14, 38, 39, 40, 42, 67, 71, 96</a:t>
            </a:r>
            <a:br/>
            <a:br/>
            <a:endParaRPr b="0" lang="ru-RU" sz="11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Coolle_Office_Suite_Pro_For_Windows_10/7.1.0.0.alpha0$Windows_x86 LibreOffice_project/3fa9ba636be5f95a85f9da8e94e8b31a80f45161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ru-RU</dc:language>
  <cp:lastModifiedBy/>
  <dcterms:modified xsi:type="dcterms:W3CDTF">2022-11-03T01:11:49Z</dcterms:modified>
  <cp:revision>4</cp:revision>
  <dc:subject/>
  <dc:title/>
</cp:coreProperties>
</file>