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2" r:id="rId6"/>
    <p:sldId id="259"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94" autoAdjust="0"/>
  </p:normalViewPr>
  <p:slideViewPr>
    <p:cSldViewPr>
      <p:cViewPr varScale="1">
        <p:scale>
          <a:sx n="76" d="100"/>
          <a:sy n="76" d="100"/>
        </p:scale>
        <p:origin x="-120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463C4-E2FC-4168-8788-D9ED5C89F6BC}" type="datetimeFigureOut">
              <a:rPr lang="en-US" smtClean="0"/>
              <a:t>9/14/2010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2A7951-5499-4090-9D1E-621054BD335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There</a:t>
            </a:r>
            <a:r>
              <a:rPr lang="en-US" baseline="0" smtClean="0"/>
              <a:t> is a "hidden link" between the dynamic scope of i (the select body) and the back and forth to/from the self.f initExpr for the x variable. The x variable's value is generally independent of anything inside its in-expression (select). When a change inside the in-expression is traced back to the initExpr, this means that the let-variable is being traced back. This, in turn, implies that unused has been computed for the let variable expression inside the in-expression. Therefore, in case the initExpr is visited due to a traceback from a VariableExp referring the respective let-variable, no further unused check is necessary.</a:t>
            </a:r>
          </a:p>
          <a:p>
            <a:endParaRPr lang="en-US" baseline="0" smtClean="0"/>
          </a:p>
          <a:p>
            <a:r>
              <a:rPr lang="en-US" baseline="0" smtClean="0"/>
              <a:t>But if we don't do the jump back from the initExpr to compute unused(...) for the variable usages (from which we came and for which we had computed the unused(...) function already), we wouldn't face the problem of having to match dynamic scopes for this kind of back and forth in the first place. This could, e.g., be implemented by entering the initExpr into the unused cache with </a:t>
            </a:r>
            <a:r>
              <a:rPr lang="en-US" i="1" baseline="0" smtClean="0"/>
              <a:t>false</a:t>
            </a:r>
            <a:r>
              <a:rPr lang="en-US" baseline="0" smtClean="0"/>
              <a:t> as value.</a:t>
            </a:r>
          </a:p>
          <a:p>
            <a:endParaRPr lang="en-US" baseline="0" smtClean="0"/>
          </a:p>
          <a:p>
            <a:r>
              <a:rPr lang="en-US" baseline="0" smtClean="0"/>
              <a:t>When not coming from a traceback of the let variable, the initExpr is not in the unused cache; therefore, the unused check is performed, navigating to the referring VariableExp expressions, thus entering in particular a new "in" scope of the let variable, and in the example above, also the i iterator variable.</a:t>
            </a:r>
            <a:endParaRPr lang="en-US"/>
          </a:p>
        </p:txBody>
      </p:sp>
      <p:sp>
        <p:nvSpPr>
          <p:cNvPr id="4" name="Slide Number Placeholder 3"/>
          <p:cNvSpPr>
            <a:spLocks noGrp="1"/>
          </p:cNvSpPr>
          <p:nvPr>
            <p:ph type="sldNum" sz="quarter" idx="10"/>
          </p:nvPr>
        </p:nvSpPr>
        <p:spPr/>
        <p:txBody>
          <a:bodyPr/>
          <a:lstStyle/>
          <a:p>
            <a:fld id="{F62A7951-5499-4090-9D1E-621054BD335E}"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2A7951-5499-4090-9D1E-621054BD335E}"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2A7951-5499-4090-9D1E-621054BD335E}"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6687B3-075F-46F1-9EBB-206BC78342BE}"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6687B3-075F-46F1-9EBB-206BC78342BE}" type="datetimeFigureOut">
              <a:rPr lang="en-US" smtClean="0"/>
              <a:pPr/>
              <a:t>9/13/2010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6687B3-075F-46F1-9EBB-206BC78342BE}" type="datetimeFigureOut">
              <a:rPr lang="en-US" smtClean="0"/>
              <a:pPr/>
              <a:t>9/13/2010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687B3-075F-46F1-9EBB-206BC78342BE}" type="datetimeFigureOut">
              <a:rPr lang="en-US" smtClean="0"/>
              <a:pPr/>
              <a:t>9/13/2010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6687B3-075F-46F1-9EBB-206BC78342BE}"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6687B3-075F-46F1-9EBB-206BC78342BE}"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687B3-075F-46F1-9EBB-206BC78342BE}" type="datetimeFigureOut">
              <a:rPr lang="en-US" smtClean="0"/>
              <a:pPr/>
              <a:t>9/13/2010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46F1A-B4D5-4898-A700-9F971ACD78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62400" y="685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x</a:t>
            </a:r>
            <a:endParaRPr lang="en-US"/>
          </a:p>
        </p:txBody>
      </p:sp>
      <p:sp>
        <p:nvSpPr>
          <p:cNvPr id="7" name="Oval 6"/>
          <p:cNvSpPr/>
          <p:nvPr/>
        </p:nvSpPr>
        <p:spPr>
          <a:xfrm>
            <a:off x="4724400" y="14478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select(</a:t>
            </a:r>
            <a:r>
              <a:rPr lang="en-US" err="1" smtClean="0"/>
              <a:t>i</a:t>
            </a:r>
            <a:r>
              <a:rPr lang="en-US" smtClean="0"/>
              <a:t>|...)</a:t>
            </a:r>
            <a:endParaRPr lang="en-US"/>
          </a:p>
        </p:txBody>
      </p:sp>
      <p:sp>
        <p:nvSpPr>
          <p:cNvPr id="9" name="Oval 8"/>
          <p:cNvSpPr/>
          <p:nvPr/>
        </p:nvSpPr>
        <p:spPr>
          <a:xfrm>
            <a:off x="3962400" y="2209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err="1" smtClean="0"/>
              <a:t>.d</a:t>
            </a:r>
            <a:endParaRPr lang="en-US"/>
          </a:p>
        </p:txBody>
      </p:sp>
      <p:cxnSp>
        <p:nvCxnSpPr>
          <p:cNvPr id="22" name="Straight Arrow Connector 21"/>
          <p:cNvCxnSpPr>
            <a:stCxn id="4" idx="3"/>
            <a:endCxn id="46" idx="7"/>
          </p:cNvCxnSpPr>
          <p:nvPr/>
        </p:nvCxnSpPr>
        <p:spPr>
          <a:xfrm rot="5400000">
            <a:off x="3444618" y="863062"/>
            <a:ext cx="438710" cy="864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5"/>
            <a:endCxn id="7" idx="1"/>
          </p:cNvCxnSpPr>
          <p:nvPr/>
        </p:nvCxnSpPr>
        <p:spPr>
          <a:xfrm rot="16200000" flipH="1">
            <a:off x="4642621" y="1176313"/>
            <a:ext cx="438710" cy="23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4"/>
            <a:endCxn id="50" idx="1"/>
          </p:cNvCxnSpPr>
          <p:nvPr/>
        </p:nvCxnSpPr>
        <p:spPr>
          <a:xfrm rot="16200000" flipH="1">
            <a:off x="5653228" y="1852471"/>
            <a:ext cx="371755" cy="47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9" idx="0"/>
          </p:cNvCxnSpPr>
          <p:nvPr/>
        </p:nvCxnSpPr>
        <p:spPr>
          <a:xfrm rot="5400000">
            <a:off x="4914900" y="1524000"/>
            <a:ext cx="304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76800" y="1143000"/>
            <a:ext cx="359394" cy="369332"/>
          </a:xfrm>
          <a:prstGeom prst="rect">
            <a:avLst/>
          </a:prstGeom>
          <a:noFill/>
        </p:spPr>
        <p:txBody>
          <a:bodyPr wrap="none" rtlCol="0">
            <a:spAutoFit/>
          </a:bodyPr>
          <a:lstStyle/>
          <a:p>
            <a:r>
              <a:rPr lang="en-US" smtClean="0"/>
              <a:t>in</a:t>
            </a:r>
            <a:endParaRPr lang="en-US"/>
          </a:p>
        </p:txBody>
      </p:sp>
      <p:sp>
        <p:nvSpPr>
          <p:cNvPr id="48" name="TextBox 47"/>
          <p:cNvSpPr txBox="1"/>
          <p:nvPr/>
        </p:nvSpPr>
        <p:spPr>
          <a:xfrm>
            <a:off x="4191000" y="1828800"/>
            <a:ext cx="808042" cy="369332"/>
          </a:xfrm>
          <a:prstGeom prst="rect">
            <a:avLst/>
          </a:prstGeom>
          <a:noFill/>
        </p:spPr>
        <p:txBody>
          <a:bodyPr wrap="none" rtlCol="0">
            <a:spAutoFit/>
          </a:bodyPr>
          <a:lstStyle/>
          <a:p>
            <a:r>
              <a:rPr lang="en-US" smtClean="0"/>
              <a:t>source</a:t>
            </a:r>
            <a:endParaRPr lang="en-US"/>
          </a:p>
        </p:txBody>
      </p:sp>
      <p:sp>
        <p:nvSpPr>
          <p:cNvPr id="49" name="TextBox 48"/>
          <p:cNvSpPr txBox="1"/>
          <p:nvPr/>
        </p:nvSpPr>
        <p:spPr>
          <a:xfrm>
            <a:off x="6096000" y="1828800"/>
            <a:ext cx="654346" cy="369332"/>
          </a:xfrm>
          <a:prstGeom prst="rect">
            <a:avLst/>
          </a:prstGeom>
          <a:noFill/>
        </p:spPr>
        <p:txBody>
          <a:bodyPr wrap="none" rtlCol="0">
            <a:spAutoFit/>
          </a:bodyPr>
          <a:lstStyle/>
          <a:p>
            <a:r>
              <a:rPr lang="en-US" smtClean="0"/>
              <a:t>body</a:t>
            </a:r>
            <a:endParaRPr lang="en-US"/>
          </a:p>
        </p:txBody>
      </p:sp>
      <p:sp>
        <p:nvSpPr>
          <p:cNvPr id="50" name="Oval 49"/>
          <p:cNvSpPr/>
          <p:nvPr/>
        </p:nvSpPr>
        <p:spPr>
          <a:xfrm>
            <a:off x="5943600" y="2209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6629400" y="297180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y.b</a:t>
            </a:r>
            <a:r>
              <a:rPr lang="en-US" smtClean="0"/>
              <a:t>&gt;</a:t>
            </a:r>
            <a:r>
              <a:rPr lang="en-US" err="1" smtClean="0"/>
              <a:t>i.c+x.a</a:t>
            </a:r>
            <a:endParaRPr lang="en-US"/>
          </a:p>
        </p:txBody>
      </p:sp>
      <p:cxnSp>
        <p:nvCxnSpPr>
          <p:cNvPr id="53" name="Straight Arrow Connector 52"/>
          <p:cNvCxnSpPr>
            <a:stCxn id="50" idx="3"/>
            <a:endCxn id="70" idx="7"/>
          </p:cNvCxnSpPr>
          <p:nvPr/>
        </p:nvCxnSpPr>
        <p:spPr>
          <a:xfrm rot="5400000">
            <a:off x="5724245" y="2685489"/>
            <a:ext cx="438710" cy="267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52" idx="1"/>
          </p:cNvCxnSpPr>
          <p:nvPr/>
        </p:nvCxnSpPr>
        <p:spPr>
          <a:xfrm rot="16200000" flipH="1">
            <a:off x="6580141" y="2743993"/>
            <a:ext cx="438710" cy="150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934200" y="25908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5029200" y="2667000"/>
            <a:ext cx="902811" cy="369332"/>
          </a:xfrm>
          <a:prstGeom prst="rect">
            <a:avLst/>
          </a:prstGeom>
          <a:noFill/>
        </p:spPr>
        <p:txBody>
          <a:bodyPr wrap="none" rtlCol="0">
            <a:spAutoFit/>
          </a:bodyPr>
          <a:lstStyle/>
          <a:p>
            <a:r>
              <a:rPr lang="en-US" err="1" smtClean="0"/>
              <a:t>initExpr</a:t>
            </a:r>
            <a:endParaRPr lang="en-US"/>
          </a:p>
        </p:txBody>
      </p:sp>
      <p:sp>
        <p:nvSpPr>
          <p:cNvPr id="68" name="Oval 67"/>
          <p:cNvSpPr/>
          <p:nvPr/>
        </p:nvSpPr>
        <p:spPr>
          <a:xfrm>
            <a:off x="3733800" y="4038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smtClean="0"/>
              <a:t>&gt;</a:t>
            </a:r>
            <a:r>
              <a:rPr lang="en-US" err="1" smtClean="0"/>
              <a:t>i.c</a:t>
            </a:r>
            <a:endParaRPr lang="en-US"/>
          </a:p>
        </p:txBody>
      </p:sp>
      <p:sp>
        <p:nvSpPr>
          <p:cNvPr id="69" name="Oval 68"/>
          <p:cNvSpPr/>
          <p:nvPr/>
        </p:nvSpPr>
        <p:spPr>
          <a:xfrm>
            <a:off x="6096000" y="40386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a:t>
            </a:r>
            <a:r>
              <a:rPr lang="en-US" err="1" smtClean="0"/>
              <a:t>.g</a:t>
            </a:r>
            <a:r>
              <a:rPr lang="en-US" smtClean="0"/>
              <a:t>&gt;3</a:t>
            </a:r>
            <a:endParaRPr lang="en-US"/>
          </a:p>
        </p:txBody>
      </p:sp>
      <p:sp>
        <p:nvSpPr>
          <p:cNvPr id="70" name="Oval 69"/>
          <p:cNvSpPr/>
          <p:nvPr/>
        </p:nvSpPr>
        <p:spPr>
          <a:xfrm>
            <a:off x="5029200" y="2971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a:t>
            </a:r>
            <a:endParaRPr lang="en-US"/>
          </a:p>
        </p:txBody>
      </p:sp>
      <p:cxnSp>
        <p:nvCxnSpPr>
          <p:cNvPr id="71" name="Straight Arrow Connector 70"/>
          <p:cNvCxnSpPr>
            <a:stCxn id="70" idx="3"/>
            <a:endCxn id="68" idx="0"/>
          </p:cNvCxnSpPr>
          <p:nvPr/>
        </p:nvCxnSpPr>
        <p:spPr>
          <a:xfrm rot="5400000">
            <a:off x="4395929" y="3271417"/>
            <a:ext cx="676555" cy="857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0" idx="4"/>
            <a:endCxn id="84" idx="0"/>
          </p:cNvCxnSpPr>
          <p:nvPr/>
        </p:nvCxnSpPr>
        <p:spPr>
          <a:xfrm rot="5400000">
            <a:off x="5181600" y="3733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5"/>
            <a:endCxn id="69" idx="1"/>
          </p:cNvCxnSpPr>
          <p:nvPr/>
        </p:nvCxnSpPr>
        <p:spPr>
          <a:xfrm rot="16200000" flipH="1">
            <a:off x="5675943" y="3495791"/>
            <a:ext cx="743510" cy="476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962400" y="3657600"/>
            <a:ext cx="646011" cy="369332"/>
          </a:xfrm>
          <a:prstGeom prst="rect">
            <a:avLst/>
          </a:prstGeom>
          <a:noFill/>
        </p:spPr>
        <p:txBody>
          <a:bodyPr wrap="none" rtlCol="0">
            <a:spAutoFit/>
          </a:bodyPr>
          <a:lstStyle/>
          <a:p>
            <a:r>
              <a:rPr lang="en-US" err="1" smtClean="0"/>
              <a:t>cond</a:t>
            </a:r>
            <a:endParaRPr lang="en-US"/>
          </a:p>
        </p:txBody>
      </p:sp>
      <p:sp>
        <p:nvSpPr>
          <p:cNvPr id="75" name="TextBox 74"/>
          <p:cNvSpPr txBox="1"/>
          <p:nvPr/>
        </p:nvSpPr>
        <p:spPr>
          <a:xfrm>
            <a:off x="4953000" y="3657600"/>
            <a:ext cx="620683" cy="369332"/>
          </a:xfrm>
          <a:prstGeom prst="rect">
            <a:avLst/>
          </a:prstGeom>
          <a:noFill/>
        </p:spPr>
        <p:txBody>
          <a:bodyPr wrap="none" rtlCol="0">
            <a:spAutoFit/>
          </a:bodyPr>
          <a:lstStyle/>
          <a:p>
            <a:r>
              <a:rPr lang="en-US" smtClean="0"/>
              <a:t>then</a:t>
            </a:r>
            <a:endParaRPr lang="en-US"/>
          </a:p>
        </p:txBody>
      </p:sp>
      <p:sp>
        <p:nvSpPr>
          <p:cNvPr id="76" name="TextBox 75"/>
          <p:cNvSpPr txBox="1"/>
          <p:nvPr/>
        </p:nvSpPr>
        <p:spPr>
          <a:xfrm>
            <a:off x="6096000" y="3657600"/>
            <a:ext cx="558166" cy="369332"/>
          </a:xfrm>
          <a:prstGeom prst="rect">
            <a:avLst/>
          </a:prstGeom>
          <a:noFill/>
        </p:spPr>
        <p:txBody>
          <a:bodyPr wrap="none" rtlCol="0">
            <a:spAutoFit/>
          </a:bodyPr>
          <a:lstStyle/>
          <a:p>
            <a:r>
              <a:rPr lang="en-US" smtClean="0"/>
              <a:t>else</a:t>
            </a:r>
            <a:endParaRPr lang="en-US"/>
          </a:p>
        </p:txBody>
      </p:sp>
      <p:sp>
        <p:nvSpPr>
          <p:cNvPr id="84" name="Oval 83"/>
          <p:cNvSpPr/>
          <p:nvPr/>
        </p:nvSpPr>
        <p:spPr>
          <a:xfrm>
            <a:off x="5029200" y="4038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4267200" y="4876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i.c</a:t>
            </a:r>
            <a:r>
              <a:rPr lang="en-US" smtClean="0"/>
              <a:t>-2</a:t>
            </a:r>
            <a:endParaRPr lang="en-US"/>
          </a:p>
        </p:txBody>
      </p:sp>
      <p:sp>
        <p:nvSpPr>
          <p:cNvPr id="86" name="Oval 85"/>
          <p:cNvSpPr/>
          <p:nvPr/>
        </p:nvSpPr>
        <p:spPr>
          <a:xfrm>
            <a:off x="5715000" y="4876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z+i.c</a:t>
            </a:r>
            <a:endParaRPr lang="en-US"/>
          </a:p>
        </p:txBody>
      </p:sp>
      <p:cxnSp>
        <p:nvCxnSpPr>
          <p:cNvPr id="87" name="Straight Arrow Connector 86"/>
          <p:cNvCxnSpPr>
            <a:stCxn id="84" idx="3"/>
            <a:endCxn id="85" idx="7"/>
          </p:cNvCxnSpPr>
          <p:nvPr/>
        </p:nvCxnSpPr>
        <p:spPr>
          <a:xfrm rot="5400000">
            <a:off x="4847945" y="4628589"/>
            <a:ext cx="514910" cy="115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5588584" y="4649950"/>
            <a:ext cx="514910" cy="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791200" y="45720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267200" y="4495800"/>
            <a:ext cx="902811" cy="369332"/>
          </a:xfrm>
          <a:prstGeom prst="rect">
            <a:avLst/>
          </a:prstGeom>
          <a:noFill/>
        </p:spPr>
        <p:txBody>
          <a:bodyPr wrap="none" rtlCol="0">
            <a:spAutoFit/>
          </a:bodyPr>
          <a:lstStyle/>
          <a:p>
            <a:r>
              <a:rPr lang="en-US" err="1" smtClean="0"/>
              <a:t>initExpr</a:t>
            </a:r>
            <a:endParaRPr lang="en-US"/>
          </a:p>
        </p:txBody>
      </p:sp>
      <p:sp>
        <p:nvSpPr>
          <p:cNvPr id="46" name="Oval 45"/>
          <p:cNvSpPr/>
          <p:nvPr/>
        </p:nvSpPr>
        <p:spPr>
          <a:xfrm>
            <a:off x="304800" y="1447800"/>
            <a:ext cx="3429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r>
              <a:rPr lang="en-US" smtClean="0"/>
              <a:t>j</a:t>
            </a:r>
            <a:r>
              <a:rPr lang="en-US" smtClean="0"/>
              <a:t>|...)-&gt;any(true)</a:t>
            </a:r>
            <a:endParaRPr lang="en-US"/>
          </a:p>
        </p:txBody>
      </p:sp>
      <p:sp>
        <p:nvSpPr>
          <p:cNvPr id="47" name="Oval 46"/>
          <p:cNvSpPr/>
          <p:nvPr/>
        </p:nvSpPr>
        <p:spPr>
          <a:xfrm>
            <a:off x="457200" y="2209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self.f</a:t>
            </a:r>
            <a:endParaRPr lang="en-US"/>
          </a:p>
        </p:txBody>
      </p:sp>
      <p:cxnSp>
        <p:nvCxnSpPr>
          <p:cNvPr id="51" name="Straight Arrow Connector 50"/>
          <p:cNvCxnSpPr>
            <a:stCxn id="46" idx="4"/>
            <a:endCxn id="60" idx="1"/>
          </p:cNvCxnSpPr>
          <p:nvPr/>
        </p:nvCxnSpPr>
        <p:spPr>
          <a:xfrm rot="16200000" flipH="1">
            <a:off x="2109928" y="1814371"/>
            <a:ext cx="371755" cy="553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6" idx="4"/>
            <a:endCxn id="47" idx="0"/>
          </p:cNvCxnSpPr>
          <p:nvPr/>
        </p:nvCxnSpPr>
        <p:spPr>
          <a:xfrm rot="5400000">
            <a:off x="1371600" y="1562100"/>
            <a:ext cx="304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85800" y="1828800"/>
            <a:ext cx="808042" cy="369332"/>
          </a:xfrm>
          <a:prstGeom prst="rect">
            <a:avLst/>
          </a:prstGeom>
          <a:noFill/>
        </p:spPr>
        <p:txBody>
          <a:bodyPr wrap="none" rtlCol="0">
            <a:spAutoFit/>
          </a:bodyPr>
          <a:lstStyle/>
          <a:p>
            <a:r>
              <a:rPr lang="en-US" smtClean="0"/>
              <a:t>source</a:t>
            </a:r>
            <a:endParaRPr lang="en-US"/>
          </a:p>
        </p:txBody>
      </p:sp>
      <p:sp>
        <p:nvSpPr>
          <p:cNvPr id="59" name="TextBox 58"/>
          <p:cNvSpPr txBox="1"/>
          <p:nvPr/>
        </p:nvSpPr>
        <p:spPr>
          <a:xfrm>
            <a:off x="2590800" y="1828800"/>
            <a:ext cx="654346" cy="369332"/>
          </a:xfrm>
          <a:prstGeom prst="rect">
            <a:avLst/>
          </a:prstGeom>
          <a:noFill/>
        </p:spPr>
        <p:txBody>
          <a:bodyPr wrap="none" rtlCol="0">
            <a:spAutoFit/>
          </a:bodyPr>
          <a:lstStyle/>
          <a:p>
            <a:r>
              <a:rPr lang="en-US" smtClean="0"/>
              <a:t>body</a:t>
            </a:r>
            <a:endParaRPr lang="en-US"/>
          </a:p>
        </p:txBody>
      </p:sp>
      <p:sp>
        <p:nvSpPr>
          <p:cNvPr id="60" name="Oval 59"/>
          <p:cNvSpPr/>
          <p:nvPr/>
        </p:nvSpPr>
        <p:spPr>
          <a:xfrm>
            <a:off x="2438400" y="2209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j.e</a:t>
            </a:r>
            <a:endParaRPr lang="en-US"/>
          </a:p>
        </p:txBody>
      </p:sp>
      <p:sp>
        <p:nvSpPr>
          <p:cNvPr id="66" name="TextBox 65"/>
          <p:cNvSpPr txBox="1"/>
          <p:nvPr/>
        </p:nvSpPr>
        <p:spPr>
          <a:xfrm>
            <a:off x="2286000" y="1066800"/>
            <a:ext cx="902811" cy="369332"/>
          </a:xfrm>
          <a:prstGeom prst="rect">
            <a:avLst/>
          </a:prstGeom>
          <a:noFill/>
        </p:spPr>
        <p:txBody>
          <a:bodyPr wrap="none" rtlCol="0">
            <a:spAutoFit/>
          </a:bodyPr>
          <a:lstStyle/>
          <a:p>
            <a:r>
              <a:rPr lang="en-US" err="1" smtClean="0"/>
              <a:t>initExpr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62400" y="685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x</a:t>
            </a:r>
            <a:endParaRPr lang="en-US"/>
          </a:p>
        </p:txBody>
      </p:sp>
      <p:sp>
        <p:nvSpPr>
          <p:cNvPr id="7" name="Oval 6"/>
          <p:cNvSpPr/>
          <p:nvPr/>
        </p:nvSpPr>
        <p:spPr>
          <a:xfrm>
            <a:off x="4724400" y="14478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select(</a:t>
            </a:r>
            <a:r>
              <a:rPr lang="en-US" err="1" smtClean="0"/>
              <a:t>i</a:t>
            </a:r>
            <a:r>
              <a:rPr lang="en-US" smtClean="0"/>
              <a:t>|...)</a:t>
            </a:r>
            <a:endParaRPr lang="en-US"/>
          </a:p>
        </p:txBody>
      </p:sp>
      <p:sp>
        <p:nvSpPr>
          <p:cNvPr id="9" name="Oval 8"/>
          <p:cNvSpPr/>
          <p:nvPr/>
        </p:nvSpPr>
        <p:spPr>
          <a:xfrm>
            <a:off x="3962400" y="2209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err="1" smtClean="0"/>
              <a:t>.d</a:t>
            </a:r>
            <a:endParaRPr lang="en-US"/>
          </a:p>
        </p:txBody>
      </p:sp>
      <p:cxnSp>
        <p:nvCxnSpPr>
          <p:cNvPr id="22" name="Straight Arrow Connector 21"/>
          <p:cNvCxnSpPr>
            <a:stCxn id="4" idx="3"/>
            <a:endCxn id="45" idx="7"/>
          </p:cNvCxnSpPr>
          <p:nvPr/>
        </p:nvCxnSpPr>
        <p:spPr>
          <a:xfrm rot="5400000">
            <a:off x="3444618" y="863062"/>
            <a:ext cx="438710" cy="864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5"/>
            <a:endCxn id="7" idx="1"/>
          </p:cNvCxnSpPr>
          <p:nvPr/>
        </p:nvCxnSpPr>
        <p:spPr>
          <a:xfrm rot="16200000" flipH="1">
            <a:off x="4642621" y="1176313"/>
            <a:ext cx="438710" cy="23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4"/>
            <a:endCxn id="50" idx="1"/>
          </p:cNvCxnSpPr>
          <p:nvPr/>
        </p:nvCxnSpPr>
        <p:spPr>
          <a:xfrm rot="16200000" flipH="1">
            <a:off x="5653228" y="1852471"/>
            <a:ext cx="371755" cy="47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9" idx="0"/>
          </p:cNvCxnSpPr>
          <p:nvPr/>
        </p:nvCxnSpPr>
        <p:spPr>
          <a:xfrm rot="5400000">
            <a:off x="4914900" y="1524000"/>
            <a:ext cx="304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76800" y="1143000"/>
            <a:ext cx="359394" cy="369332"/>
          </a:xfrm>
          <a:prstGeom prst="rect">
            <a:avLst/>
          </a:prstGeom>
          <a:noFill/>
        </p:spPr>
        <p:txBody>
          <a:bodyPr wrap="none" rtlCol="0">
            <a:spAutoFit/>
          </a:bodyPr>
          <a:lstStyle/>
          <a:p>
            <a:r>
              <a:rPr lang="en-US" smtClean="0"/>
              <a:t>in</a:t>
            </a:r>
            <a:endParaRPr lang="en-US"/>
          </a:p>
        </p:txBody>
      </p:sp>
      <p:sp>
        <p:nvSpPr>
          <p:cNvPr id="48" name="TextBox 47"/>
          <p:cNvSpPr txBox="1"/>
          <p:nvPr/>
        </p:nvSpPr>
        <p:spPr>
          <a:xfrm>
            <a:off x="4191000" y="1828800"/>
            <a:ext cx="808042" cy="369332"/>
          </a:xfrm>
          <a:prstGeom prst="rect">
            <a:avLst/>
          </a:prstGeom>
          <a:noFill/>
        </p:spPr>
        <p:txBody>
          <a:bodyPr wrap="none" rtlCol="0">
            <a:spAutoFit/>
          </a:bodyPr>
          <a:lstStyle/>
          <a:p>
            <a:r>
              <a:rPr lang="en-US" smtClean="0"/>
              <a:t>source</a:t>
            </a:r>
            <a:endParaRPr lang="en-US"/>
          </a:p>
        </p:txBody>
      </p:sp>
      <p:sp>
        <p:nvSpPr>
          <p:cNvPr id="49" name="TextBox 48"/>
          <p:cNvSpPr txBox="1"/>
          <p:nvPr/>
        </p:nvSpPr>
        <p:spPr>
          <a:xfrm>
            <a:off x="6096000" y="1828800"/>
            <a:ext cx="654346" cy="369332"/>
          </a:xfrm>
          <a:prstGeom prst="rect">
            <a:avLst/>
          </a:prstGeom>
          <a:noFill/>
        </p:spPr>
        <p:txBody>
          <a:bodyPr wrap="none" rtlCol="0">
            <a:spAutoFit/>
          </a:bodyPr>
          <a:lstStyle/>
          <a:p>
            <a:r>
              <a:rPr lang="en-US" smtClean="0"/>
              <a:t>body</a:t>
            </a:r>
            <a:endParaRPr lang="en-US"/>
          </a:p>
        </p:txBody>
      </p:sp>
      <p:sp>
        <p:nvSpPr>
          <p:cNvPr id="50" name="Oval 49"/>
          <p:cNvSpPr/>
          <p:nvPr/>
        </p:nvSpPr>
        <p:spPr>
          <a:xfrm>
            <a:off x="5943600" y="2209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6629400" y="297180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y.b</a:t>
            </a:r>
            <a:r>
              <a:rPr lang="en-US" smtClean="0"/>
              <a:t>&gt;</a:t>
            </a:r>
            <a:r>
              <a:rPr lang="en-US" err="1" smtClean="0"/>
              <a:t>i.c+x.a</a:t>
            </a:r>
            <a:endParaRPr lang="en-US"/>
          </a:p>
        </p:txBody>
      </p:sp>
      <p:cxnSp>
        <p:nvCxnSpPr>
          <p:cNvPr id="53" name="Straight Arrow Connector 52"/>
          <p:cNvCxnSpPr>
            <a:stCxn id="50" idx="3"/>
            <a:endCxn id="70" idx="7"/>
          </p:cNvCxnSpPr>
          <p:nvPr/>
        </p:nvCxnSpPr>
        <p:spPr>
          <a:xfrm rot="5400000">
            <a:off x="5724245" y="2685489"/>
            <a:ext cx="438710" cy="267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52" idx="1"/>
          </p:cNvCxnSpPr>
          <p:nvPr/>
        </p:nvCxnSpPr>
        <p:spPr>
          <a:xfrm rot="16200000" flipH="1">
            <a:off x="6580141" y="2743993"/>
            <a:ext cx="438710" cy="150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934200" y="25908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5029200" y="2667000"/>
            <a:ext cx="902811" cy="369332"/>
          </a:xfrm>
          <a:prstGeom prst="rect">
            <a:avLst/>
          </a:prstGeom>
          <a:noFill/>
        </p:spPr>
        <p:txBody>
          <a:bodyPr wrap="none" rtlCol="0">
            <a:spAutoFit/>
          </a:bodyPr>
          <a:lstStyle/>
          <a:p>
            <a:r>
              <a:rPr lang="en-US" err="1" smtClean="0"/>
              <a:t>initExpr</a:t>
            </a:r>
            <a:endParaRPr lang="en-US"/>
          </a:p>
        </p:txBody>
      </p:sp>
      <p:sp>
        <p:nvSpPr>
          <p:cNvPr id="68" name="Oval 67"/>
          <p:cNvSpPr/>
          <p:nvPr/>
        </p:nvSpPr>
        <p:spPr>
          <a:xfrm>
            <a:off x="3733800" y="4038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smtClean="0"/>
              <a:t>&gt;</a:t>
            </a:r>
            <a:r>
              <a:rPr lang="en-US" err="1" smtClean="0"/>
              <a:t>i.c</a:t>
            </a:r>
            <a:endParaRPr lang="en-US"/>
          </a:p>
        </p:txBody>
      </p:sp>
      <p:sp>
        <p:nvSpPr>
          <p:cNvPr id="69" name="Oval 68"/>
          <p:cNvSpPr/>
          <p:nvPr/>
        </p:nvSpPr>
        <p:spPr>
          <a:xfrm>
            <a:off x="6096000" y="40386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self.g</a:t>
            </a:r>
            <a:r>
              <a:rPr lang="en-US" smtClean="0"/>
              <a:t>&gt;3</a:t>
            </a:r>
            <a:endParaRPr lang="en-US"/>
          </a:p>
        </p:txBody>
      </p:sp>
      <p:sp>
        <p:nvSpPr>
          <p:cNvPr id="70" name="Oval 69"/>
          <p:cNvSpPr/>
          <p:nvPr/>
        </p:nvSpPr>
        <p:spPr>
          <a:xfrm>
            <a:off x="5029200" y="2971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a:t>
            </a:r>
            <a:endParaRPr lang="en-US"/>
          </a:p>
        </p:txBody>
      </p:sp>
      <p:cxnSp>
        <p:nvCxnSpPr>
          <p:cNvPr id="71" name="Straight Arrow Connector 70"/>
          <p:cNvCxnSpPr>
            <a:stCxn id="70" idx="3"/>
            <a:endCxn id="68" idx="0"/>
          </p:cNvCxnSpPr>
          <p:nvPr/>
        </p:nvCxnSpPr>
        <p:spPr>
          <a:xfrm rot="5400000">
            <a:off x="4395929" y="3271417"/>
            <a:ext cx="676555" cy="857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0" idx="4"/>
            <a:endCxn id="84" idx="0"/>
          </p:cNvCxnSpPr>
          <p:nvPr/>
        </p:nvCxnSpPr>
        <p:spPr>
          <a:xfrm rot="5400000">
            <a:off x="5181600" y="3733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5"/>
            <a:endCxn id="69" idx="1"/>
          </p:cNvCxnSpPr>
          <p:nvPr/>
        </p:nvCxnSpPr>
        <p:spPr>
          <a:xfrm rot="16200000" flipH="1">
            <a:off x="5675943" y="3495791"/>
            <a:ext cx="743510" cy="476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962400" y="3657600"/>
            <a:ext cx="646011" cy="369332"/>
          </a:xfrm>
          <a:prstGeom prst="rect">
            <a:avLst/>
          </a:prstGeom>
          <a:noFill/>
        </p:spPr>
        <p:txBody>
          <a:bodyPr wrap="none" rtlCol="0">
            <a:spAutoFit/>
          </a:bodyPr>
          <a:lstStyle/>
          <a:p>
            <a:r>
              <a:rPr lang="en-US" err="1" smtClean="0"/>
              <a:t>cond</a:t>
            </a:r>
            <a:endParaRPr lang="en-US"/>
          </a:p>
        </p:txBody>
      </p:sp>
      <p:sp>
        <p:nvSpPr>
          <p:cNvPr id="75" name="TextBox 74"/>
          <p:cNvSpPr txBox="1"/>
          <p:nvPr/>
        </p:nvSpPr>
        <p:spPr>
          <a:xfrm>
            <a:off x="4953000" y="3657600"/>
            <a:ext cx="620683" cy="369332"/>
          </a:xfrm>
          <a:prstGeom prst="rect">
            <a:avLst/>
          </a:prstGeom>
          <a:noFill/>
        </p:spPr>
        <p:txBody>
          <a:bodyPr wrap="none" rtlCol="0">
            <a:spAutoFit/>
          </a:bodyPr>
          <a:lstStyle/>
          <a:p>
            <a:r>
              <a:rPr lang="en-US" smtClean="0"/>
              <a:t>then</a:t>
            </a:r>
            <a:endParaRPr lang="en-US"/>
          </a:p>
        </p:txBody>
      </p:sp>
      <p:sp>
        <p:nvSpPr>
          <p:cNvPr id="76" name="TextBox 75"/>
          <p:cNvSpPr txBox="1"/>
          <p:nvPr/>
        </p:nvSpPr>
        <p:spPr>
          <a:xfrm>
            <a:off x="6096000" y="3657600"/>
            <a:ext cx="558166" cy="369332"/>
          </a:xfrm>
          <a:prstGeom prst="rect">
            <a:avLst/>
          </a:prstGeom>
          <a:noFill/>
        </p:spPr>
        <p:txBody>
          <a:bodyPr wrap="none" rtlCol="0">
            <a:spAutoFit/>
          </a:bodyPr>
          <a:lstStyle/>
          <a:p>
            <a:r>
              <a:rPr lang="en-US" smtClean="0"/>
              <a:t>else</a:t>
            </a:r>
            <a:endParaRPr lang="en-US"/>
          </a:p>
        </p:txBody>
      </p:sp>
      <p:sp>
        <p:nvSpPr>
          <p:cNvPr id="84" name="Oval 83"/>
          <p:cNvSpPr/>
          <p:nvPr/>
        </p:nvSpPr>
        <p:spPr>
          <a:xfrm>
            <a:off x="5029200" y="4038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4267200" y="4876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i.c</a:t>
            </a:r>
            <a:r>
              <a:rPr lang="en-US" smtClean="0"/>
              <a:t>-2</a:t>
            </a:r>
            <a:endParaRPr lang="en-US"/>
          </a:p>
        </p:txBody>
      </p:sp>
      <p:sp>
        <p:nvSpPr>
          <p:cNvPr id="86" name="Oval 85"/>
          <p:cNvSpPr/>
          <p:nvPr/>
        </p:nvSpPr>
        <p:spPr>
          <a:xfrm>
            <a:off x="5715000" y="4876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z+i.c</a:t>
            </a:r>
            <a:endParaRPr lang="en-US"/>
          </a:p>
        </p:txBody>
      </p:sp>
      <p:cxnSp>
        <p:nvCxnSpPr>
          <p:cNvPr id="87" name="Straight Arrow Connector 86"/>
          <p:cNvCxnSpPr>
            <a:stCxn id="84" idx="3"/>
            <a:endCxn id="85" idx="7"/>
          </p:cNvCxnSpPr>
          <p:nvPr/>
        </p:nvCxnSpPr>
        <p:spPr>
          <a:xfrm rot="5400000">
            <a:off x="4847945" y="4628589"/>
            <a:ext cx="514910" cy="115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5588584" y="4649950"/>
            <a:ext cx="514910" cy="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791200" y="45720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267200" y="4495800"/>
            <a:ext cx="902811" cy="369332"/>
          </a:xfrm>
          <a:prstGeom prst="rect">
            <a:avLst/>
          </a:prstGeom>
          <a:noFill/>
        </p:spPr>
        <p:txBody>
          <a:bodyPr wrap="none" rtlCol="0">
            <a:spAutoFit/>
          </a:bodyPr>
          <a:lstStyle/>
          <a:p>
            <a:r>
              <a:rPr lang="en-US" err="1" smtClean="0"/>
              <a:t>initExpr</a:t>
            </a:r>
            <a:endParaRPr lang="en-US"/>
          </a:p>
        </p:txBody>
      </p:sp>
      <p:sp>
        <p:nvSpPr>
          <p:cNvPr id="47" name="Oval 46"/>
          <p:cNvSpPr/>
          <p:nvPr/>
        </p:nvSpPr>
        <p:spPr>
          <a:xfrm>
            <a:off x="457200" y="2209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self.f</a:t>
            </a:r>
            <a:endParaRPr lang="en-US"/>
          </a:p>
        </p:txBody>
      </p:sp>
      <p:cxnSp>
        <p:nvCxnSpPr>
          <p:cNvPr id="51" name="Straight Arrow Connector 50"/>
          <p:cNvCxnSpPr>
            <a:stCxn id="45" idx="4"/>
            <a:endCxn id="60" idx="1"/>
          </p:cNvCxnSpPr>
          <p:nvPr/>
        </p:nvCxnSpPr>
        <p:spPr>
          <a:xfrm rot="16200000" flipH="1">
            <a:off x="2109928" y="1814371"/>
            <a:ext cx="371755" cy="553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5" idx="4"/>
            <a:endCxn id="47" idx="0"/>
          </p:cNvCxnSpPr>
          <p:nvPr/>
        </p:nvCxnSpPr>
        <p:spPr>
          <a:xfrm rot="5400000">
            <a:off x="1371600" y="1562100"/>
            <a:ext cx="304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85800" y="1828800"/>
            <a:ext cx="808042" cy="369332"/>
          </a:xfrm>
          <a:prstGeom prst="rect">
            <a:avLst/>
          </a:prstGeom>
          <a:noFill/>
        </p:spPr>
        <p:txBody>
          <a:bodyPr wrap="none" rtlCol="0">
            <a:spAutoFit/>
          </a:bodyPr>
          <a:lstStyle/>
          <a:p>
            <a:r>
              <a:rPr lang="en-US" smtClean="0"/>
              <a:t>source</a:t>
            </a:r>
            <a:endParaRPr lang="en-US"/>
          </a:p>
        </p:txBody>
      </p:sp>
      <p:sp>
        <p:nvSpPr>
          <p:cNvPr id="59" name="TextBox 58"/>
          <p:cNvSpPr txBox="1"/>
          <p:nvPr/>
        </p:nvSpPr>
        <p:spPr>
          <a:xfrm>
            <a:off x="2590800" y="1828800"/>
            <a:ext cx="654346" cy="369332"/>
          </a:xfrm>
          <a:prstGeom prst="rect">
            <a:avLst/>
          </a:prstGeom>
          <a:noFill/>
        </p:spPr>
        <p:txBody>
          <a:bodyPr wrap="none" rtlCol="0">
            <a:spAutoFit/>
          </a:bodyPr>
          <a:lstStyle/>
          <a:p>
            <a:r>
              <a:rPr lang="en-US" smtClean="0"/>
              <a:t>body</a:t>
            </a:r>
            <a:endParaRPr lang="en-US"/>
          </a:p>
        </p:txBody>
      </p:sp>
      <p:sp>
        <p:nvSpPr>
          <p:cNvPr id="60" name="Oval 59"/>
          <p:cNvSpPr/>
          <p:nvPr/>
        </p:nvSpPr>
        <p:spPr>
          <a:xfrm>
            <a:off x="2438400" y="2209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j.e</a:t>
            </a:r>
            <a:endParaRPr lang="en-US"/>
          </a:p>
        </p:txBody>
      </p:sp>
      <p:sp>
        <p:nvSpPr>
          <p:cNvPr id="41" name="Oval 40"/>
          <p:cNvSpPr/>
          <p:nvPr/>
        </p:nvSpPr>
        <p:spPr>
          <a:xfrm>
            <a:off x="6172200" y="49530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286000" y="1066800"/>
            <a:ext cx="902811" cy="369332"/>
          </a:xfrm>
          <a:prstGeom prst="rect">
            <a:avLst/>
          </a:prstGeom>
          <a:noFill/>
        </p:spPr>
        <p:txBody>
          <a:bodyPr wrap="none" rtlCol="0">
            <a:spAutoFit/>
          </a:bodyPr>
          <a:lstStyle/>
          <a:p>
            <a:r>
              <a:rPr lang="en-US" err="1" smtClean="0"/>
              <a:t>initExpr</a:t>
            </a:r>
            <a:endParaRPr lang="en-US"/>
          </a:p>
        </p:txBody>
      </p:sp>
      <p:sp>
        <p:nvSpPr>
          <p:cNvPr id="45" name="Oval 44"/>
          <p:cNvSpPr/>
          <p:nvPr/>
        </p:nvSpPr>
        <p:spPr>
          <a:xfrm>
            <a:off x="304800" y="1447800"/>
            <a:ext cx="3429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r>
              <a:rPr lang="en-US" smtClean="0"/>
              <a:t>j</a:t>
            </a:r>
            <a:r>
              <a:rPr lang="en-US" smtClean="0"/>
              <a:t>|...)-&gt;any(true)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3886200" y="1524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2590800" y="10668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self</a:t>
            </a:r>
            <a:endParaRPr lang="en-US"/>
          </a:p>
        </p:txBody>
      </p:sp>
      <p:cxnSp>
        <p:nvCxnSpPr>
          <p:cNvPr id="53" name="Straight Arrow Connector 52"/>
          <p:cNvCxnSpPr>
            <a:stCxn id="50" idx="3"/>
            <a:endCxn id="52" idx="0"/>
          </p:cNvCxnSpPr>
          <p:nvPr/>
        </p:nvCxnSpPr>
        <p:spPr>
          <a:xfrm rot="5400000">
            <a:off x="3557729" y="604417"/>
            <a:ext cx="524155" cy="400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84" idx="0"/>
          </p:cNvCxnSpPr>
          <p:nvPr/>
        </p:nvCxnSpPr>
        <p:spPr>
          <a:xfrm rot="16200000" flipH="1">
            <a:off x="4585867" y="623466"/>
            <a:ext cx="981355" cy="819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76800" y="5334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2971800" y="609600"/>
            <a:ext cx="902811" cy="369332"/>
          </a:xfrm>
          <a:prstGeom prst="rect">
            <a:avLst/>
          </a:prstGeom>
          <a:noFill/>
        </p:spPr>
        <p:txBody>
          <a:bodyPr wrap="none" rtlCol="0">
            <a:spAutoFit/>
          </a:bodyPr>
          <a:lstStyle/>
          <a:p>
            <a:r>
              <a:rPr lang="en-US" err="1" smtClean="0"/>
              <a:t>initExpr</a:t>
            </a:r>
            <a:endParaRPr lang="en-US"/>
          </a:p>
        </p:txBody>
      </p:sp>
      <p:sp>
        <p:nvSpPr>
          <p:cNvPr id="84" name="Oval 83"/>
          <p:cNvSpPr/>
          <p:nvPr/>
        </p:nvSpPr>
        <p:spPr>
          <a:xfrm>
            <a:off x="5029200" y="15240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3657600" y="2362200"/>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y.h.k</a:t>
            </a:r>
            <a:endParaRPr lang="en-US"/>
          </a:p>
        </p:txBody>
      </p:sp>
      <p:sp>
        <p:nvSpPr>
          <p:cNvPr id="86" name="Oval 85"/>
          <p:cNvSpPr/>
          <p:nvPr/>
        </p:nvSpPr>
        <p:spPr>
          <a:xfrm>
            <a:off x="5715000" y="23622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a:t>
            </a:r>
            <a:r>
              <a:rPr lang="en-US" err="1" smtClean="0"/>
              <a:t>+z</a:t>
            </a:r>
            <a:endParaRPr lang="en-US"/>
          </a:p>
        </p:txBody>
      </p:sp>
      <p:cxnSp>
        <p:nvCxnSpPr>
          <p:cNvPr id="87" name="Straight Arrow Connector 86"/>
          <p:cNvCxnSpPr>
            <a:stCxn id="84" idx="3"/>
            <a:endCxn id="85" idx="7"/>
          </p:cNvCxnSpPr>
          <p:nvPr/>
        </p:nvCxnSpPr>
        <p:spPr>
          <a:xfrm rot="5400000">
            <a:off x="4575666" y="1841710"/>
            <a:ext cx="514910" cy="65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5588584" y="2135350"/>
            <a:ext cx="514910" cy="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791200" y="20574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267200" y="1981200"/>
            <a:ext cx="902811" cy="369332"/>
          </a:xfrm>
          <a:prstGeom prst="rect">
            <a:avLst/>
          </a:prstGeom>
          <a:noFill/>
        </p:spPr>
        <p:txBody>
          <a:bodyPr wrap="none" rtlCol="0">
            <a:spAutoFit/>
          </a:bodyPr>
          <a:lstStyle/>
          <a:p>
            <a:r>
              <a:rPr lang="en-US" err="1" smtClean="0"/>
              <a:t>initExpr</a:t>
            </a:r>
            <a:endParaRPr lang="en-US"/>
          </a:p>
        </p:txBody>
      </p:sp>
      <p:sp>
        <p:nvSpPr>
          <p:cNvPr id="41" name="Oval 40"/>
          <p:cNvSpPr/>
          <p:nvPr/>
        </p:nvSpPr>
        <p:spPr>
          <a:xfrm flipH="1">
            <a:off x="4038600" y="24384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1066800" y="3048000"/>
            <a:ext cx="7543800" cy="1477328"/>
          </a:xfrm>
          <a:prstGeom prst="rect">
            <a:avLst/>
          </a:prstGeom>
          <a:noFill/>
        </p:spPr>
        <p:txBody>
          <a:bodyPr wrap="square" rtlCol="0">
            <a:spAutoFit/>
          </a:bodyPr>
          <a:lstStyle/>
          <a:p>
            <a:r>
              <a:rPr lang="en-US" err="1" smtClean="0"/>
              <a:t>traceback</a:t>
            </a:r>
            <a:r>
              <a:rPr lang="en-US" smtClean="0"/>
              <a:t> on </a:t>
            </a:r>
            <a:r>
              <a:rPr lang="en-US" err="1" smtClean="0"/>
              <a:t>y.h</a:t>
            </a:r>
            <a:r>
              <a:rPr lang="en-US" smtClean="0"/>
              <a:t>; unused for </a:t>
            </a:r>
            <a:r>
              <a:rPr lang="en-US" err="1" smtClean="0"/>
              <a:t>y.h</a:t>
            </a:r>
            <a:r>
              <a:rPr lang="en-US" smtClean="0"/>
              <a:t>; unused for </a:t>
            </a:r>
            <a:r>
              <a:rPr lang="en-US" err="1" smtClean="0"/>
              <a:t>y.h.k</a:t>
            </a:r>
            <a:r>
              <a:rPr lang="en-US" smtClean="0"/>
              <a:t>; unused for z in </a:t>
            </a:r>
            <a:r>
              <a:rPr lang="en-US" err="1" smtClean="0"/>
              <a:t>y+z</a:t>
            </a:r>
            <a:r>
              <a:rPr lang="en-US" smtClean="0"/>
              <a:t>; unused for </a:t>
            </a:r>
            <a:r>
              <a:rPr lang="en-US" err="1" smtClean="0"/>
              <a:t>y+z</a:t>
            </a:r>
            <a:r>
              <a:rPr lang="en-US" smtClean="0"/>
              <a:t> in </a:t>
            </a:r>
            <a:r>
              <a:rPr lang="en-US" err="1" smtClean="0"/>
              <a:t>y+z</a:t>
            </a:r>
            <a:r>
              <a:rPr lang="en-US" smtClean="0"/>
              <a:t> (=false)</a:t>
            </a:r>
          </a:p>
          <a:p>
            <a:r>
              <a:rPr lang="en-US" err="1" smtClean="0"/>
              <a:t>traceback</a:t>
            </a:r>
            <a:r>
              <a:rPr lang="en-US" smtClean="0"/>
              <a:t> on y (after reverse-traversal across </a:t>
            </a:r>
            <a:r>
              <a:rPr lang="en-US" err="1" smtClean="0"/>
              <a:t>y.h</a:t>
            </a:r>
            <a:r>
              <a:rPr lang="en-US" smtClean="0"/>
              <a:t>); unused for y; unused for </a:t>
            </a:r>
            <a:r>
              <a:rPr lang="en-US" err="1" smtClean="0"/>
              <a:t>y</a:t>
            </a:r>
            <a:r>
              <a:rPr lang="en-US" err="1" smtClean="0"/>
              <a:t>.h</a:t>
            </a:r>
            <a:r>
              <a:rPr lang="en-US" smtClean="0"/>
              <a:t> (cached=false) --&gt; on to initExpr for let-variable y:</a:t>
            </a:r>
          </a:p>
          <a:p>
            <a:r>
              <a:rPr lang="en-US" smtClean="0"/>
              <a:t>traceback(no-unused) on self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648200" y="228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x</a:t>
            </a:r>
            <a:endParaRPr lang="en-US"/>
          </a:p>
        </p:txBody>
      </p:sp>
      <p:sp>
        <p:nvSpPr>
          <p:cNvPr id="7" name="Oval 6"/>
          <p:cNvSpPr/>
          <p:nvPr/>
        </p:nvSpPr>
        <p:spPr>
          <a:xfrm>
            <a:off x="5410200" y="9906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select(</a:t>
            </a:r>
            <a:r>
              <a:rPr lang="en-US" err="1" smtClean="0"/>
              <a:t>i</a:t>
            </a:r>
            <a:r>
              <a:rPr lang="en-US" smtClean="0"/>
              <a:t>|...)</a:t>
            </a:r>
            <a:endParaRPr lang="en-US"/>
          </a:p>
        </p:txBody>
      </p:sp>
      <p:sp>
        <p:nvSpPr>
          <p:cNvPr id="9" name="Oval 8"/>
          <p:cNvSpPr/>
          <p:nvPr/>
        </p:nvSpPr>
        <p:spPr>
          <a:xfrm>
            <a:off x="4648200" y="1752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err="1" smtClean="0"/>
              <a:t>.d</a:t>
            </a:r>
            <a:endParaRPr lang="en-US"/>
          </a:p>
        </p:txBody>
      </p:sp>
      <p:cxnSp>
        <p:nvCxnSpPr>
          <p:cNvPr id="22" name="Straight Arrow Connector 21"/>
          <p:cNvCxnSpPr>
            <a:stCxn id="4" idx="3"/>
            <a:endCxn id="47" idx="7"/>
          </p:cNvCxnSpPr>
          <p:nvPr/>
        </p:nvCxnSpPr>
        <p:spPr>
          <a:xfrm rot="5400000">
            <a:off x="4259706" y="535150"/>
            <a:ext cx="438710" cy="606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5"/>
            <a:endCxn id="7" idx="1"/>
          </p:cNvCxnSpPr>
          <p:nvPr/>
        </p:nvCxnSpPr>
        <p:spPr>
          <a:xfrm rot="16200000" flipH="1">
            <a:off x="5328421" y="719113"/>
            <a:ext cx="438710" cy="23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4"/>
            <a:endCxn id="50" idx="1"/>
          </p:cNvCxnSpPr>
          <p:nvPr/>
        </p:nvCxnSpPr>
        <p:spPr>
          <a:xfrm rot="16200000" flipH="1">
            <a:off x="6339028" y="1395271"/>
            <a:ext cx="371755" cy="47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9" idx="0"/>
          </p:cNvCxnSpPr>
          <p:nvPr/>
        </p:nvCxnSpPr>
        <p:spPr>
          <a:xfrm rot="5400000">
            <a:off x="5600700" y="1066800"/>
            <a:ext cx="304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62600" y="685800"/>
            <a:ext cx="359394" cy="369332"/>
          </a:xfrm>
          <a:prstGeom prst="rect">
            <a:avLst/>
          </a:prstGeom>
          <a:noFill/>
        </p:spPr>
        <p:txBody>
          <a:bodyPr wrap="none" rtlCol="0">
            <a:spAutoFit/>
          </a:bodyPr>
          <a:lstStyle/>
          <a:p>
            <a:r>
              <a:rPr lang="en-US" smtClean="0"/>
              <a:t>in</a:t>
            </a:r>
            <a:endParaRPr lang="en-US"/>
          </a:p>
        </p:txBody>
      </p:sp>
      <p:sp>
        <p:nvSpPr>
          <p:cNvPr id="48" name="TextBox 47"/>
          <p:cNvSpPr txBox="1"/>
          <p:nvPr/>
        </p:nvSpPr>
        <p:spPr>
          <a:xfrm>
            <a:off x="4876800" y="1371600"/>
            <a:ext cx="808042" cy="369332"/>
          </a:xfrm>
          <a:prstGeom prst="rect">
            <a:avLst/>
          </a:prstGeom>
          <a:noFill/>
        </p:spPr>
        <p:txBody>
          <a:bodyPr wrap="none" rtlCol="0">
            <a:spAutoFit/>
          </a:bodyPr>
          <a:lstStyle/>
          <a:p>
            <a:r>
              <a:rPr lang="en-US" smtClean="0"/>
              <a:t>source</a:t>
            </a:r>
            <a:endParaRPr lang="en-US"/>
          </a:p>
        </p:txBody>
      </p:sp>
      <p:sp>
        <p:nvSpPr>
          <p:cNvPr id="49" name="TextBox 48"/>
          <p:cNvSpPr txBox="1"/>
          <p:nvPr/>
        </p:nvSpPr>
        <p:spPr>
          <a:xfrm>
            <a:off x="6781800" y="1371600"/>
            <a:ext cx="654346" cy="369332"/>
          </a:xfrm>
          <a:prstGeom prst="rect">
            <a:avLst/>
          </a:prstGeom>
          <a:noFill/>
        </p:spPr>
        <p:txBody>
          <a:bodyPr wrap="none" rtlCol="0">
            <a:spAutoFit/>
          </a:bodyPr>
          <a:lstStyle/>
          <a:p>
            <a:r>
              <a:rPr lang="en-US" smtClean="0"/>
              <a:t>body</a:t>
            </a:r>
            <a:endParaRPr lang="en-US"/>
          </a:p>
        </p:txBody>
      </p:sp>
      <p:sp>
        <p:nvSpPr>
          <p:cNvPr id="50" name="Oval 49"/>
          <p:cNvSpPr/>
          <p:nvPr/>
        </p:nvSpPr>
        <p:spPr>
          <a:xfrm>
            <a:off x="6629400" y="1752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7315200" y="251460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y.b</a:t>
            </a:r>
            <a:r>
              <a:rPr lang="en-US" smtClean="0"/>
              <a:t>&gt;</a:t>
            </a:r>
            <a:r>
              <a:rPr lang="en-US" err="1" smtClean="0"/>
              <a:t>i.c+x.a</a:t>
            </a:r>
            <a:endParaRPr lang="en-US"/>
          </a:p>
        </p:txBody>
      </p:sp>
      <p:cxnSp>
        <p:nvCxnSpPr>
          <p:cNvPr id="53" name="Straight Arrow Connector 52"/>
          <p:cNvCxnSpPr>
            <a:stCxn id="50" idx="3"/>
            <a:endCxn id="70" idx="7"/>
          </p:cNvCxnSpPr>
          <p:nvPr/>
        </p:nvCxnSpPr>
        <p:spPr>
          <a:xfrm rot="5400000">
            <a:off x="6410045" y="2228289"/>
            <a:ext cx="438710" cy="267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52" idx="1"/>
          </p:cNvCxnSpPr>
          <p:nvPr/>
        </p:nvCxnSpPr>
        <p:spPr>
          <a:xfrm rot="16200000" flipH="1">
            <a:off x="7265941" y="2286793"/>
            <a:ext cx="438710" cy="150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0" y="21336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5715000" y="2209800"/>
            <a:ext cx="902811" cy="369332"/>
          </a:xfrm>
          <a:prstGeom prst="rect">
            <a:avLst/>
          </a:prstGeom>
          <a:noFill/>
        </p:spPr>
        <p:txBody>
          <a:bodyPr wrap="none" rtlCol="0">
            <a:spAutoFit/>
          </a:bodyPr>
          <a:lstStyle/>
          <a:p>
            <a:r>
              <a:rPr lang="en-US" err="1" smtClean="0"/>
              <a:t>initExpr</a:t>
            </a:r>
            <a:endParaRPr lang="en-US"/>
          </a:p>
        </p:txBody>
      </p:sp>
      <p:sp>
        <p:nvSpPr>
          <p:cNvPr id="68" name="Oval 67"/>
          <p:cNvSpPr/>
          <p:nvPr/>
        </p:nvSpPr>
        <p:spPr>
          <a:xfrm>
            <a:off x="4419600" y="35814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i.a&gt;2</a:t>
            </a:r>
            <a:endParaRPr lang="en-US"/>
          </a:p>
        </p:txBody>
      </p:sp>
      <p:sp>
        <p:nvSpPr>
          <p:cNvPr id="69" name="Oval 68"/>
          <p:cNvSpPr/>
          <p:nvPr/>
        </p:nvSpPr>
        <p:spPr>
          <a:xfrm>
            <a:off x="6781800" y="3581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self.g</a:t>
            </a:r>
            <a:r>
              <a:rPr lang="en-US" smtClean="0"/>
              <a:t>&gt;3</a:t>
            </a:r>
            <a:endParaRPr lang="en-US"/>
          </a:p>
        </p:txBody>
      </p:sp>
      <p:sp>
        <p:nvSpPr>
          <p:cNvPr id="70" name="Oval 69"/>
          <p:cNvSpPr/>
          <p:nvPr/>
        </p:nvSpPr>
        <p:spPr>
          <a:xfrm>
            <a:off x="5715000" y="2514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a:t>
            </a:r>
            <a:endParaRPr lang="en-US"/>
          </a:p>
        </p:txBody>
      </p:sp>
      <p:cxnSp>
        <p:nvCxnSpPr>
          <p:cNvPr id="71" name="Straight Arrow Connector 70"/>
          <p:cNvCxnSpPr>
            <a:stCxn id="70" idx="3"/>
            <a:endCxn id="68" idx="0"/>
          </p:cNvCxnSpPr>
          <p:nvPr/>
        </p:nvCxnSpPr>
        <p:spPr>
          <a:xfrm rot="5400000">
            <a:off x="5081729" y="2814217"/>
            <a:ext cx="676555" cy="857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0" idx="4"/>
            <a:endCxn id="84" idx="0"/>
          </p:cNvCxnSpPr>
          <p:nvPr/>
        </p:nvCxnSpPr>
        <p:spPr>
          <a:xfrm rot="5400000">
            <a:off x="5867400" y="3276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5"/>
            <a:endCxn id="69" idx="1"/>
          </p:cNvCxnSpPr>
          <p:nvPr/>
        </p:nvCxnSpPr>
        <p:spPr>
          <a:xfrm rot="16200000" flipH="1">
            <a:off x="6361743" y="3038591"/>
            <a:ext cx="743510" cy="476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648200" y="3200400"/>
            <a:ext cx="646011" cy="369332"/>
          </a:xfrm>
          <a:prstGeom prst="rect">
            <a:avLst/>
          </a:prstGeom>
          <a:noFill/>
        </p:spPr>
        <p:txBody>
          <a:bodyPr wrap="none" rtlCol="0">
            <a:spAutoFit/>
          </a:bodyPr>
          <a:lstStyle/>
          <a:p>
            <a:r>
              <a:rPr lang="en-US" err="1" smtClean="0"/>
              <a:t>cond</a:t>
            </a:r>
            <a:endParaRPr lang="en-US"/>
          </a:p>
        </p:txBody>
      </p:sp>
      <p:sp>
        <p:nvSpPr>
          <p:cNvPr id="75" name="TextBox 74"/>
          <p:cNvSpPr txBox="1"/>
          <p:nvPr/>
        </p:nvSpPr>
        <p:spPr>
          <a:xfrm>
            <a:off x="5638800" y="3200400"/>
            <a:ext cx="620683" cy="369332"/>
          </a:xfrm>
          <a:prstGeom prst="rect">
            <a:avLst/>
          </a:prstGeom>
          <a:noFill/>
        </p:spPr>
        <p:txBody>
          <a:bodyPr wrap="none" rtlCol="0">
            <a:spAutoFit/>
          </a:bodyPr>
          <a:lstStyle/>
          <a:p>
            <a:r>
              <a:rPr lang="en-US" smtClean="0"/>
              <a:t>then</a:t>
            </a:r>
            <a:endParaRPr lang="en-US"/>
          </a:p>
        </p:txBody>
      </p:sp>
      <p:sp>
        <p:nvSpPr>
          <p:cNvPr id="76" name="TextBox 75"/>
          <p:cNvSpPr txBox="1"/>
          <p:nvPr/>
        </p:nvSpPr>
        <p:spPr>
          <a:xfrm>
            <a:off x="6781800" y="3200400"/>
            <a:ext cx="558166" cy="369332"/>
          </a:xfrm>
          <a:prstGeom prst="rect">
            <a:avLst/>
          </a:prstGeom>
          <a:noFill/>
        </p:spPr>
        <p:txBody>
          <a:bodyPr wrap="none" rtlCol="0">
            <a:spAutoFit/>
          </a:bodyPr>
          <a:lstStyle/>
          <a:p>
            <a:r>
              <a:rPr lang="en-US" smtClean="0"/>
              <a:t>else</a:t>
            </a:r>
            <a:endParaRPr lang="en-US"/>
          </a:p>
        </p:txBody>
      </p:sp>
      <p:sp>
        <p:nvSpPr>
          <p:cNvPr id="84" name="Oval 83"/>
          <p:cNvSpPr/>
          <p:nvPr/>
        </p:nvSpPr>
        <p:spPr>
          <a:xfrm>
            <a:off x="5715000" y="35814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4419600" y="44196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i.b.c + x.g</a:t>
            </a:r>
            <a:endParaRPr lang="en-US"/>
          </a:p>
        </p:txBody>
      </p:sp>
      <p:sp>
        <p:nvSpPr>
          <p:cNvPr id="86" name="Oval 85"/>
          <p:cNvSpPr/>
          <p:nvPr/>
        </p:nvSpPr>
        <p:spPr>
          <a:xfrm>
            <a:off x="6400800" y="4419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z</a:t>
            </a:r>
            <a:endParaRPr lang="en-US"/>
          </a:p>
        </p:txBody>
      </p:sp>
      <p:cxnSp>
        <p:nvCxnSpPr>
          <p:cNvPr id="87" name="Straight Arrow Connector 86"/>
          <p:cNvCxnSpPr>
            <a:stCxn id="84" idx="3"/>
            <a:endCxn id="85" idx="7"/>
          </p:cNvCxnSpPr>
          <p:nvPr/>
        </p:nvCxnSpPr>
        <p:spPr>
          <a:xfrm rot="5400000">
            <a:off x="5559729" y="4197373"/>
            <a:ext cx="514910" cy="63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6274384" y="4192750"/>
            <a:ext cx="514910" cy="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477000" y="41148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953000" y="4038600"/>
            <a:ext cx="902811" cy="369332"/>
          </a:xfrm>
          <a:prstGeom prst="rect">
            <a:avLst/>
          </a:prstGeom>
          <a:noFill/>
        </p:spPr>
        <p:txBody>
          <a:bodyPr wrap="none" rtlCol="0">
            <a:spAutoFit/>
          </a:bodyPr>
          <a:lstStyle/>
          <a:p>
            <a:r>
              <a:rPr lang="en-US" err="1" smtClean="0"/>
              <a:t>initExpr</a:t>
            </a:r>
            <a:endParaRPr lang="en-US"/>
          </a:p>
        </p:txBody>
      </p:sp>
      <p:sp>
        <p:nvSpPr>
          <p:cNvPr id="47" name="Oval 46"/>
          <p:cNvSpPr/>
          <p:nvPr/>
        </p:nvSpPr>
        <p:spPr>
          <a:xfrm>
            <a:off x="3200400" y="990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self.f</a:t>
            </a:r>
            <a:endParaRPr lang="en-US"/>
          </a:p>
        </p:txBody>
      </p:sp>
      <p:sp>
        <p:nvSpPr>
          <p:cNvPr id="42" name="TextBox 41"/>
          <p:cNvSpPr txBox="1"/>
          <p:nvPr/>
        </p:nvSpPr>
        <p:spPr>
          <a:xfrm>
            <a:off x="3429000" y="609600"/>
            <a:ext cx="902811" cy="369332"/>
          </a:xfrm>
          <a:prstGeom prst="rect">
            <a:avLst/>
          </a:prstGeom>
          <a:noFill/>
        </p:spPr>
        <p:txBody>
          <a:bodyPr wrap="none" rtlCol="0">
            <a:spAutoFit/>
          </a:bodyPr>
          <a:lstStyle/>
          <a:p>
            <a:r>
              <a:rPr lang="en-US" err="1" smtClean="0"/>
              <a:t>initExpr</a:t>
            </a:r>
            <a:endParaRPr lang="en-US"/>
          </a:p>
        </p:txBody>
      </p:sp>
      <p:sp>
        <p:nvSpPr>
          <p:cNvPr id="61" name="Oval 60"/>
          <p:cNvSpPr/>
          <p:nvPr/>
        </p:nvSpPr>
        <p:spPr>
          <a:xfrm flipH="1">
            <a:off x="4876800" y="44958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81000" y="304800"/>
            <a:ext cx="2667000" cy="5909310"/>
          </a:xfrm>
          <a:prstGeom prst="rect">
            <a:avLst/>
          </a:prstGeom>
          <a:noFill/>
        </p:spPr>
        <p:txBody>
          <a:bodyPr wrap="square" rtlCol="0">
            <a:spAutoFit/>
          </a:bodyPr>
          <a:lstStyle/>
          <a:p>
            <a:pPr>
              <a:buFont typeface="Arial" pitchFamily="34" charset="0"/>
              <a:buChar char="•"/>
            </a:pPr>
            <a:r>
              <a:rPr lang="en-US" smtClean="0"/>
              <a:t>traceback for i.b, unused for i.b--&gt;i.b.c--&gt;i.b.c+x.g--&gt; z in z, unused for let z, [[i.a&gt;2]] with unknown i</a:t>
            </a:r>
          </a:p>
          <a:p>
            <a:pPr>
              <a:buFont typeface="Arial" pitchFamily="34" charset="0"/>
              <a:buChar char="•"/>
            </a:pPr>
            <a:r>
              <a:rPr lang="en-US" smtClean="0"/>
              <a:t>traceback for i; resolves [[i.a&gt;2]], unused for i--&gt;i.b (cached)</a:t>
            </a:r>
          </a:p>
          <a:p>
            <a:pPr>
              <a:buFont typeface="Arial" pitchFamily="34" charset="0"/>
              <a:buChar char="•"/>
            </a:pPr>
            <a:r>
              <a:rPr lang="en-US" smtClean="0"/>
              <a:t>traceback for x.a.d leaving select body (let y) scope; unused for x.a.d--&gt; select--&gt;let x (false)</a:t>
            </a:r>
          </a:p>
          <a:p>
            <a:pPr>
              <a:buFont typeface="Arial" pitchFamily="34" charset="0"/>
              <a:buChar char="•"/>
            </a:pPr>
            <a:r>
              <a:rPr lang="en-US" smtClean="0"/>
              <a:t>traceback for x.a; unused for x.a--&gt;x.a.d (cached)</a:t>
            </a:r>
          </a:p>
          <a:p>
            <a:pPr>
              <a:buFont typeface="Arial" pitchFamily="34" charset="0"/>
              <a:buChar char="•"/>
            </a:pPr>
            <a:r>
              <a:rPr lang="en-US" smtClean="0"/>
              <a:t>traceback for x; unused for x--&gt;x.a (cached)</a:t>
            </a:r>
          </a:p>
          <a:p>
            <a:pPr>
              <a:buFont typeface="Arial" pitchFamily="34" charset="0"/>
              <a:buChar char="•"/>
            </a:pPr>
            <a:r>
              <a:rPr lang="en-US" smtClean="0"/>
              <a:t>traceback(cache:  unused(self.f)=false) for self.f</a:t>
            </a:r>
          </a:p>
          <a:p>
            <a:pPr>
              <a:buFont typeface="Arial" pitchFamily="34" charset="0"/>
              <a:buChar char="•"/>
            </a:pPr>
            <a:r>
              <a:rPr lang="en-US" smtClean="0"/>
              <a:t>traceback for self; unused for self--&gt;self.f (cached: false)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81000" y="304800"/>
            <a:ext cx="5334000" cy="2862322"/>
          </a:xfrm>
          <a:prstGeom prst="rect">
            <a:avLst/>
          </a:prstGeom>
          <a:noFill/>
        </p:spPr>
        <p:txBody>
          <a:bodyPr wrap="square" rtlCol="0">
            <a:spAutoFit/>
          </a:bodyPr>
          <a:lstStyle/>
          <a:p>
            <a:pPr>
              <a:buFont typeface="Arial" pitchFamily="34" charset="0"/>
              <a:buChar char="•"/>
            </a:pPr>
            <a:r>
              <a:rPr lang="en-US" smtClean="0"/>
              <a:t>traceback for x.z in d(...) infers x, branch:</a:t>
            </a:r>
          </a:p>
          <a:p>
            <a:pPr lvl="1">
              <a:buFont typeface="Arial" pitchFamily="34" charset="0"/>
              <a:buChar char="•"/>
            </a:pPr>
            <a:r>
              <a:rPr lang="en-US" smtClean="0"/>
              <a:t>traces back to self.d(x,y) and infers x, traces back to self.b(x, y) and infers x --&gt; [[x.z&gt;y.z]] for unknown y@0</a:t>
            </a:r>
          </a:p>
          <a:p>
            <a:pPr lvl="1">
              <a:buFont typeface="Arial" pitchFamily="34" charset="0"/>
              <a:buChar char="•"/>
            </a:pPr>
            <a:r>
              <a:rPr lang="en-US" smtClean="0"/>
              <a:t>traces back to self.d(y,x) and infers y, traces back to self.c(x, y) and infers y@1; does not trigger [[x.z&gt;y.z]] because dynamic scope y@0&lt;&gt;y@1.</a:t>
            </a:r>
          </a:p>
          <a:p>
            <a:pPr lvl="1">
              <a:buFont typeface="Arial" pitchFamily="34" charset="0"/>
              <a:buChar char="•"/>
            </a:pPr>
            <a:endParaRPr lang="en-US" smtClean="0"/>
          </a:p>
          <a:p>
            <a:r>
              <a:rPr lang="en-US" smtClean="0"/>
              <a:t>Problem: actually, the dynamic scopes would have been the same</a:t>
            </a:r>
          </a:p>
        </p:txBody>
      </p:sp>
      <p:sp>
        <p:nvSpPr>
          <p:cNvPr id="38" name="TextBox 37"/>
          <p:cNvSpPr txBox="1"/>
          <p:nvPr/>
        </p:nvSpPr>
        <p:spPr>
          <a:xfrm>
            <a:off x="6019800" y="304800"/>
            <a:ext cx="2743200" cy="4247317"/>
          </a:xfrm>
          <a:prstGeom prst="rect">
            <a:avLst/>
          </a:prstGeom>
          <a:noFill/>
        </p:spPr>
        <p:txBody>
          <a:bodyPr wrap="square" rtlCol="0">
            <a:spAutoFit/>
          </a:bodyPr>
          <a:lstStyle/>
          <a:p>
            <a:r>
              <a:rPr lang="en-US" smtClean="0"/>
              <a:t>a(x:T, y:T):Integer body:</a:t>
            </a:r>
          </a:p>
          <a:p>
            <a:r>
              <a:rPr lang="en-US" smtClean="0"/>
              <a:t> </a:t>
            </a:r>
            <a:r>
              <a:rPr lang="en-US" smtClean="0"/>
              <a:t> if x.z &gt; y.z then</a:t>
            </a:r>
          </a:p>
          <a:p>
            <a:r>
              <a:rPr lang="en-US" smtClean="0"/>
              <a:t>    self.b(x, y) + self.c(x, y)</a:t>
            </a:r>
          </a:p>
          <a:p>
            <a:r>
              <a:rPr lang="en-US" smtClean="0"/>
              <a:t> </a:t>
            </a:r>
            <a:r>
              <a:rPr lang="en-US" smtClean="0"/>
              <a:t> else</a:t>
            </a:r>
          </a:p>
          <a:p>
            <a:r>
              <a:rPr lang="en-US" smtClean="0"/>
              <a:t> </a:t>
            </a:r>
            <a:r>
              <a:rPr lang="en-US" smtClean="0"/>
              <a:t>   ...</a:t>
            </a:r>
          </a:p>
          <a:p>
            <a:r>
              <a:rPr lang="en-US" smtClean="0"/>
              <a:t> </a:t>
            </a:r>
            <a:r>
              <a:rPr lang="en-US" smtClean="0"/>
              <a:t> endif</a:t>
            </a:r>
          </a:p>
          <a:p>
            <a:endParaRPr lang="en-US" smtClean="0"/>
          </a:p>
          <a:p>
            <a:r>
              <a:rPr lang="en-US" smtClean="0"/>
              <a:t>b(x:T, y:T):Integer body:</a:t>
            </a:r>
          </a:p>
          <a:p>
            <a:r>
              <a:rPr lang="en-US" smtClean="0"/>
              <a:t> </a:t>
            </a:r>
            <a:r>
              <a:rPr lang="en-US" smtClean="0"/>
              <a:t> self.d(x, y)</a:t>
            </a:r>
          </a:p>
          <a:p>
            <a:endParaRPr lang="en-US" smtClean="0"/>
          </a:p>
          <a:p>
            <a:r>
              <a:rPr lang="en-US" smtClean="0"/>
              <a:t>c(x:T, y:T):Integer body:</a:t>
            </a:r>
          </a:p>
          <a:p>
            <a:r>
              <a:rPr lang="en-US" smtClean="0"/>
              <a:t> </a:t>
            </a:r>
            <a:r>
              <a:rPr lang="en-US" smtClean="0"/>
              <a:t> self.d(</a:t>
            </a:r>
            <a:r>
              <a:rPr lang="en-US" b="1" smtClean="0"/>
              <a:t>y, x</a:t>
            </a:r>
            <a:r>
              <a:rPr lang="en-US" smtClean="0"/>
              <a:t>)</a:t>
            </a:r>
          </a:p>
          <a:p>
            <a:endParaRPr lang="en-US" smtClean="0"/>
          </a:p>
          <a:p>
            <a:r>
              <a:rPr lang="en-US" smtClean="0"/>
              <a:t>d(x:T, y:T):Integer body:</a:t>
            </a:r>
          </a:p>
          <a:p>
            <a:r>
              <a:rPr lang="en-US" smtClean="0"/>
              <a:t> </a:t>
            </a:r>
            <a:r>
              <a:rPr lang="en-US" smtClean="0"/>
              <a:t> x.z + y.z</a:t>
            </a:r>
            <a:endParaRPr lang="en-US"/>
          </a:p>
        </p:txBody>
      </p:sp>
      <p:sp>
        <p:nvSpPr>
          <p:cNvPr id="40" name="Oval 39"/>
          <p:cNvSpPr/>
          <p:nvPr/>
        </p:nvSpPr>
        <p:spPr>
          <a:xfrm flipH="1">
            <a:off x="6172200" y="41910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2743200" y="609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1447800" y="1524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self</a:t>
            </a:r>
            <a:endParaRPr lang="en-US"/>
          </a:p>
        </p:txBody>
      </p:sp>
      <p:cxnSp>
        <p:nvCxnSpPr>
          <p:cNvPr id="53" name="Straight Arrow Connector 52"/>
          <p:cNvCxnSpPr>
            <a:stCxn id="50" idx="3"/>
            <a:endCxn id="52" idx="0"/>
          </p:cNvCxnSpPr>
          <p:nvPr/>
        </p:nvCxnSpPr>
        <p:spPr>
          <a:xfrm rot="5400000">
            <a:off x="2414729" y="1061617"/>
            <a:ext cx="524155" cy="400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20" idx="0"/>
          </p:cNvCxnSpPr>
          <p:nvPr/>
        </p:nvCxnSpPr>
        <p:spPr>
          <a:xfrm rot="16200000" flipH="1">
            <a:off x="3957217" y="566316"/>
            <a:ext cx="600355" cy="1467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648200" y="11430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1828800" y="1066800"/>
            <a:ext cx="902811" cy="369332"/>
          </a:xfrm>
          <a:prstGeom prst="rect">
            <a:avLst/>
          </a:prstGeom>
          <a:noFill/>
        </p:spPr>
        <p:txBody>
          <a:bodyPr wrap="none" rtlCol="0">
            <a:spAutoFit/>
          </a:bodyPr>
          <a:lstStyle/>
          <a:p>
            <a:r>
              <a:rPr lang="en-US" err="1" smtClean="0"/>
              <a:t>initExpr</a:t>
            </a:r>
            <a:endParaRPr lang="en-US"/>
          </a:p>
        </p:txBody>
      </p:sp>
      <p:sp>
        <p:nvSpPr>
          <p:cNvPr id="84" name="Oval 83"/>
          <p:cNvSpPr/>
          <p:nvPr/>
        </p:nvSpPr>
        <p:spPr>
          <a:xfrm>
            <a:off x="5334000" y="23622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3962400" y="3200400"/>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y.h.k</a:t>
            </a:r>
            <a:endParaRPr lang="en-US"/>
          </a:p>
        </p:txBody>
      </p:sp>
      <p:sp>
        <p:nvSpPr>
          <p:cNvPr id="86" name="Oval 85"/>
          <p:cNvSpPr/>
          <p:nvPr/>
        </p:nvSpPr>
        <p:spPr>
          <a:xfrm>
            <a:off x="6019800" y="3200400"/>
            <a:ext cx="1524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z</a:t>
            </a:r>
            <a:r>
              <a:rPr lang="en-US" smtClean="0"/>
              <a:t>+i</a:t>
            </a:r>
            <a:endParaRPr lang="en-US"/>
          </a:p>
        </p:txBody>
      </p:sp>
      <p:cxnSp>
        <p:nvCxnSpPr>
          <p:cNvPr id="87" name="Straight Arrow Connector 86"/>
          <p:cNvCxnSpPr>
            <a:stCxn id="84" idx="3"/>
            <a:endCxn id="85" idx="7"/>
          </p:cNvCxnSpPr>
          <p:nvPr/>
        </p:nvCxnSpPr>
        <p:spPr>
          <a:xfrm rot="5400000">
            <a:off x="4880466" y="2679910"/>
            <a:ext cx="514910" cy="65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5921282" y="2945652"/>
            <a:ext cx="514910" cy="128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096000" y="28956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572000" y="2819400"/>
            <a:ext cx="902811" cy="369332"/>
          </a:xfrm>
          <a:prstGeom prst="rect">
            <a:avLst/>
          </a:prstGeom>
          <a:noFill/>
        </p:spPr>
        <p:txBody>
          <a:bodyPr wrap="none" rtlCol="0">
            <a:spAutoFit/>
          </a:bodyPr>
          <a:lstStyle/>
          <a:p>
            <a:r>
              <a:rPr lang="en-US" err="1" smtClean="0"/>
              <a:t>initExpr</a:t>
            </a:r>
            <a:endParaRPr lang="en-US"/>
          </a:p>
        </p:txBody>
      </p:sp>
      <p:sp>
        <p:nvSpPr>
          <p:cNvPr id="41" name="Oval 40"/>
          <p:cNvSpPr/>
          <p:nvPr/>
        </p:nvSpPr>
        <p:spPr>
          <a:xfrm flipH="1">
            <a:off x="4343400" y="32766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62000" y="4419600"/>
            <a:ext cx="7543800" cy="1754326"/>
          </a:xfrm>
          <a:prstGeom prst="rect">
            <a:avLst/>
          </a:prstGeom>
          <a:noFill/>
        </p:spPr>
        <p:txBody>
          <a:bodyPr wrap="square" rtlCol="0">
            <a:spAutoFit/>
          </a:bodyPr>
          <a:lstStyle/>
          <a:p>
            <a:r>
              <a:rPr lang="en-US" err="1" smtClean="0"/>
              <a:t>traceback</a:t>
            </a:r>
            <a:r>
              <a:rPr lang="en-US" smtClean="0"/>
              <a:t> on </a:t>
            </a:r>
            <a:r>
              <a:rPr lang="en-US" err="1" smtClean="0"/>
              <a:t>y.h</a:t>
            </a:r>
            <a:r>
              <a:rPr lang="en-US" smtClean="0"/>
              <a:t>; unused for </a:t>
            </a:r>
            <a:r>
              <a:rPr lang="en-US" err="1" smtClean="0"/>
              <a:t>y.h</a:t>
            </a:r>
            <a:r>
              <a:rPr lang="en-US" smtClean="0"/>
              <a:t>; unused for </a:t>
            </a:r>
            <a:r>
              <a:rPr lang="en-US" err="1" smtClean="0"/>
              <a:t>y.h.k</a:t>
            </a:r>
            <a:r>
              <a:rPr lang="en-US" smtClean="0"/>
              <a:t>; unused for z in z+i; unused for z+i in z+i (=false)</a:t>
            </a:r>
          </a:p>
          <a:p>
            <a:r>
              <a:rPr lang="en-US" err="1" smtClean="0"/>
              <a:t>traceback</a:t>
            </a:r>
            <a:r>
              <a:rPr lang="en-US" smtClean="0"/>
              <a:t> on y (after reverse-traversal across </a:t>
            </a:r>
            <a:r>
              <a:rPr lang="en-US" err="1" smtClean="0"/>
              <a:t>y.h</a:t>
            </a:r>
            <a:r>
              <a:rPr lang="en-US" smtClean="0"/>
              <a:t>); unused for y; unused for </a:t>
            </a:r>
            <a:r>
              <a:rPr lang="en-US" err="1" smtClean="0"/>
              <a:t>y</a:t>
            </a:r>
            <a:r>
              <a:rPr lang="en-US" err="1" smtClean="0"/>
              <a:t>.h</a:t>
            </a:r>
            <a:r>
              <a:rPr lang="en-US" smtClean="0"/>
              <a:t> (cached=false) --&gt; on to initExpr for let-variable y:</a:t>
            </a:r>
          </a:p>
          <a:p>
            <a:r>
              <a:rPr lang="en-US" err="1" smtClean="0"/>
              <a:t>traceback</a:t>
            </a:r>
            <a:r>
              <a:rPr lang="en-US" smtClean="0"/>
              <a:t> on self (insert into cache: unused(self)=false); unused for self (cached: false)</a:t>
            </a:r>
            <a:endParaRPr lang="en-US"/>
          </a:p>
        </p:txBody>
      </p:sp>
      <p:sp>
        <p:nvSpPr>
          <p:cNvPr id="20" name="Oval 19"/>
          <p:cNvSpPr/>
          <p:nvPr/>
        </p:nvSpPr>
        <p:spPr>
          <a:xfrm>
            <a:off x="4114800" y="16002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select(</a:t>
            </a:r>
            <a:r>
              <a:rPr lang="en-US" err="1" smtClean="0"/>
              <a:t>i</a:t>
            </a:r>
            <a:r>
              <a:rPr lang="en-US" smtClean="0"/>
              <a:t>|...)</a:t>
            </a:r>
            <a:endParaRPr lang="en-US"/>
          </a:p>
        </p:txBody>
      </p:sp>
      <p:sp>
        <p:nvSpPr>
          <p:cNvPr id="21" name="Oval 20"/>
          <p:cNvSpPr/>
          <p:nvPr/>
        </p:nvSpPr>
        <p:spPr>
          <a:xfrm>
            <a:off x="3352800" y="23622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err="1" smtClean="0"/>
              <a:t>.d</a:t>
            </a:r>
            <a:endParaRPr lang="en-US"/>
          </a:p>
        </p:txBody>
      </p:sp>
      <p:cxnSp>
        <p:nvCxnSpPr>
          <p:cNvPr id="23" name="Straight Arrow Connector 22"/>
          <p:cNvCxnSpPr>
            <a:stCxn id="20" idx="4"/>
            <a:endCxn id="84" idx="1"/>
          </p:cNvCxnSpPr>
          <p:nvPr/>
        </p:nvCxnSpPr>
        <p:spPr>
          <a:xfrm rot="16200000" flipH="1">
            <a:off x="5043628" y="2004871"/>
            <a:ext cx="371755" cy="47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4"/>
            <a:endCxn id="21" idx="0"/>
          </p:cNvCxnSpPr>
          <p:nvPr/>
        </p:nvCxnSpPr>
        <p:spPr>
          <a:xfrm rot="5400000">
            <a:off x="4305300" y="1676400"/>
            <a:ext cx="304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81400" y="1981200"/>
            <a:ext cx="808042" cy="369332"/>
          </a:xfrm>
          <a:prstGeom prst="rect">
            <a:avLst/>
          </a:prstGeom>
          <a:noFill/>
        </p:spPr>
        <p:txBody>
          <a:bodyPr wrap="none" rtlCol="0">
            <a:spAutoFit/>
          </a:bodyPr>
          <a:lstStyle/>
          <a:p>
            <a:r>
              <a:rPr lang="en-US" smtClean="0"/>
              <a:t>source</a:t>
            </a:r>
            <a:endParaRPr lang="en-US"/>
          </a:p>
        </p:txBody>
      </p:sp>
      <p:sp>
        <p:nvSpPr>
          <p:cNvPr id="27" name="TextBox 26"/>
          <p:cNvSpPr txBox="1"/>
          <p:nvPr/>
        </p:nvSpPr>
        <p:spPr>
          <a:xfrm>
            <a:off x="5486400" y="1981200"/>
            <a:ext cx="654346" cy="369332"/>
          </a:xfrm>
          <a:prstGeom prst="rect">
            <a:avLst/>
          </a:prstGeom>
          <a:noFill/>
        </p:spPr>
        <p:txBody>
          <a:bodyPr wrap="none" rtlCol="0">
            <a:spAutoFit/>
          </a:bodyPr>
          <a:lstStyle/>
          <a:p>
            <a:r>
              <a:rPr lang="en-US" smtClean="0"/>
              <a:t>body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4572000" y="762000"/>
            <a:ext cx="3581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iterate(result=self; i</a:t>
            </a:r>
            <a:r>
              <a:rPr lang="en-US" smtClean="0"/>
              <a:t>|...)</a:t>
            </a:r>
            <a:endParaRPr lang="en-US"/>
          </a:p>
        </p:txBody>
      </p:sp>
      <p:sp>
        <p:nvSpPr>
          <p:cNvPr id="9" name="Oval 8"/>
          <p:cNvSpPr/>
          <p:nvPr/>
        </p:nvSpPr>
        <p:spPr>
          <a:xfrm>
            <a:off x="4267200" y="1524000"/>
            <a:ext cx="1524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self</a:t>
            </a:r>
            <a:r>
              <a:rPr lang="en-US" smtClean="0"/>
              <a:t>.a</a:t>
            </a:r>
            <a:r>
              <a:rPr lang="en-US" smtClean="0"/>
              <a:t>.d</a:t>
            </a:r>
            <a:endParaRPr lang="en-US"/>
          </a:p>
        </p:txBody>
      </p:sp>
      <p:cxnSp>
        <p:nvCxnSpPr>
          <p:cNvPr id="26" name="Straight Arrow Connector 25"/>
          <p:cNvCxnSpPr>
            <a:stCxn id="7" idx="4"/>
            <a:endCxn id="50" idx="1"/>
          </p:cNvCxnSpPr>
          <p:nvPr/>
        </p:nvCxnSpPr>
        <p:spPr>
          <a:xfrm rot="16200000" flipH="1">
            <a:off x="6334406" y="1247494"/>
            <a:ext cx="371755" cy="315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9" idx="0"/>
          </p:cNvCxnSpPr>
          <p:nvPr/>
        </p:nvCxnSpPr>
        <p:spPr>
          <a:xfrm rot="5400000">
            <a:off x="5543550" y="704850"/>
            <a:ext cx="304800"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876800" y="1143000"/>
            <a:ext cx="808042" cy="369332"/>
          </a:xfrm>
          <a:prstGeom prst="rect">
            <a:avLst/>
          </a:prstGeom>
          <a:noFill/>
        </p:spPr>
        <p:txBody>
          <a:bodyPr wrap="none" rtlCol="0">
            <a:spAutoFit/>
          </a:bodyPr>
          <a:lstStyle/>
          <a:p>
            <a:r>
              <a:rPr lang="en-US" smtClean="0"/>
              <a:t>source</a:t>
            </a:r>
            <a:endParaRPr lang="en-US"/>
          </a:p>
        </p:txBody>
      </p:sp>
      <p:sp>
        <p:nvSpPr>
          <p:cNvPr id="49" name="TextBox 48"/>
          <p:cNvSpPr txBox="1"/>
          <p:nvPr/>
        </p:nvSpPr>
        <p:spPr>
          <a:xfrm>
            <a:off x="6781800" y="1143000"/>
            <a:ext cx="654346" cy="369332"/>
          </a:xfrm>
          <a:prstGeom prst="rect">
            <a:avLst/>
          </a:prstGeom>
          <a:noFill/>
        </p:spPr>
        <p:txBody>
          <a:bodyPr wrap="none" rtlCol="0">
            <a:spAutoFit/>
          </a:bodyPr>
          <a:lstStyle/>
          <a:p>
            <a:r>
              <a:rPr lang="en-US" smtClean="0"/>
              <a:t>body</a:t>
            </a:r>
            <a:endParaRPr lang="en-US"/>
          </a:p>
        </p:txBody>
      </p:sp>
      <p:sp>
        <p:nvSpPr>
          <p:cNvPr id="50" name="Oval 49"/>
          <p:cNvSpPr/>
          <p:nvPr/>
        </p:nvSpPr>
        <p:spPr>
          <a:xfrm>
            <a:off x="6477000" y="15240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result.c</a:t>
            </a:r>
            <a:endParaRPr lang="en-US"/>
          </a:p>
        </p:txBody>
      </p:sp>
      <p:sp>
        <p:nvSpPr>
          <p:cNvPr id="64" name="TextBox 63"/>
          <p:cNvSpPr txBox="1"/>
          <p:nvPr/>
        </p:nvSpPr>
        <p:spPr>
          <a:xfrm>
            <a:off x="381000" y="838200"/>
            <a:ext cx="3657600" cy="5355312"/>
          </a:xfrm>
          <a:prstGeom prst="rect">
            <a:avLst/>
          </a:prstGeom>
          <a:noFill/>
        </p:spPr>
        <p:txBody>
          <a:bodyPr wrap="square" rtlCol="0">
            <a:spAutoFit/>
          </a:bodyPr>
          <a:lstStyle/>
          <a:p>
            <a:pPr>
              <a:buFont typeface="Arial" pitchFamily="34" charset="0"/>
              <a:buChar char="•"/>
            </a:pPr>
            <a:r>
              <a:rPr lang="en-US" smtClean="0"/>
              <a:t>traceback for result, entering result value for current dynamic scope #n; unused for result--&gt; result.c--&gt; [[self.a.d]] with unknown self--&gt; iterate (false)</a:t>
            </a:r>
          </a:p>
          <a:p>
            <a:pPr>
              <a:buFont typeface="Arial" pitchFamily="34" charset="0"/>
              <a:buChar char="•"/>
            </a:pPr>
            <a:r>
              <a:rPr lang="en-US" smtClean="0"/>
              <a:t>branch:</a:t>
            </a:r>
          </a:p>
          <a:p>
            <a:pPr lvl="1">
              <a:buFont typeface="Arial" pitchFamily="34" charset="0"/>
              <a:buChar char="•"/>
            </a:pPr>
            <a:r>
              <a:rPr lang="en-US" smtClean="0"/>
              <a:t>traceback for self, infers one of </a:t>
            </a:r>
            <a:r>
              <a:rPr lang="en-US" b="1" smtClean="0"/>
              <a:t>potentially several </a:t>
            </a:r>
            <a:r>
              <a:rPr lang="en-US" smtClean="0"/>
              <a:t>values for self; unused for self--&gt; iterate (false)</a:t>
            </a:r>
          </a:p>
          <a:p>
            <a:pPr lvl="1">
              <a:buFont typeface="Arial" pitchFamily="34" charset="0"/>
              <a:buChar char="•"/>
            </a:pPr>
            <a:r>
              <a:rPr lang="en-US" smtClean="0"/>
              <a:t>traceback for result.c, entering new dynamic scope for result.c (n++); unused for result.c but in different dynamic scope than the one cached--&gt;[[self.a.d]] with yet unknown self (self values inferred on the other branch don't count in this branch)</a:t>
            </a:r>
          </a:p>
        </p:txBody>
      </p:sp>
      <p:sp>
        <p:nvSpPr>
          <p:cNvPr id="77" name="Oval 76"/>
          <p:cNvSpPr/>
          <p:nvPr/>
        </p:nvSpPr>
        <p:spPr>
          <a:xfrm flipH="1">
            <a:off x="6705600" y="1600200"/>
            <a:ext cx="914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endCxn id="80" idx="1"/>
          </p:cNvCxnSpPr>
          <p:nvPr/>
        </p:nvCxnSpPr>
        <p:spPr>
          <a:xfrm>
            <a:off x="3886200" y="2971800"/>
            <a:ext cx="762000" cy="246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648200" y="2895600"/>
            <a:ext cx="4495800" cy="646331"/>
          </a:xfrm>
          <a:prstGeom prst="rect">
            <a:avLst/>
          </a:prstGeom>
          <a:noFill/>
        </p:spPr>
        <p:txBody>
          <a:bodyPr wrap="square" rtlCol="0">
            <a:spAutoFit/>
          </a:bodyPr>
          <a:lstStyle/>
          <a:p>
            <a:r>
              <a:rPr lang="en-US" smtClean="0"/>
              <a:t>If a value is inferred for self, this triggers the [[self.a.d]] callback</a:t>
            </a:r>
          </a:p>
        </p:txBody>
      </p:sp>
      <p:cxnSp>
        <p:nvCxnSpPr>
          <p:cNvPr id="91" name="Elbow Connector 90"/>
          <p:cNvCxnSpPr>
            <a:stCxn id="64" idx="2"/>
            <a:endCxn id="64" idx="0"/>
          </p:cNvCxnSpPr>
          <p:nvPr/>
        </p:nvCxnSpPr>
        <p:spPr>
          <a:xfrm rot="5400000" flipH="1">
            <a:off x="-467856" y="3515856"/>
            <a:ext cx="5355312" cy="1588"/>
          </a:xfrm>
          <a:prstGeom prst="bentConnector5">
            <a:avLst>
              <a:gd name="adj1" fmla="val -4269"/>
              <a:gd name="adj2" fmla="val 129559194"/>
              <a:gd name="adj3" fmla="val 10426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16366</TotalTime>
  <Words>896</Words>
  <Application>Microsoft Office PowerPoint</Application>
  <PresentationFormat>On-screen Show (4:3)</PresentationFormat>
  <Paragraphs>150</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Axel Uhl</dc:creator>
  <cp:lastModifiedBy>Axel Uhl</cp:lastModifiedBy>
  <cp:revision>78</cp:revision>
  <dcterms:created xsi:type="dcterms:W3CDTF">2010-09-13T13:54:36Z</dcterms:created>
  <dcterms:modified xsi:type="dcterms:W3CDTF">2010-09-24T22:47:48Z</dcterms:modified>
</cp:coreProperties>
</file>