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685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let x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4400" y="144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select(</a:t>
            </a:r>
            <a:r>
              <a:rPr lang="en-US" err="1" smtClean="0"/>
              <a:t>i</a:t>
            </a:r>
            <a:r>
              <a:rPr lang="en-US" smtClean="0"/>
              <a:t>|...)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x.a</a:t>
            </a:r>
            <a:r>
              <a:rPr lang="en-US" err="1" smtClean="0"/>
              <a:t>.d</a:t>
            </a:r>
            <a:endParaRPr lang="en-US"/>
          </a:p>
        </p:txBody>
      </p:sp>
      <p:cxnSp>
        <p:nvCxnSpPr>
          <p:cNvPr id="22" name="Straight Arrow Connector 21"/>
          <p:cNvCxnSpPr>
            <a:stCxn id="4" idx="3"/>
            <a:endCxn id="46" idx="7"/>
          </p:cNvCxnSpPr>
          <p:nvPr/>
        </p:nvCxnSpPr>
        <p:spPr>
          <a:xfrm rot="5400000">
            <a:off x="3444618" y="863062"/>
            <a:ext cx="438710" cy="864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1"/>
          </p:cNvCxnSpPr>
          <p:nvPr/>
        </p:nvCxnSpPr>
        <p:spPr>
          <a:xfrm rot="16200000" flipH="1">
            <a:off x="4642621" y="1176313"/>
            <a:ext cx="438710" cy="2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50" idx="1"/>
          </p:cNvCxnSpPr>
          <p:nvPr/>
        </p:nvCxnSpPr>
        <p:spPr>
          <a:xfrm rot="16200000" flipH="1">
            <a:off x="5653228" y="18524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 rot="5400000">
            <a:off x="4914900" y="15240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0" y="1143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910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0960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body</a:t>
            </a:r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436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let y</a:t>
            </a:r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971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y.b</a:t>
            </a:r>
            <a:r>
              <a:rPr lang="en-US" smtClean="0"/>
              <a:t>&gt;</a:t>
            </a:r>
            <a:r>
              <a:rPr lang="en-US" err="1" smtClean="0"/>
              <a:t>i.c+x.a</a:t>
            </a:r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70" idx="7"/>
          </p:cNvCxnSpPr>
          <p:nvPr/>
        </p:nvCxnSpPr>
        <p:spPr>
          <a:xfrm rot="5400000">
            <a:off x="5724245" y="2685489"/>
            <a:ext cx="438710" cy="2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1"/>
          </p:cNvCxnSpPr>
          <p:nvPr/>
        </p:nvCxnSpPr>
        <p:spPr>
          <a:xfrm rot="16200000" flipH="1">
            <a:off x="6580141" y="2743993"/>
            <a:ext cx="438710" cy="15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029200" y="2667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initExpr</a:t>
            </a: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733800" y="40386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x.a</a:t>
            </a:r>
            <a:r>
              <a:rPr lang="en-US" smtClean="0"/>
              <a:t>&gt;</a:t>
            </a:r>
            <a:r>
              <a:rPr lang="en-US" err="1" smtClean="0"/>
              <a:t>i.c</a:t>
            </a: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096000" y="40386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self</a:t>
            </a:r>
            <a:r>
              <a:rPr lang="en-US" err="1" smtClean="0"/>
              <a:t>.g</a:t>
            </a:r>
            <a:r>
              <a:rPr lang="en-US" smtClean="0"/>
              <a:t>&gt;3</a:t>
            </a: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0292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if</a:t>
            </a:r>
            <a:endParaRPr lang="en-US"/>
          </a:p>
        </p:txBody>
      </p:sp>
      <p:cxnSp>
        <p:nvCxnSpPr>
          <p:cNvPr id="71" name="Straight Arrow Connector 70"/>
          <p:cNvCxnSpPr>
            <a:stCxn id="70" idx="3"/>
            <a:endCxn id="68" idx="0"/>
          </p:cNvCxnSpPr>
          <p:nvPr/>
        </p:nvCxnSpPr>
        <p:spPr>
          <a:xfrm rot="5400000">
            <a:off x="4395929" y="3271417"/>
            <a:ext cx="676555" cy="857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4"/>
            <a:endCxn id="84" idx="0"/>
          </p:cNvCxnSpPr>
          <p:nvPr/>
        </p:nvCxnSpPr>
        <p:spPr>
          <a:xfrm rot="5400000">
            <a:off x="51816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9" idx="1"/>
          </p:cNvCxnSpPr>
          <p:nvPr/>
        </p:nvCxnSpPr>
        <p:spPr>
          <a:xfrm rot="16200000" flipH="1">
            <a:off x="5675943" y="3495791"/>
            <a:ext cx="743510" cy="476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6576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cond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953000" y="3657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then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096000" y="3657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else</a:t>
            </a:r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029200" y="4038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let z</a:t>
            </a:r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267200" y="4876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i.c</a:t>
            </a:r>
            <a:r>
              <a:rPr lang="en-US" smtClean="0"/>
              <a:t>-2</a:t>
            </a:r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715000" y="4876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z+i.c</a:t>
            </a:r>
            <a:endParaRPr lang="en-US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4847945" y="4628589"/>
            <a:ext cx="514910" cy="1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5588584" y="46499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1200" y="4572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267200" y="4495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initExpr</a:t>
            </a: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4800" y="1447800"/>
            <a:ext cx="3429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collect(</a:t>
            </a:r>
            <a:r>
              <a:rPr lang="en-US" smtClean="0"/>
              <a:t>j</a:t>
            </a:r>
            <a:r>
              <a:rPr lang="en-US" smtClean="0"/>
              <a:t>|...)-&gt;any(true)</a:t>
            </a: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72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self.f</a:t>
            </a:r>
            <a:endParaRPr lang="en-US"/>
          </a:p>
        </p:txBody>
      </p:sp>
      <p:cxnSp>
        <p:nvCxnSpPr>
          <p:cNvPr id="51" name="Straight Arrow Connector 50"/>
          <p:cNvCxnSpPr>
            <a:stCxn id="46" idx="4"/>
            <a:endCxn id="60" idx="1"/>
          </p:cNvCxnSpPr>
          <p:nvPr/>
        </p:nvCxnSpPr>
        <p:spPr>
          <a:xfrm rot="16200000" flipH="1">
            <a:off x="2109928" y="1814371"/>
            <a:ext cx="371755" cy="553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4"/>
            <a:endCxn id="47" idx="0"/>
          </p:cNvCxnSpPr>
          <p:nvPr/>
        </p:nvCxnSpPr>
        <p:spPr>
          <a:xfrm rot="5400000">
            <a:off x="1371600" y="1562100"/>
            <a:ext cx="30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908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body</a:t>
            </a: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384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j.e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286000" y="1066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initExpr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685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let x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4400" y="144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select(</a:t>
            </a:r>
            <a:r>
              <a:rPr lang="en-US" err="1" smtClean="0"/>
              <a:t>i</a:t>
            </a:r>
            <a:r>
              <a:rPr lang="en-US" smtClean="0"/>
              <a:t>|...)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x.a</a:t>
            </a:r>
            <a:r>
              <a:rPr lang="en-US" err="1" smtClean="0"/>
              <a:t>.d</a:t>
            </a:r>
            <a:endParaRPr lang="en-US"/>
          </a:p>
        </p:txBody>
      </p:sp>
      <p:cxnSp>
        <p:nvCxnSpPr>
          <p:cNvPr id="22" name="Straight Arrow Connector 21"/>
          <p:cNvCxnSpPr>
            <a:stCxn id="4" idx="3"/>
            <a:endCxn id="45" idx="7"/>
          </p:cNvCxnSpPr>
          <p:nvPr/>
        </p:nvCxnSpPr>
        <p:spPr>
          <a:xfrm rot="5400000">
            <a:off x="3444618" y="863062"/>
            <a:ext cx="438710" cy="864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1"/>
          </p:cNvCxnSpPr>
          <p:nvPr/>
        </p:nvCxnSpPr>
        <p:spPr>
          <a:xfrm rot="16200000" flipH="1">
            <a:off x="4642621" y="1176313"/>
            <a:ext cx="438710" cy="2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50" idx="1"/>
          </p:cNvCxnSpPr>
          <p:nvPr/>
        </p:nvCxnSpPr>
        <p:spPr>
          <a:xfrm rot="16200000" flipH="1">
            <a:off x="5653228" y="18524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 rot="5400000">
            <a:off x="4914900" y="15240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0" y="1143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910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0960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body</a:t>
            </a:r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436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let y</a:t>
            </a:r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971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y.b</a:t>
            </a:r>
            <a:r>
              <a:rPr lang="en-US" smtClean="0"/>
              <a:t>&gt;</a:t>
            </a:r>
            <a:r>
              <a:rPr lang="en-US" err="1" smtClean="0"/>
              <a:t>i.c+x.a</a:t>
            </a:r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70" idx="7"/>
          </p:cNvCxnSpPr>
          <p:nvPr/>
        </p:nvCxnSpPr>
        <p:spPr>
          <a:xfrm rot="5400000">
            <a:off x="5724245" y="2685489"/>
            <a:ext cx="438710" cy="2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1"/>
          </p:cNvCxnSpPr>
          <p:nvPr/>
        </p:nvCxnSpPr>
        <p:spPr>
          <a:xfrm rot="16200000" flipH="1">
            <a:off x="6580141" y="2743993"/>
            <a:ext cx="438710" cy="15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029200" y="2667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initExpr</a:t>
            </a: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733800" y="40386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x.a</a:t>
            </a:r>
            <a:r>
              <a:rPr lang="en-US" smtClean="0"/>
              <a:t>&gt;</a:t>
            </a:r>
            <a:r>
              <a:rPr lang="en-US" err="1" smtClean="0"/>
              <a:t>i.c</a:t>
            </a: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096000" y="40386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self.g</a:t>
            </a:r>
            <a:r>
              <a:rPr lang="en-US" smtClean="0"/>
              <a:t>&gt;3</a:t>
            </a: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0292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if</a:t>
            </a:r>
            <a:endParaRPr lang="en-US"/>
          </a:p>
        </p:txBody>
      </p:sp>
      <p:cxnSp>
        <p:nvCxnSpPr>
          <p:cNvPr id="71" name="Straight Arrow Connector 70"/>
          <p:cNvCxnSpPr>
            <a:stCxn id="70" idx="3"/>
            <a:endCxn id="68" idx="0"/>
          </p:cNvCxnSpPr>
          <p:nvPr/>
        </p:nvCxnSpPr>
        <p:spPr>
          <a:xfrm rot="5400000">
            <a:off x="4395929" y="3271417"/>
            <a:ext cx="676555" cy="857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4"/>
            <a:endCxn id="84" idx="0"/>
          </p:cNvCxnSpPr>
          <p:nvPr/>
        </p:nvCxnSpPr>
        <p:spPr>
          <a:xfrm rot="5400000">
            <a:off x="51816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9" idx="1"/>
          </p:cNvCxnSpPr>
          <p:nvPr/>
        </p:nvCxnSpPr>
        <p:spPr>
          <a:xfrm rot="16200000" flipH="1">
            <a:off x="5675943" y="3495791"/>
            <a:ext cx="743510" cy="476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6576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cond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953000" y="3657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then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096000" y="3657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else</a:t>
            </a:r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029200" y="4038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let z</a:t>
            </a:r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267200" y="4876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i.c</a:t>
            </a:r>
            <a:r>
              <a:rPr lang="en-US" smtClean="0"/>
              <a:t>-2</a:t>
            </a:r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715000" y="4876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z+i.c</a:t>
            </a:r>
            <a:endParaRPr lang="en-US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4847945" y="4628589"/>
            <a:ext cx="514910" cy="1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5588584" y="46499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1200" y="4572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267200" y="4495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initExpr</a:t>
            </a: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72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self.f</a:t>
            </a:r>
            <a:endParaRPr lang="en-US"/>
          </a:p>
        </p:txBody>
      </p:sp>
      <p:cxnSp>
        <p:nvCxnSpPr>
          <p:cNvPr id="51" name="Straight Arrow Connector 50"/>
          <p:cNvCxnSpPr>
            <a:stCxn id="45" idx="4"/>
            <a:endCxn id="60" idx="1"/>
          </p:cNvCxnSpPr>
          <p:nvPr/>
        </p:nvCxnSpPr>
        <p:spPr>
          <a:xfrm rot="16200000" flipH="1">
            <a:off x="2109928" y="1814371"/>
            <a:ext cx="371755" cy="553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4"/>
            <a:endCxn id="47" idx="0"/>
          </p:cNvCxnSpPr>
          <p:nvPr/>
        </p:nvCxnSpPr>
        <p:spPr>
          <a:xfrm rot="5400000">
            <a:off x="1371600" y="1562100"/>
            <a:ext cx="30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908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body</a:t>
            </a: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384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j.e</a:t>
            </a: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172200" y="49530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0" y="1066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initExpr</a:t>
            </a: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04800" y="1447800"/>
            <a:ext cx="3429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collect(</a:t>
            </a:r>
            <a:r>
              <a:rPr lang="en-US" smtClean="0"/>
              <a:t>j</a:t>
            </a:r>
            <a:r>
              <a:rPr lang="en-US" smtClean="0"/>
              <a:t>|...)-&gt;any(true)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886200" y="1524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let y</a:t>
            </a:r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590800" y="1066800"/>
            <a:ext cx="2057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self</a:t>
            </a:r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2" idx="0"/>
          </p:cNvCxnSpPr>
          <p:nvPr/>
        </p:nvCxnSpPr>
        <p:spPr>
          <a:xfrm rot="5400000">
            <a:off x="3557729" y="604417"/>
            <a:ext cx="524155" cy="400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84" idx="0"/>
          </p:cNvCxnSpPr>
          <p:nvPr/>
        </p:nvCxnSpPr>
        <p:spPr>
          <a:xfrm rot="16200000" flipH="1">
            <a:off x="4585867" y="623466"/>
            <a:ext cx="981355" cy="8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76800" y="5334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71800" y="609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initExpr</a:t>
            </a:r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029200" y="15240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let z</a:t>
            </a:r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657600" y="23622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y.h.k</a:t>
            </a:r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715000" y="23622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y</a:t>
            </a:r>
            <a:r>
              <a:rPr lang="en-US" err="1" smtClean="0"/>
              <a:t>+z</a:t>
            </a:r>
            <a:endParaRPr lang="en-US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4575666" y="1841710"/>
            <a:ext cx="514910" cy="659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5588584" y="21353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1200" y="20574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267200" y="1981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initExpr</a:t>
            </a:r>
            <a:endParaRPr lang="en-US"/>
          </a:p>
        </p:txBody>
      </p:sp>
      <p:sp>
        <p:nvSpPr>
          <p:cNvPr id="41" name="Oval 40"/>
          <p:cNvSpPr/>
          <p:nvPr/>
        </p:nvSpPr>
        <p:spPr>
          <a:xfrm flipH="1">
            <a:off x="4038600" y="24384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066800" y="30480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traceback</a:t>
            </a:r>
            <a:r>
              <a:rPr lang="en-US" smtClean="0"/>
              <a:t> on </a:t>
            </a:r>
            <a:r>
              <a:rPr lang="en-US" err="1" smtClean="0"/>
              <a:t>y.h</a:t>
            </a:r>
            <a:r>
              <a:rPr lang="en-US" smtClean="0"/>
              <a:t>; unused for </a:t>
            </a:r>
            <a:r>
              <a:rPr lang="en-US" err="1" smtClean="0"/>
              <a:t>y.h</a:t>
            </a:r>
            <a:r>
              <a:rPr lang="en-US" smtClean="0"/>
              <a:t>; unused for </a:t>
            </a:r>
            <a:r>
              <a:rPr lang="en-US" err="1" smtClean="0"/>
              <a:t>y.h.k</a:t>
            </a:r>
            <a:r>
              <a:rPr lang="en-US" smtClean="0"/>
              <a:t>; unused for z in </a:t>
            </a:r>
            <a:r>
              <a:rPr lang="en-US" err="1" smtClean="0"/>
              <a:t>y+z</a:t>
            </a:r>
            <a:r>
              <a:rPr lang="en-US" smtClean="0"/>
              <a:t>; unused for </a:t>
            </a:r>
            <a:r>
              <a:rPr lang="en-US" err="1" smtClean="0"/>
              <a:t>y+z</a:t>
            </a:r>
            <a:r>
              <a:rPr lang="en-US" smtClean="0"/>
              <a:t> in </a:t>
            </a:r>
            <a:r>
              <a:rPr lang="en-US" err="1" smtClean="0"/>
              <a:t>y+z</a:t>
            </a:r>
            <a:r>
              <a:rPr lang="en-US" smtClean="0"/>
              <a:t> (=false)</a:t>
            </a:r>
          </a:p>
          <a:p>
            <a:r>
              <a:rPr lang="en-US" err="1" smtClean="0"/>
              <a:t>traceback</a:t>
            </a:r>
            <a:r>
              <a:rPr lang="en-US" smtClean="0"/>
              <a:t> on y (after reverse-traversal across </a:t>
            </a:r>
            <a:r>
              <a:rPr lang="en-US" err="1" smtClean="0"/>
              <a:t>y.h</a:t>
            </a:r>
            <a:r>
              <a:rPr lang="en-US" smtClean="0"/>
              <a:t>); unused for y; unused for </a:t>
            </a:r>
            <a:r>
              <a:rPr lang="en-US" err="1" smtClean="0"/>
              <a:t>y</a:t>
            </a:r>
            <a:r>
              <a:rPr lang="en-US" err="1" smtClean="0"/>
              <a:t>.h</a:t>
            </a:r>
            <a:r>
              <a:rPr lang="en-US" smtClean="0"/>
              <a:t> (cached=false) --&gt; on to initExpr for let-variable y:</a:t>
            </a:r>
          </a:p>
          <a:p>
            <a:r>
              <a:rPr lang="en-US" err="1" smtClean="0"/>
              <a:t>traceback</a:t>
            </a:r>
            <a:r>
              <a:rPr lang="en-US" smtClean="0"/>
              <a:t> on self; unused for self; unused for y in </a:t>
            </a:r>
            <a:r>
              <a:rPr lang="en-US" err="1" smtClean="0"/>
              <a:t>y.h.k</a:t>
            </a:r>
            <a:r>
              <a:rPr lang="en-US" smtClean="0"/>
              <a:t> in let z and unused for y in </a:t>
            </a:r>
            <a:r>
              <a:rPr lang="en-US" err="1" smtClean="0"/>
              <a:t>y+z</a:t>
            </a:r>
            <a:r>
              <a:rPr lang="en-US" smtClean="0"/>
              <a:t> in let z; unused for </a:t>
            </a:r>
            <a:r>
              <a:rPr lang="en-US" err="1" smtClean="0"/>
              <a:t>y.h</a:t>
            </a:r>
            <a:r>
              <a:rPr lang="en-US" smtClean="0"/>
              <a:t> and unused for </a:t>
            </a:r>
            <a:r>
              <a:rPr lang="en-US" err="1" smtClean="0"/>
              <a:t>y+z</a:t>
            </a:r>
            <a:r>
              <a:rPr lang="en-US" smtClean="0"/>
              <a:t> in let z</a:t>
            </a:r>
          </a:p>
          <a:p>
            <a:endParaRPr lang="en-US" smtClean="0"/>
          </a:p>
          <a:p>
            <a:r>
              <a:rPr lang="en-US" smtClean="0"/>
              <a:t>Not an exact match because the context expressions are different (let y in the first case, let z in the second case). However, the question remains what to assume for variables when again entering the scopes under let z. let-expressions are only a substitution rule. Leaving the let expression while not changing other variables used in the let expression does not change the dynamic scope</a:t>
            </a:r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62200" y="4419600"/>
            <a:ext cx="1447800" cy="381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743200" y="3048000"/>
            <a:ext cx="1600200" cy="381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3" idx="0"/>
            <a:endCxn id="94" idx="4"/>
          </p:cNvCxnSpPr>
          <p:nvPr/>
        </p:nvCxnSpPr>
        <p:spPr>
          <a:xfrm rot="5400000" flipH="1" flipV="1">
            <a:off x="2819400" y="36957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2000" y="685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let x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0" y="144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select(</a:t>
            </a:r>
            <a:r>
              <a:rPr lang="en-US" err="1" smtClean="0"/>
              <a:t>i</a:t>
            </a:r>
            <a:r>
              <a:rPr lang="en-US" smtClean="0"/>
              <a:t>|...)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x.a</a:t>
            </a:r>
            <a:r>
              <a:rPr lang="en-US" err="1" smtClean="0"/>
              <a:t>.d</a:t>
            </a:r>
            <a:endParaRPr lang="en-US"/>
          </a:p>
        </p:txBody>
      </p:sp>
      <p:cxnSp>
        <p:nvCxnSpPr>
          <p:cNvPr id="22" name="Straight Arrow Connector 21"/>
          <p:cNvCxnSpPr>
            <a:stCxn id="4" idx="3"/>
            <a:endCxn id="47" idx="7"/>
          </p:cNvCxnSpPr>
          <p:nvPr/>
        </p:nvCxnSpPr>
        <p:spPr>
          <a:xfrm rot="5400000">
            <a:off x="4183506" y="992350"/>
            <a:ext cx="438710" cy="60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1"/>
          </p:cNvCxnSpPr>
          <p:nvPr/>
        </p:nvCxnSpPr>
        <p:spPr>
          <a:xfrm rot="16200000" flipH="1">
            <a:off x="5252221" y="1176313"/>
            <a:ext cx="438710" cy="2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50" idx="1"/>
          </p:cNvCxnSpPr>
          <p:nvPr/>
        </p:nvCxnSpPr>
        <p:spPr>
          <a:xfrm rot="16200000" flipH="1">
            <a:off x="6262828" y="18524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 rot="5400000">
            <a:off x="5524500" y="15240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6400" y="1143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8006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7056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body</a:t>
            </a:r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5532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let y</a:t>
            </a:r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239000" y="2971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y.b</a:t>
            </a:r>
            <a:r>
              <a:rPr lang="en-US" smtClean="0"/>
              <a:t>&gt;</a:t>
            </a:r>
            <a:r>
              <a:rPr lang="en-US" err="1" smtClean="0"/>
              <a:t>i.c+x.a</a:t>
            </a:r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70" idx="7"/>
          </p:cNvCxnSpPr>
          <p:nvPr/>
        </p:nvCxnSpPr>
        <p:spPr>
          <a:xfrm rot="5400000">
            <a:off x="6333845" y="2685489"/>
            <a:ext cx="438710" cy="2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1"/>
          </p:cNvCxnSpPr>
          <p:nvPr/>
        </p:nvCxnSpPr>
        <p:spPr>
          <a:xfrm rot="16200000" flipH="1">
            <a:off x="7189741" y="2743993"/>
            <a:ext cx="438710" cy="15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43800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638800" y="2667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initExpr</a:t>
            </a: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343400" y="40386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i.a&gt;2</a:t>
            </a: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05600" y="40386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self.g</a:t>
            </a:r>
            <a:r>
              <a:rPr lang="en-US" smtClean="0"/>
              <a:t>&gt;3</a:t>
            </a: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6388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if</a:t>
            </a:r>
            <a:endParaRPr lang="en-US"/>
          </a:p>
        </p:txBody>
      </p:sp>
      <p:cxnSp>
        <p:nvCxnSpPr>
          <p:cNvPr id="71" name="Straight Arrow Connector 70"/>
          <p:cNvCxnSpPr>
            <a:stCxn id="70" idx="3"/>
            <a:endCxn id="68" idx="0"/>
          </p:cNvCxnSpPr>
          <p:nvPr/>
        </p:nvCxnSpPr>
        <p:spPr>
          <a:xfrm rot="5400000">
            <a:off x="5005529" y="3271417"/>
            <a:ext cx="676555" cy="857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4"/>
            <a:endCxn id="84" idx="0"/>
          </p:cNvCxnSpPr>
          <p:nvPr/>
        </p:nvCxnSpPr>
        <p:spPr>
          <a:xfrm rot="5400000">
            <a:off x="57912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9" idx="1"/>
          </p:cNvCxnSpPr>
          <p:nvPr/>
        </p:nvCxnSpPr>
        <p:spPr>
          <a:xfrm rot="16200000" flipH="1">
            <a:off x="6285543" y="3495791"/>
            <a:ext cx="743510" cy="476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72000" y="36576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cond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562600" y="3657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then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705600" y="3657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else</a:t>
            </a:r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638800" y="4038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let z</a:t>
            </a:r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343400" y="4876800"/>
            <a:ext cx="1600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i.b.c + x.g</a:t>
            </a:r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324600" y="4876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</a:t>
            </a:r>
            <a:endParaRPr lang="en-US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5483529" y="4654573"/>
            <a:ext cx="514910" cy="6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6198184" y="46499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400800" y="4572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876800" y="4495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initExpr</a:t>
            </a: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124200" y="1447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self.f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352800" y="1066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initExpr</a:t>
            </a:r>
            <a:endParaRPr lang="en-US"/>
          </a:p>
        </p:txBody>
      </p:sp>
      <p:sp>
        <p:nvSpPr>
          <p:cNvPr id="61" name="Oval 60"/>
          <p:cNvSpPr/>
          <p:nvPr/>
        </p:nvSpPr>
        <p:spPr>
          <a:xfrm flipH="1">
            <a:off x="4800600" y="49530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81000" y="838200"/>
            <a:ext cx="2667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mtClean="0"/>
              <a:t>traceback for i.b, unused for i.b--&gt;i.b.c--&gt;i.b.c+x.g--&gt; z in z, unused for let z, [[i.a&gt;2]] with unknown i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traceback for i; resolves [[i.a&gt;2]], unused for i--&gt;i.b (cached)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traceback for x.a.d leaving select body (let y) scope; unused for x.a.d--&gt; select--&gt;let x (false)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traceback for x.a; unused for x.a--&gt;x.a.d (cached)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traceback for x; unused for x--&gt;x.a (cached)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traceback for self.f; unused for self.f--&gt; unused for all x refs in select, particularly in i.b.c+x.g: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581400" y="5486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mtClean="0"/>
              <a:t>gets into scope of x (select) and i (let y)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unused for x--&gt;x.g--&gt;i.b.c+x.g-&gt;z in z (false)--&gt;let z--&gt; [[i.a&gt;2]] (with which value for i???)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886200" y="1524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let y</a:t>
            </a:r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590800" y="1066800"/>
            <a:ext cx="2057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self</a:t>
            </a:r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2" idx="0"/>
          </p:cNvCxnSpPr>
          <p:nvPr/>
        </p:nvCxnSpPr>
        <p:spPr>
          <a:xfrm rot="5400000">
            <a:off x="3557729" y="604417"/>
            <a:ext cx="524155" cy="400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20" idx="0"/>
          </p:cNvCxnSpPr>
          <p:nvPr/>
        </p:nvCxnSpPr>
        <p:spPr>
          <a:xfrm rot="16200000" flipH="1">
            <a:off x="5100217" y="109116"/>
            <a:ext cx="600355" cy="1467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91200" y="685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71800" y="609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initExpr</a:t>
            </a:r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7000" y="19050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let z</a:t>
            </a:r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05400" y="27432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y.h.k</a:t>
            </a:r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162800" y="2743200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</a:t>
            </a:r>
            <a:r>
              <a:rPr lang="en-US" smtClean="0"/>
              <a:t>+i</a:t>
            </a:r>
            <a:endParaRPr lang="en-US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6023466" y="2222710"/>
            <a:ext cx="514910" cy="659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7064282" y="2488452"/>
            <a:ext cx="514910" cy="128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239000" y="24384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</a:t>
            </a:r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715000" y="2362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initExpr</a:t>
            </a:r>
            <a:endParaRPr lang="en-US"/>
          </a:p>
        </p:txBody>
      </p:sp>
      <p:sp>
        <p:nvSpPr>
          <p:cNvPr id="41" name="Oval 40"/>
          <p:cNvSpPr/>
          <p:nvPr/>
        </p:nvSpPr>
        <p:spPr>
          <a:xfrm flipH="1">
            <a:off x="5486400" y="28194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62000" y="44196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traceback</a:t>
            </a:r>
            <a:r>
              <a:rPr lang="en-US" smtClean="0"/>
              <a:t> on </a:t>
            </a:r>
            <a:r>
              <a:rPr lang="en-US" err="1" smtClean="0"/>
              <a:t>y.h</a:t>
            </a:r>
            <a:r>
              <a:rPr lang="en-US" smtClean="0"/>
              <a:t>; unused for </a:t>
            </a:r>
            <a:r>
              <a:rPr lang="en-US" err="1" smtClean="0"/>
              <a:t>y.h</a:t>
            </a:r>
            <a:r>
              <a:rPr lang="en-US" smtClean="0"/>
              <a:t>; unused for </a:t>
            </a:r>
            <a:r>
              <a:rPr lang="en-US" err="1" smtClean="0"/>
              <a:t>y.h.k</a:t>
            </a:r>
            <a:r>
              <a:rPr lang="en-US" smtClean="0"/>
              <a:t>; unused for z in z+i; unused for z+i in z+i (=false)</a:t>
            </a:r>
          </a:p>
          <a:p>
            <a:r>
              <a:rPr lang="en-US" err="1" smtClean="0"/>
              <a:t>traceback</a:t>
            </a:r>
            <a:r>
              <a:rPr lang="en-US" smtClean="0"/>
              <a:t> on y (after reverse-traversal across </a:t>
            </a:r>
            <a:r>
              <a:rPr lang="en-US" err="1" smtClean="0"/>
              <a:t>y.h</a:t>
            </a:r>
            <a:r>
              <a:rPr lang="en-US" smtClean="0"/>
              <a:t>); unused for y; unused for </a:t>
            </a:r>
            <a:r>
              <a:rPr lang="en-US" err="1" smtClean="0"/>
              <a:t>y</a:t>
            </a:r>
            <a:r>
              <a:rPr lang="en-US" err="1" smtClean="0"/>
              <a:t>.h</a:t>
            </a:r>
            <a:r>
              <a:rPr lang="en-US" smtClean="0"/>
              <a:t> (cached=false) --&gt; on to initExpr for let-variable y:</a:t>
            </a:r>
          </a:p>
          <a:p>
            <a:r>
              <a:rPr lang="en-US" err="1" smtClean="0"/>
              <a:t>traceback</a:t>
            </a:r>
            <a:r>
              <a:rPr lang="en-US" smtClean="0"/>
              <a:t> on self; unused for self; unused for y in </a:t>
            </a:r>
            <a:r>
              <a:rPr lang="en-US" err="1" smtClean="0"/>
              <a:t>y.h.k</a:t>
            </a:r>
            <a:r>
              <a:rPr lang="en-US" smtClean="0"/>
              <a:t> in let; unused for </a:t>
            </a:r>
            <a:r>
              <a:rPr lang="en-US" err="1" smtClean="0"/>
              <a:t>y.h</a:t>
            </a:r>
            <a:r>
              <a:rPr lang="en-US" smtClean="0"/>
              <a:t> in let z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11430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select(</a:t>
            </a:r>
            <a:r>
              <a:rPr lang="en-US" err="1" smtClean="0"/>
              <a:t>i</a:t>
            </a:r>
            <a:r>
              <a:rPr lang="en-US" smtClean="0"/>
              <a:t>|...)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95800" y="19050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x.a</a:t>
            </a:r>
            <a:r>
              <a:rPr lang="en-US" err="1" smtClean="0"/>
              <a:t>.d</a:t>
            </a:r>
            <a:endParaRPr lang="en-US"/>
          </a:p>
        </p:txBody>
      </p:sp>
      <p:cxnSp>
        <p:nvCxnSpPr>
          <p:cNvPr id="23" name="Straight Arrow Connector 22"/>
          <p:cNvCxnSpPr>
            <a:stCxn id="20" idx="4"/>
            <a:endCxn id="84" idx="1"/>
          </p:cNvCxnSpPr>
          <p:nvPr/>
        </p:nvCxnSpPr>
        <p:spPr>
          <a:xfrm rot="16200000" flipH="1">
            <a:off x="6186628" y="15476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 rot="5400000">
            <a:off x="5448300" y="12192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4400" y="15240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29400" y="15240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body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510</Words>
  <Application>Microsoft Office PowerPoint</Application>
  <PresentationFormat>On-screen Show (4:3)</PresentationFormat>
  <Paragraphs>115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Axel Uhl</dc:creator>
  <cp:lastModifiedBy>Axel Uhl</cp:lastModifiedBy>
  <cp:revision>44</cp:revision>
  <dcterms:created xsi:type="dcterms:W3CDTF">2010-09-13T13:54:36Z</dcterms:created>
  <dcterms:modified xsi:type="dcterms:W3CDTF">2010-09-14T12:56:08Z</dcterms:modified>
</cp:coreProperties>
</file>