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xygen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xygen-bold.fntdata"/><Relationship Id="rId25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716000" y="708462"/>
            <a:ext cx="3712001" cy="3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3.jp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00" y="708462"/>
            <a:ext cx="3712001" cy="3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 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99" y="1827624"/>
            <a:ext cx="1404748" cy="1404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0" y="1909176"/>
            <a:ext cx="1236783" cy="12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225" y="1911600"/>
            <a:ext cx="1236775" cy="123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/>
          <p:nvPr/>
        </p:nvCxnSpPr>
        <p:spPr>
          <a:xfrm flipH="1" rot="10800000">
            <a:off x="-63425" y="2734475"/>
            <a:ext cx="2122500" cy="2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311700" y="2381975"/>
            <a:ext cx="1289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Server request</a:t>
            </a:r>
            <a:endParaRPr sz="12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33" name="Shape 133"/>
          <p:cNvCxnSpPr/>
          <p:nvPr/>
        </p:nvCxnSpPr>
        <p:spPr>
          <a:xfrm rot="10800000">
            <a:off x="2916875" y="2121250"/>
            <a:ext cx="1212000" cy="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3224400" y="1538100"/>
            <a:ext cx="796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Metrics scrape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135" name="Shape 135"/>
          <p:cNvCxnSpPr>
            <a:endCxn id="129" idx="3"/>
          </p:cNvCxnSpPr>
          <p:nvPr/>
        </p:nvCxnSpPr>
        <p:spPr>
          <a:xfrm flipH="1">
            <a:off x="5189533" y="2304401"/>
            <a:ext cx="1130700" cy="225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5143433" y="2677851"/>
            <a:ext cx="1015800" cy="110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/>
          <p:nvPr/>
        </p:nvCxnSpPr>
        <p:spPr>
          <a:xfrm rot="10800000">
            <a:off x="5171800" y="2360900"/>
            <a:ext cx="1352700" cy="7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/>
          <p:nvPr/>
        </p:nvCxnSpPr>
        <p:spPr>
          <a:xfrm flipH="1">
            <a:off x="5136375" y="1924050"/>
            <a:ext cx="1430400" cy="317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7396000" y="2596925"/>
            <a:ext cx="286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5276275" y="2979900"/>
            <a:ext cx="973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PromQL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682550" y="2121250"/>
            <a:ext cx="121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Dashboard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instrumentation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Prometheus configuration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Grafana dashboard</a:t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TSDB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78050" y="1275329"/>
            <a:ext cx="69879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uses own database           prometheus/tsdb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Uses 2h WAL and than stores data in blocks on filesystem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Blocks are compacted to longer blocks (6h, 12h)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Not meant for longer retentions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Prometheus allows backups using API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375" y="1383158"/>
            <a:ext cx="2640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discovery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78050" y="1275325"/>
            <a:ext cx="75390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Main feature for pull based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Implements cca 12 different SD allowing dynamic target load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Well integrated with Kubernetes            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350" y="2628249"/>
            <a:ext cx="224100" cy="2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191450" y="2536525"/>
            <a:ext cx="28056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rPr>
              <a:t>coreos/prometheus-operator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PromQL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∘  Powerful query language with variety of operators and functions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Results in one of these: Instant vector, Range vector, Scalar, String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Allows aggregating on all the labels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∘  Cannot create Range vector for function result</a:t>
            </a:r>
            <a:endParaRPr sz="1700"/>
          </a:p>
        </p:txBody>
      </p:sp>
      <p:sp>
        <p:nvSpPr>
          <p:cNvPr id="181" name="Shape 181"/>
          <p:cNvSpPr txBox="1"/>
          <p:nvPr/>
        </p:nvSpPr>
        <p:spPr>
          <a:xfrm>
            <a:off x="0" y="3945675"/>
            <a:ext cx="91440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rate(http_requests_total{job="api-server"}[5m])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104929" y="3472275"/>
            <a:ext cx="405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∘ Turing complete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078050" y="1275328"/>
            <a:ext cx="69879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∘  Using recording rules to avoid repetitive query evaluation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HA Alerting using alert rules and Alertmanger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Hierarchical federation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∘  Relabeling configs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∘  Long term storage</a:t>
            </a:r>
            <a:br>
              <a:rPr lang="en" sz="1700"/>
            </a:b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remark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51573" l="0" r="0" t="0"/>
          <a:stretch/>
        </p:blipFill>
        <p:spPr>
          <a:xfrm>
            <a:off x="639600" y="2858175"/>
            <a:ext cx="3949500" cy="19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48482"/>
          <a:stretch/>
        </p:blipFill>
        <p:spPr>
          <a:xfrm>
            <a:off x="4555047" y="2858175"/>
            <a:ext cx="3949500" cy="20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1" type="body"/>
          </p:nvPr>
        </p:nvSpPr>
        <p:spPr>
          <a:xfrm>
            <a:off x="1078050" y="1275325"/>
            <a:ext cx="75390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Every time when Prometheus exits, last thing it does is writing to the log:</a:t>
            </a:r>
            <a:br>
              <a:rPr lang="en" sz="1400"/>
            </a:br>
            <a:br>
              <a:rPr lang="en" sz="1400"/>
            </a:br>
            <a:endParaRPr sz="1400"/>
          </a:p>
        </p:txBody>
      </p:sp>
      <p:sp>
        <p:nvSpPr>
          <p:cNvPr id="197" name="Shape 197"/>
          <p:cNvSpPr txBox="1"/>
          <p:nvPr/>
        </p:nvSpPr>
        <p:spPr>
          <a:xfrm>
            <a:off x="0" y="1789650"/>
            <a:ext cx="9144000" cy="394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8227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level=info caller=main.go:599 msg="See you next time!"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078050" y="2265925"/>
            <a:ext cx="75390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Wait when you mess up </a:t>
            </a:r>
            <a:r>
              <a:rPr lang="en" sz="1400"/>
              <a:t>configuration</a:t>
            </a:r>
            <a:r>
              <a:rPr lang="en" sz="1400"/>
              <a:t> few times in a row… </a:t>
            </a:r>
            <a:r>
              <a:rPr lang="en" sz="1400"/>
              <a:t>spiteful</a:t>
            </a:r>
            <a:r>
              <a:rPr lang="en" sz="1400"/>
              <a:t> little troll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</a:t>
            </a:r>
            <a:r>
              <a:rPr lang="en"/>
              <a:t>questions to</a:t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012250" y="2149448"/>
            <a:ext cx="12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FUSAKLA</a:t>
            </a:r>
            <a:endParaRPr sz="14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900" y="2199949"/>
            <a:ext cx="274320" cy="2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900" y="2692276"/>
            <a:ext cx="274320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" type="body"/>
          </p:nvPr>
        </p:nvSpPr>
        <p:spPr>
          <a:xfrm>
            <a:off x="2012250" y="2634825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m.chodur@seznam.cz</a:t>
            </a:r>
            <a:endParaRPr sz="1400"/>
          </a:p>
        </p:txBody>
      </p:sp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688" y="3156417"/>
            <a:ext cx="238503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1" type="body"/>
          </p:nvPr>
        </p:nvSpPr>
        <p:spPr>
          <a:xfrm>
            <a:off x="2012250" y="3099071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linkedin.com/in/fusakla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559150" y="1343619"/>
            <a:ext cx="12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Me: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230200" y="2164404"/>
            <a:ext cx="27480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IRC #prometheus</a:t>
            </a:r>
            <a:endParaRPr sz="1400"/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300" y="2692276"/>
            <a:ext cx="274320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" type="body"/>
          </p:nvPr>
        </p:nvSpPr>
        <p:spPr>
          <a:xfrm>
            <a:off x="5212650" y="2613687"/>
            <a:ext cx="39528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prometheus-users@googlegroups.com</a:t>
            </a:r>
            <a:endParaRPr sz="1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5212650" y="3092025"/>
            <a:ext cx="2783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@PrometheusIO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759550" y="1343616"/>
            <a:ext cx="1679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Community</a:t>
            </a:r>
            <a:r>
              <a:rPr lang="en"/>
              <a:t>: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038" y="2228109"/>
            <a:ext cx="308615" cy="2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9413" y="3156416"/>
            <a:ext cx="240112" cy="2743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311700" y="42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</a:rPr>
              <a:t>...It’s always better to waste someone </a:t>
            </a:r>
            <a:r>
              <a:rPr lang="en" sz="1400">
                <a:solidFill>
                  <a:srgbClr val="999999"/>
                </a:solidFill>
              </a:rPr>
              <a:t>else's</a:t>
            </a:r>
            <a:r>
              <a:rPr lang="en" sz="1400">
                <a:solidFill>
                  <a:srgbClr val="999999"/>
                </a:solidFill>
              </a:rPr>
              <a:t> time than yours</a:t>
            </a:r>
            <a:endParaRPr sz="1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9264" t="17810"/>
          <a:stretch/>
        </p:blipFill>
        <p:spPr>
          <a:xfrm>
            <a:off x="3912450" y="1904100"/>
            <a:ext cx="1319100" cy="13353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Shape 61"/>
          <p:cNvSpPr txBox="1"/>
          <p:nvPr/>
        </p:nvSpPr>
        <p:spPr>
          <a:xfrm>
            <a:off x="2426550" y="3288550"/>
            <a:ext cx="4290900" cy="1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D9D9D9"/>
                </a:solidFill>
                <a:latin typeface="Oxygen"/>
                <a:ea typeface="Oxygen"/>
                <a:cs typeface="Oxygen"/>
                <a:sym typeface="Oxygen"/>
              </a:rPr>
              <a:t>Martin Chodúr</a:t>
            </a:r>
            <a:endParaRPr b="1" sz="2400">
              <a:solidFill>
                <a:srgbClr val="D9D9D9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7B7B7"/>
                </a:solidFill>
                <a:latin typeface="Oxygen"/>
                <a:ea typeface="Oxygen"/>
                <a:cs typeface="Oxygen"/>
                <a:sym typeface="Oxygen"/>
              </a:rPr>
              <a:t>FUSAKLA</a:t>
            </a:r>
            <a:endParaRPr b="1">
              <a:solidFill>
                <a:srgbClr val="B7B7B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232250" y="605950"/>
            <a:ext cx="66795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Prometheus</a:t>
            </a:r>
            <a:endParaRPr sz="3000">
              <a:solidFill>
                <a:srgbClr val="E24B3E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Oxygen"/>
                <a:ea typeface="Oxygen"/>
                <a:cs typeface="Oxygen"/>
                <a:sym typeface="Oxygen"/>
              </a:rPr>
              <a:t>The light,</a:t>
            </a:r>
            <a:r>
              <a:rPr lang="en" sz="18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800">
                <a:solidFill>
                  <a:srgbClr val="666666"/>
                </a:solidFill>
                <a:latin typeface="Oxygen"/>
                <a:ea typeface="Oxygen"/>
                <a:cs typeface="Oxygen"/>
                <a:sym typeface="Oxygen"/>
              </a:rPr>
              <a:t>the shadow </a:t>
            </a:r>
            <a:r>
              <a:rPr lang="en" sz="1800">
                <a:solidFill>
                  <a:srgbClr val="E24B3E"/>
                </a:solidFill>
                <a:latin typeface="Oxygen"/>
                <a:ea typeface="Oxygen"/>
                <a:cs typeface="Oxygen"/>
                <a:sym typeface="Oxygen"/>
              </a:rPr>
              <a:t>and the livers...</a:t>
            </a:r>
            <a:endParaRPr sz="1800">
              <a:solidFill>
                <a:srgbClr val="E24B3E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not a company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950" y="3275443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15" y="3275443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0415" y="1803225"/>
            <a:ext cx="941893" cy="96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50" y="1803225"/>
            <a:ext cx="941892" cy="96305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3805729" y="2763232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fabxc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2543" y="2871351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977548" y="2763232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juliusv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362" y="2871351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977548" y="4188130"/>
            <a:ext cx="7155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beorn7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362" y="4289204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612374" y="4188121"/>
            <a:ext cx="10119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brian-brazil</a:t>
            </a:r>
            <a:endParaRPr b="1" sz="1200">
              <a:solidFill>
                <a:srgbClr val="FFFFFF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9198" y="4289204"/>
            <a:ext cx="154947" cy="15993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707763" y="1184125"/>
            <a:ext cx="2219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prometheus/prometheus</a:t>
            </a:r>
            <a:endParaRPr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0038" y="1263850"/>
            <a:ext cx="2640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Incubating in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Native Computing Foundtion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895825"/>
            <a:ext cx="2381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Multidimensional model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</a:t>
            </a:r>
            <a:r>
              <a:rPr lang="en"/>
              <a:t>Every</a:t>
            </a:r>
            <a:r>
              <a:rPr lang="en"/>
              <a:t> </a:t>
            </a:r>
            <a:r>
              <a:rPr lang="en"/>
              <a:t>time serie</a:t>
            </a:r>
            <a:r>
              <a:rPr lang="en"/>
              <a:t> identified by name and labels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Metric name is just </a:t>
            </a:r>
            <a:r>
              <a:rPr lang="en"/>
              <a:t>specifically</a:t>
            </a:r>
            <a:r>
              <a:rPr lang="en"/>
              <a:t> </a:t>
            </a:r>
            <a:r>
              <a:rPr lang="en"/>
              <a:t>handled</a:t>
            </a:r>
            <a:r>
              <a:rPr lang="en"/>
              <a:t> label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Sample consists of millisecond precision timestamp and float64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0" y="4009100"/>
            <a:ext cx="9144000" cy="57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request_duration_seconds_count{status=”200”, endpoint=”/metrics”}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the data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078050" y="1275329"/>
            <a:ext cx="6987900" cy="3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uses pull based model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Application exposes metrics on HTTP endpoint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Periodically scrapes data from targets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Variety of official client libraries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Exporters. A lots of them...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Exposion format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078050" y="1275313"/>
            <a:ext cx="6987900" cy="24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0" y="1310525"/>
            <a:ext cx="9144000" cy="355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173725">
            <a:noAutofit/>
          </a:bodyPr>
          <a:lstStyle/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grafana_info Information about the Grafana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grafana_info gauge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grafana_info{version="5.1.3"}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grafana_instance_start_total counter for started instances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grafana_instance_start_total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grafana_instance_start_total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grafana_page_response_status_total page http response status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grafana_page_response_status_total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grafana_page_response_status_total{code="200"} 11808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grafana_page_response_status_total{code="unknown"} 89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HELP grafana_proxy_response_status_total proxy http response status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 TYPE grafana_proxy_response_status_total counter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grafana_proxy_response_status_total{code="200"} 981338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grafana_proxy_response_status_total{code="400"} 3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grafana_proxy_response_status_total{code="500"} 49672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9728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Metrics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078050" y="1747369"/>
            <a:ext cx="6987900" cy="13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OpenMetrics is a working group to determine a standard for exposing metrics data, influenced by the Prometheus exposition format.</a:t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958250" y="1740300"/>
            <a:ext cx="0" cy="1374000"/>
          </a:xfrm>
          <a:prstGeom prst="straightConnector1">
            <a:avLst/>
          </a:prstGeom>
          <a:noFill/>
          <a:ln cap="flat" cmpd="sng" w="38100">
            <a:solidFill>
              <a:srgbClr val="E24B3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Shape 115"/>
          <p:cNvSpPr txBox="1"/>
          <p:nvPr/>
        </p:nvSpPr>
        <p:spPr>
          <a:xfrm>
            <a:off x="1430300" y="3212900"/>
            <a:ext cx="4058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RichiH/OpenMetrics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75" y="3292625"/>
            <a:ext cx="264075" cy="2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and operating it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078050" y="1275329"/>
            <a:ext cx="69879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∘  Prometheus is single binary with no dependencies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Configured by YAML file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Prometheus does NOT have any configuration features…</a:t>
            </a:r>
            <a:endParaRPr/>
          </a:p>
          <a:p>
            <a:pPr indent="0" lvl="0" mar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That leaves to the operator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∘  Can be CPU and memory intensive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∘  Needs persistent filesystem (do not use NFS!)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