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xygen"/>
      <p:regular r:id="rId30"/>
      <p:bold r:id="rId31"/>
    </p:embeddedFont>
    <p:embeddedFont>
      <p:font typeface="Source Code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xygen-bold.fntdata"/><Relationship Id="rId30" Type="http://schemas.openxmlformats.org/officeDocument/2006/relationships/font" Target="fonts/Oxygen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78050" y="1275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716000" y="708462"/>
            <a:ext cx="3712001" cy="3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rogress_bar_i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progress_bar_i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hyperlink" Target="http://progress_bar_i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rogress_bar_i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hyperlink" Target="http://progress_bar_i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progress_bar_i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rogress_bar_i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rometheus/tsdb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progress_bar_i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github.com/coreos/prometheus-operator" TargetMode="External"/><Relationship Id="rId5" Type="http://schemas.openxmlformats.org/officeDocument/2006/relationships/hyperlink" Target="http://progress_bar_i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progress_bar_i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hyperlink" Target="http://progress_bar_i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progress_bar_i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progress_bar_id" TargetMode="External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progress_bar_i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progress_bar_id" TargetMode="Externa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twitter.com/prometheusio?lang=en" TargetMode="External"/><Relationship Id="rId10" Type="http://schemas.openxmlformats.org/officeDocument/2006/relationships/hyperlink" Target="https://groups.google.com/forum/#!forum/prometheus-users" TargetMode="External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USAKLA" TargetMode="External"/><Relationship Id="rId4" Type="http://schemas.openxmlformats.org/officeDocument/2006/relationships/image" Target="../media/image16.png"/><Relationship Id="rId9" Type="http://schemas.openxmlformats.org/officeDocument/2006/relationships/hyperlink" Target="about:blank" TargetMode="External"/><Relationship Id="rId14" Type="http://schemas.openxmlformats.org/officeDocument/2006/relationships/hyperlink" Target="http://progress_bar_id" TargetMode="External"/><Relationship Id="rId5" Type="http://schemas.openxmlformats.org/officeDocument/2006/relationships/image" Target="../media/image9.png"/><Relationship Id="rId6" Type="http://schemas.openxmlformats.org/officeDocument/2006/relationships/hyperlink" Target="mailto:m.chodur@seznam.cz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www.linkedin.com/in/fusakl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9" Type="http://schemas.openxmlformats.org/officeDocument/2006/relationships/hyperlink" Target="http://progress_bar_id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hyperlink" Target="https://github.com/prometheus/prometheu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ncf/landscape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://progress_bar_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rogress_bar_i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rogress_bar_i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rogress_bar_i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rogress_bar_i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rogress_bar_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000" y="708462"/>
            <a:ext cx="3712001" cy="3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the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78050" y="1275329"/>
            <a:ext cx="69879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Prometheus uses pull based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Application exposes metrics on HTTP endpoint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Periodically scrapes data from targets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Variety of client libraries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Exporters. A lots of them...</a:t>
            </a:r>
            <a:endParaRPr/>
          </a:p>
        </p:txBody>
      </p:sp>
      <p:sp>
        <p:nvSpPr>
          <p:cNvPr id="144" name="Shape 144">
            <a:hlinkClick r:id="rId3"/>
          </p:cNvPr>
          <p:cNvSpPr/>
          <p:nvPr/>
        </p:nvSpPr>
        <p:spPr>
          <a:xfrm>
            <a:off x="0" y="5118100"/>
            <a:ext cx="35781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Exposition format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078050" y="1275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grafana_info Information about the Grafana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grafana_info gauge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grafana_info{version="5.1.3"} 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grafana_instance_start_total counter for started instances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grafana_instance_start_total counter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grafana_instance_start_total 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grafana_page_response_status_total page http response status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grafana_page_response_status_total counter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grafana_page_response_status_total{code="200"}  11808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grafana_page_response_status_total{code="unknown"}  89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grafana_proxy_response_status_total proxy http response status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grafana_proxy_response_status_total counter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grafana_proxy_response_status_total{code="200"}  981338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grafana_proxy_response_status_total{code="400"}  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grafana_proxy_response_status_total{code="500"}  49672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>
            <a:hlinkClick r:id="rId3"/>
          </p:cNvPr>
          <p:cNvSpPr/>
          <p:nvPr/>
        </p:nvSpPr>
        <p:spPr>
          <a:xfrm>
            <a:off x="0" y="5118100"/>
            <a:ext cx="39756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Metrics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078050" y="1747369"/>
            <a:ext cx="6987900" cy="13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OpenMetrics is a working group to determine a standard for exposing metrics data, influenced by the Prometheus exposition format.</a:t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958250" y="1740300"/>
            <a:ext cx="0" cy="1374000"/>
          </a:xfrm>
          <a:prstGeom prst="straightConnector1">
            <a:avLst/>
          </a:prstGeom>
          <a:noFill/>
          <a:ln cap="flat" cmpd="sng" w="38100">
            <a:solidFill>
              <a:srgbClr val="E24B3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1430300" y="3212900"/>
            <a:ext cx="4058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RichiH/OpenMetrics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75" y="3292625"/>
            <a:ext cx="2640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>
            <a:hlinkClick r:id="rId4"/>
          </p:cNvPr>
          <p:cNvSpPr/>
          <p:nvPr/>
        </p:nvSpPr>
        <p:spPr>
          <a:xfrm>
            <a:off x="0" y="5118100"/>
            <a:ext cx="43731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and operating it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078050" y="1275329"/>
            <a:ext cx="6987900" cy="3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Prometheus is single binary with no dependencies written in Go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Configured by YAML file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Prometheus does NOT have any configuration features…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That leaves to the operator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Can be CPU and memory intensive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Needs persistent filesystem (do not use NFS!)</a:t>
            </a:r>
            <a:endParaRPr/>
          </a:p>
        </p:txBody>
      </p:sp>
      <p:sp>
        <p:nvSpPr>
          <p:cNvPr id="169" name="Shape 169">
            <a:hlinkClick r:id="rId3"/>
          </p:cNvPr>
          <p:cNvSpPr/>
          <p:nvPr/>
        </p:nvSpPr>
        <p:spPr>
          <a:xfrm>
            <a:off x="0" y="5118100"/>
            <a:ext cx="47709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99" y="1827624"/>
            <a:ext cx="1404748" cy="140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50" y="1909176"/>
            <a:ext cx="1236783" cy="12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225" y="1911600"/>
            <a:ext cx="1236775" cy="123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-14100" y="2734475"/>
            <a:ext cx="2073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311700" y="2381975"/>
            <a:ext cx="1289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Server request</a:t>
            </a:r>
            <a:endParaRPr sz="12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80" name="Shape 180"/>
          <p:cNvCxnSpPr/>
          <p:nvPr/>
        </p:nvCxnSpPr>
        <p:spPr>
          <a:xfrm rot="10800000">
            <a:off x="2916875" y="2121250"/>
            <a:ext cx="1212000" cy="4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3224400" y="1538100"/>
            <a:ext cx="796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Metrics scrape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82" name="Shape 182"/>
          <p:cNvCxnSpPr>
            <a:endCxn id="176" idx="3"/>
          </p:cNvCxnSpPr>
          <p:nvPr/>
        </p:nvCxnSpPr>
        <p:spPr>
          <a:xfrm flipH="1">
            <a:off x="5189533" y="2304401"/>
            <a:ext cx="1130700" cy="22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Shape 183"/>
          <p:cNvCxnSpPr/>
          <p:nvPr/>
        </p:nvCxnSpPr>
        <p:spPr>
          <a:xfrm rot="10800000">
            <a:off x="5143433" y="2677851"/>
            <a:ext cx="1015800" cy="11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5171800" y="2360900"/>
            <a:ext cx="1352700" cy="76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Shape 185"/>
          <p:cNvCxnSpPr/>
          <p:nvPr/>
        </p:nvCxnSpPr>
        <p:spPr>
          <a:xfrm flipH="1">
            <a:off x="5136375" y="1924050"/>
            <a:ext cx="1430400" cy="31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7396125" y="2596925"/>
            <a:ext cx="1742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5276275" y="2979900"/>
            <a:ext cx="973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PromQL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7682550" y="2121250"/>
            <a:ext cx="121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Dashboard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9" name="Shape 189">
            <a:hlinkClick r:id="rId6"/>
          </p:cNvPr>
          <p:cNvSpPr/>
          <p:nvPr/>
        </p:nvSpPr>
        <p:spPr>
          <a:xfrm>
            <a:off x="0" y="5118100"/>
            <a:ext cx="51684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instrumentation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httpRequestDurationHistogram  = prometheus.NewHistogramVec(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  prometheus.HistogramOpts{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 Name: "http_request_duration_seconds",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 Help: "HTTP request latency distribution",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011679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 []string{"status", "endpoint"},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011679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prometheus.MustRegister(httpRequestDurationHistogram)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httpRequestDurationHistogram.WithLabelValues("200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","/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demo").Observe(duration.Seconds())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http.Handle("/demo/metrics", promhttp.Handler())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Shape 196">
            <a:hlinkClick r:id="rId3"/>
          </p:cNvPr>
          <p:cNvSpPr/>
          <p:nvPr/>
        </p:nvSpPr>
        <p:spPr>
          <a:xfrm>
            <a:off x="0" y="5118100"/>
            <a:ext cx="55659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 configuration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265175">
            <a:noAutofit/>
          </a:bodyPr>
          <a:lstStyle/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scrape_interval: 	5s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evaluation_interval: 10s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scrape_configs: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job_name: 'prometheus'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static_configs: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	- targets: ['localhost:9090']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job_name: 'error-server'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metrics_path: "/demo/metrics"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scheme: https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static_configs: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688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	- targets: ['fusakla.cz']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Shape 203">
            <a:hlinkClick r:id="rId3"/>
          </p:cNvPr>
          <p:cNvSpPr/>
          <p:nvPr/>
        </p:nvSpPr>
        <p:spPr>
          <a:xfrm>
            <a:off x="0" y="5118100"/>
            <a:ext cx="59634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TSDB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078050" y="1275329"/>
            <a:ext cx="69879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Prometheus uses own database           </a:t>
            </a:r>
            <a:r>
              <a:rPr lang="en">
                <a:solidFill>
                  <a:srgbClr val="FF0000"/>
                </a:solidFill>
                <a:uFill>
                  <a:noFill/>
                </a:uFill>
                <a:hlinkClick r:id="rId3"/>
              </a:rPr>
              <a:t>prometheus/tsdb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Uses 2h WAL and than stores data in blocks on filesystem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Blocks are compacted to longer blocks (6h, 12h)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Not meant for longer retentions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Prometheus allows backups using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375" y="1383158"/>
            <a:ext cx="2640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>
            <a:hlinkClick r:id="rId5"/>
          </p:cNvPr>
          <p:cNvSpPr/>
          <p:nvPr/>
        </p:nvSpPr>
        <p:spPr>
          <a:xfrm>
            <a:off x="0" y="5118100"/>
            <a:ext cx="63609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discovery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078050" y="1275325"/>
            <a:ext cx="75390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Main feature for pull based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Implements cca 12 different SD allowing dynamic target load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Well integrated with Kubernetes            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50" y="2628249"/>
            <a:ext cx="224100" cy="2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191450" y="2536525"/>
            <a:ext cx="2805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/>
              </a:rPr>
              <a:t>coreos/prometheus-operator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" name="Shape 220">
            <a:hlinkClick r:id="rId5"/>
          </p:cNvPr>
          <p:cNvSpPr/>
          <p:nvPr/>
        </p:nvSpPr>
        <p:spPr>
          <a:xfrm>
            <a:off x="0" y="5118100"/>
            <a:ext cx="67587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PromQL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078050" y="1275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∘  Powerful query language with variety of operators and functions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Results in one of these: Instant vector, Range vector, Scalar, String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Allows aggregating on all the labels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∘  Cannot create Range vector for function result</a:t>
            </a:r>
            <a:endParaRPr sz="1700"/>
          </a:p>
        </p:txBody>
      </p:sp>
      <p:sp>
        <p:nvSpPr>
          <p:cNvPr id="227" name="Shape 227"/>
          <p:cNvSpPr txBox="1"/>
          <p:nvPr/>
        </p:nvSpPr>
        <p:spPr>
          <a:xfrm>
            <a:off x="0" y="3945675"/>
            <a:ext cx="9144000" cy="5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rate(http_requests_total{job="api-server"}[5m])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090837" y="3472275"/>
            <a:ext cx="405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Oxygen"/>
                <a:ea typeface="Oxygen"/>
                <a:cs typeface="Oxygen"/>
                <a:sym typeface="Oxygen"/>
              </a:rPr>
              <a:t>∘ Turing complete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9" name="Shape 229">
            <a:hlinkClick r:id="rId3"/>
          </p:cNvPr>
          <p:cNvSpPr/>
          <p:nvPr/>
        </p:nvSpPr>
        <p:spPr>
          <a:xfrm>
            <a:off x="0" y="5118100"/>
            <a:ext cx="71562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9264" t="17810"/>
          <a:stretch/>
        </p:blipFill>
        <p:spPr>
          <a:xfrm>
            <a:off x="3912450" y="1904100"/>
            <a:ext cx="1319100" cy="13353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" name="Shape 61"/>
          <p:cNvSpPr txBox="1"/>
          <p:nvPr/>
        </p:nvSpPr>
        <p:spPr>
          <a:xfrm>
            <a:off x="2426550" y="3288550"/>
            <a:ext cx="4290900" cy="1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latin typeface="Oxygen"/>
                <a:ea typeface="Oxygen"/>
                <a:cs typeface="Oxygen"/>
                <a:sym typeface="Oxygen"/>
              </a:rPr>
              <a:t>Martin Chodúr</a:t>
            </a:r>
            <a:endParaRPr b="1" sz="2400">
              <a:solidFill>
                <a:srgbClr val="D9D9D9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Oxygen"/>
                <a:ea typeface="Oxygen"/>
                <a:cs typeface="Oxygen"/>
                <a:sym typeface="Oxygen"/>
              </a:rPr>
              <a:t>FUSAKLA</a:t>
            </a:r>
            <a:endParaRPr b="1">
              <a:solidFill>
                <a:srgbClr val="B7B7B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232250" y="605950"/>
            <a:ext cx="66795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rPr>
              <a:t>Prometheus</a:t>
            </a:r>
            <a:endParaRPr sz="3000">
              <a:solidFill>
                <a:srgbClr val="E24B3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Oxygen"/>
                <a:ea typeface="Oxygen"/>
                <a:cs typeface="Oxygen"/>
                <a:sym typeface="Oxygen"/>
              </a:rPr>
              <a:t>The light,</a:t>
            </a:r>
            <a:r>
              <a:rPr lang="en" sz="1800"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800">
                <a:solidFill>
                  <a:srgbClr val="666666"/>
                </a:solidFill>
                <a:latin typeface="Oxygen"/>
                <a:ea typeface="Oxygen"/>
                <a:cs typeface="Oxygen"/>
                <a:sym typeface="Oxygen"/>
              </a:rPr>
              <a:t>the shadow </a:t>
            </a:r>
            <a:r>
              <a:rPr lang="en" sz="1800"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rPr>
              <a:t>and the livers...</a:t>
            </a:r>
            <a:endParaRPr sz="1800">
              <a:solidFill>
                <a:srgbClr val="E24B3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" name="Shape 63">
            <a:hlinkClick r:id="rId4"/>
          </p:cNvPr>
          <p:cNvSpPr/>
          <p:nvPr/>
        </p:nvSpPr>
        <p:spPr>
          <a:xfrm>
            <a:off x="0" y="5118100"/>
            <a:ext cx="3975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PromQL 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increase(http_requests_total{endpoint="/metrics"}[1m])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          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8  15  1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Raw data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-+--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+---+-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-+----+---+--+---+---+---+----+--+---+---+--|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 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  1m  |      |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Range vector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|------+------+------+------+------+------+------+------|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(4-2)  (6-5)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   (15-8)  (2-1)  (5-4)  (7-5)  (8-7)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/60    /60           /60     /60    /60    /60    /60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Result         0.03   0.01    --     0.1    0.01   0.01  0.03    0.01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Shape 236">
            <a:hlinkClick r:id="rId3"/>
          </p:cNvPr>
          <p:cNvSpPr/>
          <p:nvPr/>
        </p:nvSpPr>
        <p:spPr>
          <a:xfrm>
            <a:off x="0" y="5118100"/>
            <a:ext cx="79512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 dashboard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Shape 243">
            <a:hlinkClick r:id="rId3"/>
          </p:cNvPr>
          <p:cNvSpPr/>
          <p:nvPr/>
        </p:nvSpPr>
        <p:spPr>
          <a:xfrm>
            <a:off x="0" y="5118100"/>
            <a:ext cx="79512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16114" l="0" r="0" t="0"/>
          <a:stretch/>
        </p:blipFill>
        <p:spPr>
          <a:xfrm>
            <a:off x="507362" y="1475813"/>
            <a:ext cx="8129276" cy="32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078050" y="1275328"/>
            <a:ext cx="69879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∘  Using recording rules to avoid repetitive query evaluation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Explore Prometheus HTTP api and remote read and write API 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HA Alerting using alert rules and Alertmanger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Hierarchical federation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Relabeling configs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∘  Long term storage</a:t>
            </a:r>
            <a:br>
              <a:rPr lang="en" sz="1700"/>
            </a:br>
            <a:endParaRPr sz="1700"/>
          </a:p>
        </p:txBody>
      </p:sp>
      <p:sp>
        <p:nvSpPr>
          <p:cNvPr id="251" name="Shape 251">
            <a:hlinkClick r:id="rId3"/>
          </p:cNvPr>
          <p:cNvSpPr/>
          <p:nvPr/>
        </p:nvSpPr>
        <p:spPr>
          <a:xfrm>
            <a:off x="0" y="5118100"/>
            <a:ext cx="83490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remarks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51573" l="0" r="0" t="0"/>
          <a:stretch/>
        </p:blipFill>
        <p:spPr>
          <a:xfrm>
            <a:off x="639600" y="2858175"/>
            <a:ext cx="3949500" cy="19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0" l="0" r="0" t="48482"/>
          <a:stretch/>
        </p:blipFill>
        <p:spPr>
          <a:xfrm>
            <a:off x="4555047" y="2858175"/>
            <a:ext cx="3949500" cy="20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" type="body"/>
          </p:nvPr>
        </p:nvSpPr>
        <p:spPr>
          <a:xfrm>
            <a:off x="1078050" y="1275325"/>
            <a:ext cx="75390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Every time when Prometheus exits, last thing it does is writing to the log:</a:t>
            </a:r>
            <a:br>
              <a:rPr lang="en" sz="1400"/>
            </a:br>
            <a:br>
              <a:rPr lang="en" sz="1400"/>
            </a:br>
            <a:endParaRPr sz="1400"/>
          </a:p>
        </p:txBody>
      </p:sp>
      <p:sp>
        <p:nvSpPr>
          <p:cNvPr id="260" name="Shape 260"/>
          <p:cNvSpPr txBox="1"/>
          <p:nvPr/>
        </p:nvSpPr>
        <p:spPr>
          <a:xfrm>
            <a:off x="0" y="1789650"/>
            <a:ext cx="9144000" cy="39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8227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level=info caller=main.go:599 msg="See you next time!"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078050" y="2265925"/>
            <a:ext cx="75390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Wait when you mess up </a:t>
            </a:r>
            <a:r>
              <a:rPr lang="en" sz="1400"/>
              <a:t>configuration</a:t>
            </a:r>
            <a:r>
              <a:rPr lang="en" sz="1400"/>
              <a:t> few times in a row… </a:t>
            </a:r>
            <a:r>
              <a:rPr lang="en" sz="1400"/>
              <a:t>spiteful</a:t>
            </a:r>
            <a:r>
              <a:rPr lang="en" sz="1400"/>
              <a:t> little troll</a:t>
            </a:r>
            <a:endParaRPr sz="1400"/>
          </a:p>
        </p:txBody>
      </p:sp>
      <p:sp>
        <p:nvSpPr>
          <p:cNvPr id="262" name="Shape 262">
            <a:hlinkClick r:id="rId5"/>
          </p:cNvPr>
          <p:cNvSpPr/>
          <p:nvPr/>
        </p:nvSpPr>
        <p:spPr>
          <a:xfrm>
            <a:off x="0" y="5118100"/>
            <a:ext cx="87465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</a:t>
            </a:r>
            <a:r>
              <a:rPr lang="en"/>
              <a:t>questions to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2012250" y="2149448"/>
            <a:ext cx="12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24B3E"/>
                </a:solidFill>
                <a:uFill>
                  <a:noFill/>
                </a:uFill>
                <a:hlinkClick r:id="rId3"/>
              </a:rPr>
              <a:t>FUSAKLA</a:t>
            </a:r>
            <a:endParaRPr sz="1400">
              <a:solidFill>
                <a:srgbClr val="E24B3E"/>
              </a:solidFill>
            </a:endParaRPr>
          </a:p>
        </p:txBody>
      </p:sp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900" y="2199949"/>
            <a:ext cx="27432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900" y="2692276"/>
            <a:ext cx="274320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idx="1" type="body"/>
          </p:nvPr>
        </p:nvSpPr>
        <p:spPr>
          <a:xfrm>
            <a:off x="2012250" y="2634825"/>
            <a:ext cx="2783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24B3E"/>
                </a:solidFill>
                <a:uFill>
                  <a:noFill/>
                </a:uFill>
                <a:hlinkClick r:id="rId6"/>
              </a:rPr>
              <a:t>m.chodur@seznam.cz</a:t>
            </a:r>
            <a:endParaRPr sz="1400">
              <a:solidFill>
                <a:srgbClr val="E24B3E"/>
              </a:solidFill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4688" y="3156417"/>
            <a:ext cx="238503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1" type="body"/>
          </p:nvPr>
        </p:nvSpPr>
        <p:spPr>
          <a:xfrm>
            <a:off x="2012250" y="3099071"/>
            <a:ext cx="2783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24B3E"/>
                </a:solidFill>
                <a:uFill>
                  <a:noFill/>
                </a:uFill>
                <a:hlinkClick r:id="rId8"/>
              </a:rPr>
              <a:t>Martin Chodur</a:t>
            </a:r>
            <a:endParaRPr sz="1400">
              <a:solidFill>
                <a:srgbClr val="E24B3E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24B3E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24B3E"/>
              </a:solidFill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559150" y="1343619"/>
            <a:ext cx="12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Me: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5230200" y="2164404"/>
            <a:ext cx="2748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24B3E"/>
                </a:solidFill>
                <a:uFill>
                  <a:noFill/>
                </a:uFill>
                <a:hlinkClick r:id="rId9"/>
              </a:rPr>
              <a:t>IRC #prometheus</a:t>
            </a:r>
            <a:endParaRPr sz="1400">
              <a:solidFill>
                <a:srgbClr val="E24B3E"/>
              </a:solidFill>
            </a:endParaRPr>
          </a:p>
        </p:txBody>
      </p:sp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300" y="2692276"/>
            <a:ext cx="274320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>
            <p:ph idx="1" type="body"/>
          </p:nvPr>
        </p:nvSpPr>
        <p:spPr>
          <a:xfrm>
            <a:off x="5212650" y="2613687"/>
            <a:ext cx="39528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24B3E"/>
                </a:solidFill>
                <a:uFill>
                  <a:noFill/>
                </a:uFill>
                <a:hlinkClick r:id="rId10"/>
              </a:rPr>
              <a:t>prometheus-users</a:t>
            </a:r>
            <a:endParaRPr sz="1400">
              <a:solidFill>
                <a:srgbClr val="E24B3E"/>
              </a:solidFill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5212650" y="3092025"/>
            <a:ext cx="2783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24B3E"/>
                </a:solidFill>
                <a:uFill>
                  <a:noFill/>
                </a:uFill>
                <a:hlinkClick r:id="rId11"/>
              </a:rPr>
              <a:t>@PrometheusIO</a:t>
            </a:r>
            <a:endParaRPr sz="1400">
              <a:solidFill>
                <a:srgbClr val="E24B3E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24B3E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24B3E"/>
              </a:solidFill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759550" y="1343616"/>
            <a:ext cx="1679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Community</a:t>
            </a:r>
            <a:r>
              <a:rPr lang="en"/>
              <a:t>: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50038" y="2228109"/>
            <a:ext cx="308615" cy="2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89413" y="3156416"/>
            <a:ext cx="240112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311700" y="42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...it’s always better to waste someone </a:t>
            </a:r>
            <a:r>
              <a:rPr lang="en" sz="1400">
                <a:solidFill>
                  <a:srgbClr val="999999"/>
                </a:solidFill>
              </a:rPr>
              <a:t>else's</a:t>
            </a:r>
            <a:r>
              <a:rPr lang="en" sz="1400">
                <a:solidFill>
                  <a:srgbClr val="999999"/>
                </a:solidFill>
              </a:rPr>
              <a:t> time than yours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283" name="Shape 283">
            <a:hlinkClick r:id="rId14"/>
          </p:cNvPr>
          <p:cNvSpPr/>
          <p:nvPr/>
        </p:nvSpPr>
        <p:spPr>
          <a:xfrm>
            <a:off x="0" y="5118100"/>
            <a:ext cx="91440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not a company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950" y="3275443"/>
            <a:ext cx="941893" cy="96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15" y="3275443"/>
            <a:ext cx="941893" cy="96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415" y="1803225"/>
            <a:ext cx="941893" cy="96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950" y="1803225"/>
            <a:ext cx="941892" cy="96305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3805729" y="2763232"/>
            <a:ext cx="715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fabxc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2543" y="2871351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977548" y="2763232"/>
            <a:ext cx="715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juliusv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362" y="2871351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977548" y="4188130"/>
            <a:ext cx="715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beorn7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362" y="4289204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612374" y="4188121"/>
            <a:ext cx="10119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brian-brazil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9198" y="4289204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707763" y="1184125"/>
            <a:ext cx="2219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24B3E"/>
                </a:solidFill>
                <a:uFill>
                  <a:noFill/>
                </a:uFill>
                <a:hlinkClick r:id="rId8"/>
              </a:rPr>
              <a:t>prometheus/prometheus</a:t>
            </a:r>
            <a:endParaRPr>
              <a:solidFill>
                <a:srgbClr val="E24B3E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0038" y="1263850"/>
            <a:ext cx="2640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>
            <a:hlinkClick r:id="rId9"/>
          </p:cNvPr>
          <p:cNvSpPr/>
          <p:nvPr/>
        </p:nvSpPr>
        <p:spPr>
          <a:xfrm>
            <a:off x="0" y="5118100"/>
            <a:ext cx="7950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Incubating in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Native Computing Foundation</a:t>
            </a:r>
            <a:endParaRPr/>
          </a:p>
        </p:txBody>
      </p:sp>
      <p:pic>
        <p:nvPicPr>
          <p:cNvPr id="89" name="Shape 8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1895825"/>
            <a:ext cx="23812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>
            <a:hlinkClick r:id="rId5"/>
          </p:cNvPr>
          <p:cNvSpPr/>
          <p:nvPr/>
        </p:nvSpPr>
        <p:spPr>
          <a:xfrm>
            <a:off x="0" y="5118100"/>
            <a:ext cx="11928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078050" y="1427729"/>
            <a:ext cx="69879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Multidimensional model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</a:t>
            </a:r>
            <a:r>
              <a:rPr lang="en"/>
              <a:t>Every</a:t>
            </a:r>
            <a:r>
              <a:rPr lang="en"/>
              <a:t> </a:t>
            </a:r>
            <a:r>
              <a:rPr lang="en"/>
              <a:t>time-serie</a:t>
            </a:r>
            <a:r>
              <a:rPr lang="en"/>
              <a:t> identified by name and labels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Metric name is just </a:t>
            </a:r>
            <a:r>
              <a:rPr lang="en"/>
              <a:t>specifically</a:t>
            </a:r>
            <a:r>
              <a:rPr lang="en"/>
              <a:t> </a:t>
            </a:r>
            <a:r>
              <a:rPr lang="en"/>
              <a:t>handled</a:t>
            </a:r>
            <a:r>
              <a:rPr lang="en"/>
              <a:t> label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Sample consists of millisecond precision timestamp and float64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4 basic metric types: Counter, Gauge, Summary, Histogram</a:t>
            </a:r>
            <a:endParaRPr/>
          </a:p>
        </p:txBody>
      </p:sp>
      <p:sp>
        <p:nvSpPr>
          <p:cNvPr id="97" name="Shape 97">
            <a:hlinkClick r:id="rId3"/>
          </p:cNvPr>
          <p:cNvSpPr/>
          <p:nvPr/>
        </p:nvSpPr>
        <p:spPr>
          <a:xfrm>
            <a:off x="0" y="5118100"/>
            <a:ext cx="15903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078050" y="2043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Always rising, cannot decrease at any point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Should have the                suffix in metric name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Engine needs to deal with counter resets (application restart)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Should be used with the             ,             and                   functions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0" y="1275325"/>
            <a:ext cx="9144000" cy="5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http_requests_total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status=”200”, endpoint=”/metrics”}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107250" y="2783100"/>
            <a:ext cx="7326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_total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956416" y="4024217"/>
            <a:ext cx="5805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840279" y="4024217"/>
            <a:ext cx="9453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increase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Shape 108">
            <a:hlinkClick r:id="rId3"/>
          </p:cNvPr>
          <p:cNvSpPr/>
          <p:nvPr/>
        </p:nvSpPr>
        <p:spPr>
          <a:xfrm>
            <a:off x="0" y="5118100"/>
            <a:ext cx="19878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718425" y="4024225"/>
            <a:ext cx="6435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78050" y="2043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Represents actual value of some phenomenon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Accuracy relies on the scrape interval you use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</a:t>
            </a:r>
            <a:r>
              <a:rPr lang="en"/>
              <a:t>Can’t be used with </a:t>
            </a:r>
            <a:r>
              <a:rPr lang="en"/>
              <a:t>the             ,             and                   functions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0" y="1275325"/>
            <a:ext cx="9144000" cy="5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node_memory_usage_bytes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{node=”fusakla.cz”}  23005456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Shape 117">
            <a:hlinkClick r:id="rId3"/>
          </p:cNvPr>
          <p:cNvSpPr/>
          <p:nvPr/>
        </p:nvSpPr>
        <p:spPr>
          <a:xfrm>
            <a:off x="0" y="5118100"/>
            <a:ext cx="23853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768787" y="3400525"/>
            <a:ext cx="5805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652649" y="3400525"/>
            <a:ext cx="9453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increase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530796" y="3400533"/>
            <a:ext cx="6435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irate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78050" y="3097126"/>
            <a:ext cx="69879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Metric type consisting of set of Counters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Describes count, total sum and distribution in given buckets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Using the                                    it’s possible to compute quantiles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0" y="1275325"/>
            <a:ext cx="9144000" cy="156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_count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{endpoint=”/metrics”}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_sum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{endpoint=”/metrics”}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_bucket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{endpoint=”/metrics”,  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le=”0.1”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_bucket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{endpoint=”/metrics”,  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le=”0.5”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        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_bucket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{endpoint=”/metrics”,  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le=”+Inf”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435075" y="4254662"/>
            <a:ext cx="1919700" cy="2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histogram_quantile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Shape 129">
            <a:hlinkClick r:id="rId3"/>
          </p:cNvPr>
          <p:cNvSpPr/>
          <p:nvPr/>
        </p:nvSpPr>
        <p:spPr>
          <a:xfrm>
            <a:off x="0" y="5118100"/>
            <a:ext cx="27831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78050" y="3097126"/>
            <a:ext cx="69879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Same as Histogram only evaluated on exporter side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No need to compute the quantile on the Prometheus side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Hides bucket distribution (Histogram is more used)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0" y="1275325"/>
            <a:ext cx="9144000" cy="156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_count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{endpoint=”/metrics”}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_sum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{endpoint=”/metrics”}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ndpoint=”/metrics”,  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quantile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=”0.5”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http_request_duration_seconds{endpoint=”/metrics”,  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quantile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=”0.9”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        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http_request_duration_seconds{endpoint=”/metrics”,  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quantile</a:t>
            </a:r>
            <a:r>
              <a:rPr lang="en">
                <a:solidFill>
                  <a:srgbClr val="E24B3E"/>
                </a:solidFill>
                <a:latin typeface="Consolas"/>
                <a:ea typeface="Consolas"/>
                <a:cs typeface="Consolas"/>
                <a:sym typeface="Consolas"/>
              </a:rPr>
              <a:t>=”0.99”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Shape 137">
            <a:hlinkClick r:id="rId3"/>
          </p:cNvPr>
          <p:cNvSpPr/>
          <p:nvPr/>
        </p:nvSpPr>
        <p:spPr>
          <a:xfrm>
            <a:off x="0" y="5118100"/>
            <a:ext cx="3180600" cy="25500"/>
          </a:xfrm>
          <a:prstGeom prst="rect">
            <a:avLst/>
          </a:prstGeom>
          <a:solidFill>
            <a:srgbClr val="E24B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