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498" autoAdjust="0"/>
  </p:normalViewPr>
  <p:slideViewPr>
    <p:cSldViewPr snapToGrid="0" snapToObjects="1">
      <p:cViewPr varScale="1">
        <p:scale>
          <a:sx n="122" d="100"/>
          <a:sy n="122" d="100"/>
        </p:scale>
        <p:origin x="-12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FAD5-1095-7847-9279-5A1BD0E680E6}" type="datetimeFigureOut">
              <a:rPr lang="en-US" smtClean="0"/>
              <a:t>5/28/13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ABC8-280C-D246-9283-76E20782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3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FAD5-1095-7847-9279-5A1BD0E680E6}" type="datetimeFigureOut">
              <a:rPr lang="en-US" smtClean="0"/>
              <a:t>5/28/13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ABC8-280C-D246-9283-76E20782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8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FAD5-1095-7847-9279-5A1BD0E680E6}" type="datetimeFigureOut">
              <a:rPr lang="en-US" smtClean="0"/>
              <a:t>5/28/13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ABC8-280C-D246-9283-76E20782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FAD5-1095-7847-9279-5A1BD0E680E6}" type="datetimeFigureOut">
              <a:rPr lang="en-US" smtClean="0"/>
              <a:t>5/28/13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ABC8-280C-D246-9283-76E20782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2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FAD5-1095-7847-9279-5A1BD0E680E6}" type="datetimeFigureOut">
              <a:rPr lang="en-US" smtClean="0"/>
              <a:t>5/28/13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ABC8-280C-D246-9283-76E20782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7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FAD5-1095-7847-9279-5A1BD0E680E6}" type="datetimeFigureOut">
              <a:rPr lang="en-US" smtClean="0"/>
              <a:t>5/28/13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ABC8-280C-D246-9283-76E20782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7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FAD5-1095-7847-9279-5A1BD0E680E6}" type="datetimeFigureOut">
              <a:rPr lang="en-US" smtClean="0"/>
              <a:t>5/28/13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ABC8-280C-D246-9283-76E20782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6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FAD5-1095-7847-9279-5A1BD0E680E6}" type="datetimeFigureOut">
              <a:rPr lang="en-US" smtClean="0"/>
              <a:t>5/28/13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ABC8-280C-D246-9283-76E20782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2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FAD5-1095-7847-9279-5A1BD0E680E6}" type="datetimeFigureOut">
              <a:rPr lang="en-US" smtClean="0"/>
              <a:t>5/28/13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ABC8-280C-D246-9283-76E20782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4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FAD5-1095-7847-9279-5A1BD0E680E6}" type="datetimeFigureOut">
              <a:rPr lang="en-US" smtClean="0"/>
              <a:t>5/28/13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ABC8-280C-D246-9283-76E20782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2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FAD5-1095-7847-9279-5A1BD0E680E6}" type="datetimeFigureOut">
              <a:rPr lang="en-US" smtClean="0"/>
              <a:t>5/28/13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ABC8-280C-D246-9283-76E20782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4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3FAD5-1095-7847-9279-5A1BD0E680E6}" type="datetimeFigureOut">
              <a:rPr lang="en-US" smtClean="0"/>
              <a:t>5/28/13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CABC8-280C-D246-9283-76E20782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0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FUSED-Wind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Wind farm flow </a:t>
            </a:r>
            <a:r>
              <a:rPr lang="en-US" smtClean="0"/>
              <a:t>model assemblies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16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4545" y="2590304"/>
            <a:ext cx="8075063" cy="3863032"/>
            <a:chOff x="63364" y="1654200"/>
            <a:chExt cx="8973132" cy="4799136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2369131" y="2924944"/>
              <a:ext cx="1338773" cy="755703"/>
            </a:xfrm>
            <a:prstGeom prst="roundRect">
              <a:avLst/>
            </a:prstGeom>
            <a:gradFill rotWithShape="1">
              <a:gsLst>
                <a:gs pos="0">
                  <a:srgbClr val="3366CC">
                    <a:shade val="51000"/>
                    <a:satMod val="130000"/>
                  </a:srgbClr>
                </a:gs>
                <a:gs pos="80000">
                  <a:srgbClr val="3366CC">
                    <a:shade val="93000"/>
                    <a:satMod val="130000"/>
                  </a:srgbClr>
                </a:gs>
                <a:gs pos="100000">
                  <a:srgbClr val="3366CC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366CC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 vert="horz" wrap="square" lIns="0" tIns="0" rIns="0" bIns="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  <a:cs typeface="+mn-cs"/>
                </a:rPr>
                <a:t>Inflow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ＭＳ Ｐゴシック" pitchFamily="-80" charset="-128"/>
                  <a:cs typeface="+mn-cs"/>
                </a:rPr>
                <a:t>Generator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ＭＳ Ｐゴシック" pitchFamily="-80" charset="-128"/>
                <a:cs typeface="+mn-cs"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755576" y="2924944"/>
              <a:ext cx="1338773" cy="755703"/>
            </a:xfrm>
            <a:prstGeom prst="roundRect">
              <a:avLst/>
            </a:prstGeom>
            <a:gradFill rotWithShape="1">
              <a:gsLst>
                <a:gs pos="0">
                  <a:srgbClr val="3366CC">
                    <a:shade val="51000"/>
                    <a:satMod val="130000"/>
                  </a:srgbClr>
                </a:gs>
                <a:gs pos="80000">
                  <a:srgbClr val="3366CC">
                    <a:shade val="93000"/>
                    <a:satMod val="130000"/>
                  </a:srgbClr>
                </a:gs>
                <a:gs pos="100000">
                  <a:srgbClr val="3366CC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366CC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 vert="horz" wrap="square" lIns="0" tIns="0" rIns="0" bIns="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  <a:cs typeface="+mn-cs"/>
                </a:rPr>
                <a:t>WS positions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3942221" y="2924944"/>
              <a:ext cx="1781907" cy="755703"/>
            </a:xfrm>
            <a:prstGeom prst="roundRect">
              <a:avLst/>
            </a:prstGeom>
            <a:gradFill rotWithShape="1">
              <a:gsLst>
                <a:gs pos="0">
                  <a:srgbClr val="3366CC">
                    <a:shade val="51000"/>
                    <a:satMod val="130000"/>
                  </a:srgbClr>
                </a:gs>
                <a:gs pos="80000">
                  <a:srgbClr val="3366CC">
                    <a:shade val="93000"/>
                    <a:satMod val="130000"/>
                  </a:srgbClr>
                </a:gs>
                <a:gs pos="100000">
                  <a:srgbClr val="3366CC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366CC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 vert="horz" wrap="square" lIns="0" tIns="0" rIns="0" bIns="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  <a:cs typeface="+mn-cs"/>
                </a:rPr>
                <a:t>Wake Accumulation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5940152" y="2924944"/>
              <a:ext cx="1217066" cy="755703"/>
            </a:xfrm>
            <a:prstGeom prst="roundRect">
              <a:avLst/>
            </a:prstGeom>
            <a:gradFill rotWithShape="1">
              <a:gsLst>
                <a:gs pos="0">
                  <a:srgbClr val="3366CC">
                    <a:shade val="51000"/>
                    <a:satMod val="130000"/>
                  </a:srgbClr>
                </a:gs>
                <a:gs pos="80000">
                  <a:srgbClr val="3366CC">
                    <a:shade val="93000"/>
                    <a:satMod val="130000"/>
                  </a:srgbClr>
                </a:gs>
                <a:gs pos="100000">
                  <a:srgbClr val="3366CC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366CC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 vert="horz" wrap="square" lIns="0" tIns="0" rIns="0" bIns="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  <a:cs typeface="+mn-cs"/>
                </a:rPr>
                <a:t>Hub WS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452320" y="2924944"/>
              <a:ext cx="1217066" cy="755703"/>
            </a:xfrm>
            <a:prstGeom prst="roundRect">
              <a:avLst/>
            </a:prstGeom>
            <a:gradFill rotWithShape="1">
              <a:gsLst>
                <a:gs pos="0">
                  <a:srgbClr val="3366CC">
                    <a:shade val="51000"/>
                    <a:satMod val="130000"/>
                  </a:srgbClr>
                </a:gs>
                <a:gs pos="80000">
                  <a:srgbClr val="3366CC">
                    <a:shade val="93000"/>
                    <a:satMod val="130000"/>
                  </a:srgbClr>
                </a:gs>
                <a:gs pos="100000">
                  <a:srgbClr val="3366CC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366CC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 vert="horz" wrap="square" lIns="0" tIns="0" rIns="0" bIns="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  <a:cs typeface="+mn-cs"/>
                </a:rPr>
                <a:t>WT Model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3680036" y="5337593"/>
              <a:ext cx="1217066" cy="755703"/>
            </a:xfrm>
            <a:prstGeom prst="roundRect">
              <a:avLst/>
            </a:prstGeom>
            <a:gradFill rotWithShape="1">
              <a:gsLst>
                <a:gs pos="0">
                  <a:srgbClr val="3366CC">
                    <a:shade val="51000"/>
                    <a:satMod val="130000"/>
                  </a:srgbClr>
                </a:gs>
                <a:gs pos="80000">
                  <a:srgbClr val="3366CC">
                    <a:shade val="93000"/>
                    <a:satMod val="130000"/>
                  </a:srgbClr>
                </a:gs>
                <a:gs pos="100000">
                  <a:srgbClr val="3366CC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366CC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 vert="horz" wrap="square" lIns="0" tIns="0" rIns="0" bIns="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  <a:cs typeface="+mn-cs"/>
                </a:rPr>
                <a:t>Single Wake</a:t>
              </a:r>
              <a:r>
                <a:rPr lang="en-US" sz="1200" b="1" kern="0" dirty="0">
                  <a:solidFill>
                    <a:srgbClr val="FFFFFF"/>
                  </a:solidFill>
                  <a:latin typeface="Verdana" pitchFamily="34" charset="0"/>
                  <a:ea typeface="ＭＳ Ｐゴシック" pitchFamily="-80" charset="-128"/>
                </a:rPr>
                <a:t> 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  <a:cs typeface="+mn-cs"/>
                </a:rPr>
                <a:t>Model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39552" y="2118454"/>
              <a:ext cx="8496944" cy="4334882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-80" charset="-128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123456" y="4932784"/>
              <a:ext cx="3608784" cy="144854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-80" charset="-128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3364" y="1654200"/>
              <a:ext cx="2204380" cy="936104"/>
            </a:xfrm>
            <a:prstGeom prst="ellipse">
              <a:avLst/>
            </a:prstGeom>
            <a:gradFill rotWithShape="1">
              <a:gsLst>
                <a:gs pos="0">
                  <a:srgbClr val="990000">
                    <a:shade val="51000"/>
                    <a:satMod val="130000"/>
                  </a:srgbClr>
                </a:gs>
                <a:gs pos="80000">
                  <a:srgbClr val="990000">
                    <a:shade val="93000"/>
                    <a:satMod val="130000"/>
                  </a:srgbClr>
                </a:gs>
                <a:gs pos="100000">
                  <a:srgbClr val="9900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90000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  <a:cs typeface="+mn-cs"/>
                </a:rPr>
                <a:t>Stream wise WTs</a:t>
              </a: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2051720" y="4437112"/>
              <a:ext cx="2204380" cy="936104"/>
            </a:xfrm>
            <a:prstGeom prst="ellipse">
              <a:avLst/>
            </a:prstGeom>
            <a:gradFill rotWithShape="1">
              <a:gsLst>
                <a:gs pos="0">
                  <a:srgbClr val="990000">
                    <a:shade val="51000"/>
                    <a:satMod val="130000"/>
                  </a:srgbClr>
                </a:gs>
                <a:gs pos="80000">
                  <a:srgbClr val="990000">
                    <a:shade val="93000"/>
                    <a:satMod val="130000"/>
                  </a:srgbClr>
                </a:gs>
                <a:gs pos="100000">
                  <a:srgbClr val="9900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90000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  <a:cs typeface="+mn-cs"/>
                </a:rPr>
                <a:t>Upstream WTs</a:t>
              </a:r>
            </a:p>
          </p:txBody>
        </p:sp>
        <p:sp>
          <p:nvSpPr>
            <p:cNvPr id="15" name="Round Diagonal Corner Rectangle 14"/>
            <p:cNvSpPr/>
            <p:nvPr/>
          </p:nvSpPr>
          <p:spPr bwMode="auto">
            <a:xfrm>
              <a:off x="755576" y="4005064"/>
              <a:ext cx="1338773" cy="516155"/>
            </a:xfrm>
            <a:prstGeom prst="round2DiagRect">
              <a:avLst/>
            </a:prstGeom>
            <a:gradFill rotWithShape="1">
              <a:gsLst>
                <a:gs pos="0">
                  <a:srgbClr val="FF9900">
                    <a:shade val="51000"/>
                    <a:satMod val="130000"/>
                  </a:srgbClr>
                </a:gs>
                <a:gs pos="80000">
                  <a:srgbClr val="FF9900">
                    <a:shade val="93000"/>
                    <a:satMod val="130000"/>
                  </a:srgbClr>
                </a:gs>
                <a:gs pos="100000">
                  <a:srgbClr val="FF99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9900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  <a:cs typeface="+mn-cs"/>
                </a:rPr>
                <a:t>Recorder</a:t>
              </a:r>
            </a:p>
          </p:txBody>
        </p:sp>
        <p:sp>
          <p:nvSpPr>
            <p:cNvPr id="16" name="Round Diagonal Corner Rectangle 15"/>
            <p:cNvSpPr/>
            <p:nvPr/>
          </p:nvSpPr>
          <p:spPr bwMode="auto">
            <a:xfrm>
              <a:off x="5292080" y="5457924"/>
              <a:ext cx="1338773" cy="516155"/>
            </a:xfrm>
            <a:prstGeom prst="round2DiagRect">
              <a:avLst/>
            </a:prstGeom>
            <a:gradFill rotWithShape="1">
              <a:gsLst>
                <a:gs pos="0">
                  <a:srgbClr val="FF9900">
                    <a:shade val="51000"/>
                    <a:satMod val="130000"/>
                  </a:srgbClr>
                </a:gs>
                <a:gs pos="80000">
                  <a:srgbClr val="FF9900">
                    <a:shade val="93000"/>
                    <a:satMod val="130000"/>
                  </a:srgbClr>
                </a:gs>
                <a:gs pos="100000">
                  <a:srgbClr val="FF99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9900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  <a:cs typeface="+mn-cs"/>
                </a:rPr>
                <a:t>Recorder</a:t>
              </a:r>
            </a:p>
          </p:txBody>
        </p:sp>
        <p:cxnSp>
          <p:nvCxnSpPr>
            <p:cNvPr id="17" name="Elbow Connector 16"/>
            <p:cNvCxnSpPr>
              <a:stCxn id="15" idx="1"/>
              <a:endCxn id="14" idx="2"/>
            </p:cNvCxnSpPr>
            <p:nvPr/>
          </p:nvCxnSpPr>
          <p:spPr bwMode="auto">
            <a:xfrm rot="16200000" flipH="1">
              <a:off x="1546369" y="4399812"/>
              <a:ext cx="383945" cy="626757"/>
            </a:xfrm>
            <a:prstGeom prst="bentConnector2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</p:cxnSp>
        <p:cxnSp>
          <p:nvCxnSpPr>
            <p:cNvPr id="18" name="Elbow Connector 17"/>
            <p:cNvCxnSpPr>
              <a:stCxn id="16" idx="3"/>
              <a:endCxn id="7" idx="2"/>
            </p:cNvCxnSpPr>
            <p:nvPr/>
          </p:nvCxnSpPr>
          <p:spPr bwMode="auto">
            <a:xfrm rot="16200000" flipV="1">
              <a:off x="4508683" y="4005140"/>
              <a:ext cx="1777277" cy="1128292"/>
            </a:xfrm>
            <a:prstGeom prst="bentConnector3">
              <a:avLst>
                <a:gd name="adj1" fmla="val 50000"/>
              </a:avLst>
            </a:prstGeom>
            <a:noFill/>
            <a:ln w="38100" cap="flat" cmpd="sng" algn="ctr">
              <a:solidFill>
                <a:srgbClr val="00000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</p:cxnSp>
        <p:cxnSp>
          <p:nvCxnSpPr>
            <p:cNvPr id="19" name="Straight Arrow Connector 18"/>
            <p:cNvCxnSpPr>
              <a:stCxn id="6" idx="2"/>
              <a:endCxn id="15" idx="3"/>
            </p:cNvCxnSpPr>
            <p:nvPr/>
          </p:nvCxnSpPr>
          <p:spPr bwMode="auto">
            <a:xfrm>
              <a:off x="1424963" y="3680647"/>
              <a:ext cx="0" cy="324417"/>
            </a:xfrm>
            <a:prstGeom prst="straightConnector1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</p:cxnSp>
        <p:cxnSp>
          <p:nvCxnSpPr>
            <p:cNvPr id="20" name="Straight Arrow Connector 19"/>
            <p:cNvCxnSpPr>
              <a:stCxn id="6" idx="3"/>
              <a:endCxn id="5" idx="1"/>
            </p:cNvCxnSpPr>
            <p:nvPr/>
          </p:nvCxnSpPr>
          <p:spPr bwMode="auto">
            <a:xfrm>
              <a:off x="2094349" y="3302796"/>
              <a:ext cx="274782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</p:cxnSp>
        <p:cxnSp>
          <p:nvCxnSpPr>
            <p:cNvPr id="21" name="Straight Arrow Connector 20"/>
            <p:cNvCxnSpPr>
              <a:stCxn id="5" idx="3"/>
              <a:endCxn id="7" idx="1"/>
            </p:cNvCxnSpPr>
            <p:nvPr/>
          </p:nvCxnSpPr>
          <p:spPr bwMode="auto">
            <a:xfrm>
              <a:off x="3707904" y="3302796"/>
              <a:ext cx="234317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</p:cxnSp>
        <p:cxnSp>
          <p:nvCxnSpPr>
            <p:cNvPr id="22" name="Straight Arrow Connector 21"/>
            <p:cNvCxnSpPr>
              <a:stCxn id="7" idx="3"/>
              <a:endCxn id="8" idx="1"/>
            </p:cNvCxnSpPr>
            <p:nvPr/>
          </p:nvCxnSpPr>
          <p:spPr bwMode="auto">
            <a:xfrm>
              <a:off x="5724128" y="3302796"/>
              <a:ext cx="216024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</p:cxnSp>
        <p:cxnSp>
          <p:nvCxnSpPr>
            <p:cNvPr id="23" name="Straight Arrow Connector 22"/>
            <p:cNvCxnSpPr>
              <a:stCxn id="8" idx="3"/>
              <a:endCxn id="9" idx="1"/>
            </p:cNvCxnSpPr>
            <p:nvPr/>
          </p:nvCxnSpPr>
          <p:spPr bwMode="auto">
            <a:xfrm>
              <a:off x="7157218" y="3302796"/>
              <a:ext cx="295102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</p:cxnSp>
        <p:cxnSp>
          <p:nvCxnSpPr>
            <p:cNvPr id="24" name="Elbow Connector 23"/>
            <p:cNvCxnSpPr>
              <a:stCxn id="9" idx="2"/>
              <a:endCxn id="15" idx="0"/>
            </p:cNvCxnSpPr>
            <p:nvPr/>
          </p:nvCxnSpPr>
          <p:spPr bwMode="auto">
            <a:xfrm rot="5400000">
              <a:off x="4786354" y="988642"/>
              <a:ext cx="582495" cy="5966504"/>
            </a:xfrm>
            <a:prstGeom prst="bentConnector2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</p:cxnSp>
        <p:cxnSp>
          <p:nvCxnSpPr>
            <p:cNvPr id="25" name="Straight Arrow Connector 24"/>
            <p:cNvCxnSpPr>
              <a:stCxn id="10" idx="3"/>
              <a:endCxn id="16" idx="2"/>
            </p:cNvCxnSpPr>
            <p:nvPr/>
          </p:nvCxnSpPr>
          <p:spPr bwMode="auto">
            <a:xfrm>
              <a:off x="4897102" y="5715445"/>
              <a:ext cx="394978" cy="557"/>
            </a:xfrm>
            <a:prstGeom prst="straightConnector1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</p:cxnSp>
        <p:cxnSp>
          <p:nvCxnSpPr>
            <p:cNvPr id="26" name="Elbow Connector 25"/>
            <p:cNvCxnSpPr>
              <a:stCxn id="8" idx="2"/>
              <a:endCxn id="15" idx="0"/>
            </p:cNvCxnSpPr>
            <p:nvPr/>
          </p:nvCxnSpPr>
          <p:spPr bwMode="auto">
            <a:xfrm rot="5400000">
              <a:off x="4030270" y="1744726"/>
              <a:ext cx="582495" cy="4454336"/>
            </a:xfrm>
            <a:prstGeom prst="bentConnector2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</p:cxnSp>
        <p:cxnSp>
          <p:nvCxnSpPr>
            <p:cNvPr id="27" name="Elbow Connector 26"/>
            <p:cNvCxnSpPr>
              <a:stCxn id="5" idx="2"/>
              <a:endCxn id="15" idx="0"/>
            </p:cNvCxnSpPr>
            <p:nvPr/>
          </p:nvCxnSpPr>
          <p:spPr bwMode="auto">
            <a:xfrm rot="5400000">
              <a:off x="2275187" y="3499810"/>
              <a:ext cx="582495" cy="944169"/>
            </a:xfrm>
            <a:prstGeom prst="bentConnector2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</p:cxnSp>
      </p:grpSp>
      <p:sp>
        <p:nvSpPr>
          <p:cNvPr id="28" name="TextBox 27"/>
          <p:cNvSpPr txBox="1"/>
          <p:nvPr/>
        </p:nvSpPr>
        <p:spPr>
          <a:xfrm>
            <a:off x="1130052" y="774544"/>
            <a:ext cx="6661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Engineering wake model workflow</a:t>
            </a:r>
            <a:endParaRPr lang="en-US" sz="3600" dirty="0"/>
          </a:p>
        </p:txBody>
      </p:sp>
      <p:sp>
        <p:nvSpPr>
          <p:cNvPr id="29" name="Rounded Rectangle 28"/>
          <p:cNvSpPr/>
          <p:nvPr/>
        </p:nvSpPr>
        <p:spPr bwMode="auto">
          <a:xfrm>
            <a:off x="1344039" y="1631403"/>
            <a:ext cx="1095257" cy="608298"/>
          </a:xfrm>
          <a:prstGeom prst="roundRect">
            <a:avLst/>
          </a:prstGeom>
          <a:gradFill rotWithShape="1">
            <a:gsLst>
              <a:gs pos="0">
                <a:srgbClr val="3366CC">
                  <a:shade val="51000"/>
                  <a:satMod val="130000"/>
                </a:srgbClr>
              </a:gs>
              <a:gs pos="80000">
                <a:srgbClr val="3366CC">
                  <a:shade val="93000"/>
                  <a:satMod val="130000"/>
                </a:srgbClr>
              </a:gs>
              <a:gs pos="100000">
                <a:srgbClr val="3366CC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3366CC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vert="horz" wrap="square" lIns="0" tIns="0" rIns="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ＭＳ Ｐゴシック" pitchFamily="-80" charset="-128"/>
                <a:cs typeface="+mn-cs"/>
              </a:rPr>
              <a:t>WT Model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14545" y="1420875"/>
            <a:ext cx="8371607" cy="5184861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-80" charset="-128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3074" y="2964002"/>
            <a:ext cx="7646534" cy="348933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Wind Farm Flow Model</a:t>
            </a:r>
          </a:p>
          <a:p>
            <a:pPr algn="ctr"/>
            <a:r>
              <a:rPr lang="en-US" sz="3600" b="1" dirty="0" smtClean="0"/>
              <a:t> (</a:t>
            </a:r>
            <a:r>
              <a:rPr lang="en-US" sz="3600" b="1" dirty="0" err="1" smtClean="0"/>
              <a:t>OpenWind</a:t>
            </a:r>
            <a:r>
              <a:rPr lang="en-US" sz="3600" b="1" dirty="0" smtClean="0"/>
              <a:t>/FUGA)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71368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51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Inputs</a:t>
            </a:r>
          </a:p>
          <a:p>
            <a:pPr lvl="1"/>
            <a:r>
              <a:rPr lang="en-US" dirty="0" err="1"/>
              <a:t>w</a:t>
            </a:r>
            <a:r>
              <a:rPr lang="en-US" dirty="0" err="1" smtClean="0"/>
              <a:t>t_desc</a:t>
            </a:r>
            <a:endParaRPr lang="en-US" dirty="0" smtClean="0"/>
          </a:p>
          <a:p>
            <a:pPr lvl="1"/>
            <a:r>
              <a:rPr lang="en-US" dirty="0" err="1"/>
              <a:t>w</a:t>
            </a:r>
            <a:r>
              <a:rPr lang="en-US" dirty="0" err="1" smtClean="0"/>
              <a:t>ind_speed</a:t>
            </a:r>
            <a:endParaRPr lang="en-US" dirty="0" smtClean="0"/>
          </a:p>
          <a:p>
            <a:pPr lvl="1"/>
            <a:r>
              <a:rPr lang="en-US" dirty="0" err="1" smtClean="0"/>
              <a:t>wind_direction</a:t>
            </a:r>
            <a:endParaRPr lang="en-US" dirty="0" smtClean="0"/>
          </a:p>
          <a:p>
            <a:pPr lvl="1"/>
            <a:r>
              <a:rPr lang="en-US" dirty="0" err="1" smtClean="0"/>
              <a:t>wt_positions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Outputs</a:t>
            </a:r>
          </a:p>
          <a:p>
            <a:pPr lvl="1"/>
            <a:r>
              <a:rPr lang="en-US" dirty="0" err="1" smtClean="0"/>
              <a:t>wt_powers</a:t>
            </a:r>
            <a:endParaRPr lang="en-US" dirty="0" smtClean="0"/>
          </a:p>
          <a:p>
            <a:pPr lvl="1"/>
            <a:r>
              <a:rPr lang="en-US" dirty="0" err="1" smtClean="0"/>
              <a:t>wt_thrusts</a:t>
            </a:r>
            <a:endParaRPr lang="en-US" dirty="0" smtClean="0"/>
          </a:p>
          <a:p>
            <a:pPr lvl="1"/>
            <a:r>
              <a:rPr lang="en-US" dirty="0" smtClean="0"/>
              <a:t>power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812429" y="3233368"/>
            <a:ext cx="1204783" cy="608298"/>
          </a:xfrm>
          <a:prstGeom prst="roundRect">
            <a:avLst/>
          </a:prstGeom>
          <a:gradFill rotWithShape="1">
            <a:gsLst>
              <a:gs pos="0">
                <a:srgbClr val="3366CC">
                  <a:shade val="51000"/>
                  <a:satMod val="130000"/>
                </a:srgbClr>
              </a:gs>
              <a:gs pos="80000">
                <a:srgbClr val="3366CC">
                  <a:shade val="93000"/>
                  <a:satMod val="130000"/>
                </a:srgbClr>
              </a:gs>
              <a:gs pos="100000">
                <a:srgbClr val="3366CC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3366CC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vert="horz" wrap="square" lIns="0" tIns="0" rIns="0" bIns="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ＭＳ Ｐゴシック" pitchFamily="-80" charset="-128"/>
                <a:cs typeface="+mn-cs"/>
              </a:rPr>
              <a:t>Wind Farm Flow Model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ＭＳ Ｐゴシック" pitchFamily="-80" charset="-128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18026" y="2584189"/>
            <a:ext cx="1867841" cy="2190503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-80" charset="-128"/>
              <a:cs typeface="+mn-cs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189497" y="2210491"/>
            <a:ext cx="1983756" cy="753511"/>
          </a:xfrm>
          <a:prstGeom prst="ellipse">
            <a:avLst/>
          </a:prstGeom>
          <a:gradFill rotWithShape="1">
            <a:gsLst>
              <a:gs pos="0">
                <a:srgbClr val="990000">
                  <a:shade val="51000"/>
                  <a:satMod val="130000"/>
                </a:srgbClr>
              </a:gs>
              <a:gs pos="80000">
                <a:srgbClr val="990000">
                  <a:shade val="93000"/>
                  <a:satMod val="130000"/>
                </a:srgbClr>
              </a:gs>
              <a:gs pos="100000">
                <a:srgbClr val="99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9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ＭＳ Ｐゴシック" pitchFamily="-80" charset="-128"/>
                <a:cs typeface="+mn-cs"/>
              </a:rPr>
              <a:t>Wind Rose Driver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ＭＳ Ｐゴシック" pitchFamily="-80" charset="-128"/>
              <a:cs typeface="+mn-cs"/>
            </a:endParaRPr>
          </a:p>
        </p:txBody>
      </p:sp>
      <p:sp>
        <p:nvSpPr>
          <p:cNvPr id="15" name="Round Diagonal Corner Rectangle 14"/>
          <p:cNvSpPr/>
          <p:nvPr/>
        </p:nvSpPr>
        <p:spPr bwMode="auto">
          <a:xfrm>
            <a:off x="3812429" y="4102803"/>
            <a:ext cx="1204783" cy="415475"/>
          </a:xfrm>
          <a:prstGeom prst="round2DiagRect">
            <a:avLst/>
          </a:prstGeom>
          <a:gradFill rotWithShape="1">
            <a:gsLst>
              <a:gs pos="0">
                <a:srgbClr val="FF9900">
                  <a:shade val="51000"/>
                  <a:satMod val="130000"/>
                </a:srgbClr>
              </a:gs>
              <a:gs pos="80000">
                <a:srgbClr val="FF9900">
                  <a:shade val="93000"/>
                  <a:satMod val="130000"/>
                </a:srgbClr>
              </a:gs>
              <a:gs pos="100000">
                <a:srgbClr val="FF99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ＭＳ Ｐゴシック" pitchFamily="-80" charset="-128"/>
                <a:cs typeface="+mn-cs"/>
              </a:rPr>
              <a:t>Recorder</a:t>
            </a:r>
          </a:p>
        </p:txBody>
      </p:sp>
      <p:cxnSp>
        <p:nvCxnSpPr>
          <p:cNvPr id="19" name="Straight Arrow Connector 18"/>
          <p:cNvCxnSpPr>
            <a:stCxn id="6" idx="2"/>
            <a:endCxn id="15" idx="3"/>
          </p:cNvCxnSpPr>
          <p:nvPr/>
        </p:nvCxnSpPr>
        <p:spPr bwMode="auto">
          <a:xfrm>
            <a:off x="4414821" y="3841666"/>
            <a:ext cx="0" cy="261137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</p:spTree>
    <p:extLst>
      <p:ext uri="{BB962C8B-B14F-4D97-AF65-F5344CB8AC3E}">
        <p14:creationId xmlns:p14="http://schemas.microsoft.com/office/powerpoint/2010/main" val="2296103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 Variable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Inputs</a:t>
            </a:r>
          </a:p>
          <a:p>
            <a:pPr lvl="1"/>
            <a:r>
              <a:rPr lang="en-US" dirty="0" err="1" smtClean="0"/>
              <a:t>wind_speeds</a:t>
            </a:r>
            <a:r>
              <a:rPr lang="en-US" dirty="0" smtClean="0"/>
              <a:t>: List of wind speeds to compute</a:t>
            </a:r>
          </a:p>
          <a:p>
            <a:pPr lvl="1"/>
            <a:r>
              <a:rPr lang="en-US" dirty="0" err="1" smtClean="0"/>
              <a:t>wind_direction</a:t>
            </a:r>
            <a:r>
              <a:rPr lang="en-US" dirty="0" smtClean="0"/>
              <a:t>: List of wind directions to compute</a:t>
            </a:r>
          </a:p>
          <a:p>
            <a:pPr lvl="1"/>
            <a:r>
              <a:rPr lang="en-US" dirty="0" err="1" smtClean="0"/>
              <a:t>wind_rose</a:t>
            </a:r>
            <a:r>
              <a:rPr lang="en-US" dirty="0" smtClean="0"/>
              <a:t>: probability for each </a:t>
            </a:r>
            <a:r>
              <a:rPr lang="en-US" dirty="0" err="1" smtClean="0"/>
              <a:t>ws</a:t>
            </a:r>
            <a:r>
              <a:rPr lang="en-US" dirty="0" smtClean="0"/>
              <a:t>, </a:t>
            </a:r>
            <a:r>
              <a:rPr lang="en-US" dirty="0" err="1" smtClean="0"/>
              <a:t>wd</a:t>
            </a:r>
            <a:r>
              <a:rPr lang="en-US" dirty="0" smtClean="0"/>
              <a:t> sector</a:t>
            </a:r>
          </a:p>
          <a:p>
            <a:pPr lvl="1"/>
            <a:endParaRPr lang="en-US" dirty="0"/>
          </a:p>
          <a:p>
            <a:r>
              <a:rPr lang="en-US" dirty="0" smtClean="0"/>
              <a:t>Outputs:</a:t>
            </a:r>
          </a:p>
          <a:p>
            <a:pPr lvl="1"/>
            <a:r>
              <a:rPr lang="en-US" dirty="0" smtClean="0"/>
              <a:t>energies: Array of energy output per sector</a:t>
            </a:r>
          </a:p>
          <a:p>
            <a:pPr lvl="1"/>
            <a:r>
              <a:rPr lang="en-US" dirty="0" err="1" smtClean="0"/>
              <a:t>aep</a:t>
            </a:r>
            <a:r>
              <a:rPr lang="en-US" dirty="0" smtClean="0"/>
              <a:t>: annual energy production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79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112</Words>
  <Application>Microsoft Macintosh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FUSED-Wind</vt:lpstr>
      <vt:lpstr>PowerPoint Presentation</vt:lpstr>
      <vt:lpstr>Variable I/O</vt:lpstr>
      <vt:lpstr>AEP</vt:lpstr>
      <vt:lpstr>AEP Variable I/O</vt:lpstr>
    </vt:vector>
  </TitlesOfParts>
  <Company>DTU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P-E Rethore</dc:creator>
  <cp:lastModifiedBy>P-E Rethore</cp:lastModifiedBy>
  <cp:revision>7</cp:revision>
  <dcterms:created xsi:type="dcterms:W3CDTF">2013-05-17T14:14:28Z</dcterms:created>
  <dcterms:modified xsi:type="dcterms:W3CDTF">2013-05-28T14:42:24Z</dcterms:modified>
</cp:coreProperties>
</file>