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7" r:id="rId2"/>
    <p:sldId id="258" r:id="rId3"/>
    <p:sldId id="259" r:id="rId4"/>
    <p:sldId id="288" r:id="rId5"/>
    <p:sldId id="260" r:id="rId6"/>
    <p:sldId id="311" r:id="rId7"/>
    <p:sldId id="312" r:id="rId8"/>
    <p:sldId id="261" r:id="rId9"/>
    <p:sldId id="313" r:id="rId10"/>
    <p:sldId id="262" r:id="rId11"/>
    <p:sldId id="263" r:id="rId12"/>
    <p:sldId id="264" r:id="rId13"/>
    <p:sldId id="265" r:id="rId14"/>
    <p:sldId id="314" r:id="rId15"/>
    <p:sldId id="315" r:id="rId16"/>
    <p:sldId id="316" r:id="rId17"/>
    <p:sldId id="317" r:id="rId18"/>
    <p:sldId id="318" r:id="rId19"/>
    <p:sldId id="319" r:id="rId20"/>
    <p:sldId id="266" r:id="rId21"/>
    <p:sldId id="267" r:id="rId22"/>
    <p:sldId id="320" r:id="rId23"/>
    <p:sldId id="268" r:id="rId24"/>
    <p:sldId id="269" r:id="rId25"/>
    <p:sldId id="271" r:id="rId26"/>
    <p:sldId id="272" r:id="rId27"/>
    <p:sldId id="321" r:id="rId28"/>
    <p:sldId id="322" r:id="rId29"/>
    <p:sldId id="323" r:id="rId30"/>
    <p:sldId id="324" r:id="rId31"/>
    <p:sldId id="277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B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4" autoAdjust="0"/>
    <p:restoredTop sz="94694" autoAdjust="0"/>
  </p:normalViewPr>
  <p:slideViewPr>
    <p:cSldViewPr snapToGrid="0" snapToObjects="1">
      <p:cViewPr varScale="1">
        <p:scale>
          <a:sx n="109" d="100"/>
          <a:sy n="109" d="100"/>
        </p:scale>
        <p:origin x="18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029E-E513-7545-92DF-ADD1B436E61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1372-709A-1E47-8946-6975D5A3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8B268-1D99-4454-8A83-EDDEB07E9D8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10B9B-5F38-418E-AD48-46582267A62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A04DC-A377-4E9E-BEEC-CEC5B13EA2C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97CD7-BFDB-47E4-9DB8-8B8F10C0D96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32DC2-F681-425C-8CE5-6094093ABF2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740E1-5053-4C0B-91DD-2AC9F09B10E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C74D9-FC5B-4F44-8D29-4261F8401DD3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00ED2-1F1A-433F-85C9-4CA83B32E19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C1473-13A3-4F08-AB51-4B91A29C8F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3F59F-3A08-4DE6-BCAA-D614DFE6F2F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06CB7-5436-4143-BE2E-9A85EDC38AF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5D43D-331C-4088-ADF0-E5CE4376869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129-2A54-49C5-9585-801548C6FA6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22768-FA61-41D8-8F47-2E60BAE6CB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1242-D6A7-442E-990C-2C06ED10CE1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1242-D6A7-442E-990C-2C06ED10CE1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2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DC713E-2A12-4345-8404-C393E94CF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800000"/>
                </a:solidFill>
              </a:rPr>
              <a:t>Visual Displays of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1762B3"/>
                </a:solidFill>
              </a:rPr>
              <a:t>Chapter 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Inaccurate Value 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2" descr="C:\Documents and Settings\dillerj\Desktop\Stats_Consult\JPGS - low res\CH03\low\NolESS_fig_03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81280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2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Nolan_3UN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1"/>
            <a:ext cx="8077200" cy="330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90600" y="838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Which of the two graphs is misleading?</a:t>
            </a:r>
          </a:p>
        </p:txBody>
      </p:sp>
    </p:spTree>
    <p:extLst>
      <p:ext uri="{BB962C8B-B14F-4D97-AF65-F5344CB8AC3E}">
        <p14:creationId xmlns:p14="http://schemas.microsoft.com/office/powerpoint/2010/main" val="262194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Types of Graphs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Scatterplots </a:t>
            </a:r>
          </a:p>
          <a:p>
            <a:pPr lvl="1"/>
            <a:r>
              <a:rPr lang="en-US" dirty="0"/>
              <a:t>Graphs that depict the relation between two scale variables</a:t>
            </a:r>
          </a:p>
          <a:p>
            <a:pPr lvl="1"/>
            <a:r>
              <a:rPr lang="en-US" dirty="0"/>
              <a:t>Range-frame (!!) – x and y axis show the range of the variable </a:t>
            </a:r>
          </a:p>
          <a:p>
            <a:pPr lvl="1"/>
            <a:r>
              <a:rPr lang="en-US" dirty="0"/>
              <a:t>Observing every data point</a:t>
            </a:r>
          </a:p>
          <a:p>
            <a:pPr lvl="2"/>
            <a:r>
              <a:rPr lang="en-US" dirty="0"/>
              <a:t>Linear relationships – relationship between variables is a straight line</a:t>
            </a:r>
          </a:p>
          <a:p>
            <a:pPr lvl="2"/>
            <a:r>
              <a:rPr lang="en-US" dirty="0"/>
              <a:t>Nonlinear relationships – relationship between variables is curved</a:t>
            </a:r>
          </a:p>
          <a:p>
            <a:pPr lvl="3"/>
            <a:r>
              <a:rPr lang="en-US" dirty="0"/>
              <a:t>Performance &amp; Anxiety</a:t>
            </a:r>
          </a:p>
        </p:txBody>
      </p:sp>
    </p:spTree>
    <p:extLst>
      <p:ext uri="{BB962C8B-B14F-4D97-AF65-F5344CB8AC3E}">
        <p14:creationId xmlns:p14="http://schemas.microsoft.com/office/powerpoint/2010/main" val="18147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Nolan_fig03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7475" y="2057400"/>
            <a:ext cx="66135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524000" y="457200"/>
            <a:ext cx="693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err="1">
                <a:solidFill>
                  <a:srgbClr val="990000"/>
                </a:solidFill>
                <a:latin typeface="+mn-lt"/>
              </a:rPr>
              <a:t>Scatterplot</a:t>
            </a:r>
            <a:r>
              <a:rPr lang="en-US" sz="3600" b="1" dirty="0">
                <a:solidFill>
                  <a:srgbClr val="990000"/>
                </a:solidFill>
                <a:latin typeface="+mn-lt"/>
              </a:rPr>
              <a:t> of Hours Studied and Statistics Grade</a:t>
            </a:r>
          </a:p>
        </p:txBody>
      </p:sp>
    </p:spTree>
    <p:extLst>
      <p:ext uri="{BB962C8B-B14F-4D97-AF65-F5344CB8AC3E}">
        <p14:creationId xmlns:p14="http://schemas.microsoft.com/office/powerpoint/2010/main" val="406000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you load the </a:t>
            </a:r>
            <a:r>
              <a:rPr lang="en-US" dirty="0" err="1"/>
              <a:t>ggplot</a:t>
            </a:r>
            <a:r>
              <a:rPr lang="en-US" dirty="0"/>
              <a:t> library!</a:t>
            </a:r>
          </a:p>
          <a:p>
            <a:pPr lvl="1"/>
            <a:r>
              <a:rPr lang="en-US" dirty="0"/>
              <a:t>We are going to use the </a:t>
            </a:r>
            <a:r>
              <a:rPr lang="en-US" dirty="0" err="1"/>
              <a:t>airquality</a:t>
            </a:r>
            <a:r>
              <a:rPr lang="en-US" dirty="0"/>
              <a:t> dataset.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airquality</a:t>
            </a:r>
            <a:r>
              <a:rPr lang="en-US" dirty="0"/>
              <a:t>), head(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build a blank plot.</a:t>
            </a:r>
          </a:p>
          <a:p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i="1" dirty="0"/>
              <a:t>dataset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i="1" dirty="0"/>
              <a:t>X axis column, Y axis column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(Temp, Ozone))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dots to it!</a:t>
            </a:r>
          </a:p>
          <a:p>
            <a:pPr lvl="1"/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Man, that’s still an ugly graph</a:t>
            </a:r>
            <a:r>
              <a:rPr lang="is-IS" dirty="0"/>
              <a:t>…how can we clean it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0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this cleanup code: </a:t>
            </a:r>
          </a:p>
          <a:p>
            <a:endParaRPr lang="en-US" dirty="0"/>
          </a:p>
          <a:p>
            <a:r>
              <a:rPr lang="en-US" sz="2400" dirty="0"/>
              <a:t>cleanup = theme(</a:t>
            </a:r>
            <a:r>
              <a:rPr lang="en-US" sz="2400" dirty="0" err="1"/>
              <a:t>panel.grid.major</a:t>
            </a:r>
            <a:r>
              <a:rPr lang="en-US" sz="2400" dirty="0"/>
              <a:t> = </a:t>
            </a:r>
            <a:r>
              <a:rPr lang="en-US" sz="2400" dirty="0" err="1"/>
              <a:t>element_blank</a:t>
            </a:r>
            <a:r>
              <a:rPr lang="en-US" sz="2400" dirty="0"/>
              <a:t>(),                 	</a:t>
            </a:r>
            <a:r>
              <a:rPr lang="en-US" sz="2400" dirty="0" err="1"/>
              <a:t>panel.grid.minor</a:t>
            </a:r>
            <a:r>
              <a:rPr lang="en-US" sz="2400" dirty="0"/>
              <a:t> = </a:t>
            </a:r>
            <a:r>
              <a:rPr lang="en-US" sz="2400" dirty="0" err="1"/>
              <a:t>element_blank</a:t>
            </a:r>
            <a:r>
              <a:rPr lang="en-US" sz="2400" dirty="0"/>
              <a:t>(),                 	</a:t>
            </a:r>
            <a:r>
              <a:rPr lang="en-US" sz="2400" dirty="0" err="1"/>
              <a:t>panel.background</a:t>
            </a:r>
            <a:r>
              <a:rPr lang="en-US" sz="2400" dirty="0"/>
              <a:t> = </a:t>
            </a:r>
            <a:r>
              <a:rPr lang="en-US" sz="2400" dirty="0" err="1"/>
              <a:t>element_blank</a:t>
            </a:r>
            <a:r>
              <a:rPr lang="en-US" sz="2400" dirty="0"/>
              <a:t>(),          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axis.line.x</a:t>
            </a:r>
            <a:r>
              <a:rPr lang="en-US" sz="2400" dirty="0"/>
              <a:t> = </a:t>
            </a:r>
            <a:r>
              <a:rPr lang="en-US" sz="2400" dirty="0" err="1"/>
              <a:t>element_line</a:t>
            </a:r>
            <a:r>
              <a:rPr lang="en-US" sz="2400" dirty="0"/>
              <a:t>(color = "black"),         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axis.line.y</a:t>
            </a:r>
            <a:r>
              <a:rPr lang="en-US" sz="2400" dirty="0"/>
              <a:t> = </a:t>
            </a:r>
            <a:r>
              <a:rPr lang="en-US" sz="2400" dirty="0" err="1"/>
              <a:t>element_line</a:t>
            </a:r>
            <a:r>
              <a:rPr lang="en-US" sz="2400" dirty="0"/>
              <a:t>(color = "black"),                	</a:t>
            </a:r>
            <a:r>
              <a:rPr lang="en-US" sz="2400" dirty="0" err="1"/>
              <a:t>legend.key</a:t>
            </a:r>
            <a:r>
              <a:rPr lang="en-US" sz="2400" dirty="0"/>
              <a:t> = </a:t>
            </a:r>
            <a:r>
              <a:rPr lang="en-US" sz="2400" dirty="0" err="1"/>
              <a:t>element_rect</a:t>
            </a:r>
            <a:r>
              <a:rPr lang="en-US" sz="2400" dirty="0"/>
              <a:t>(fill = "white"),                </a:t>
            </a:r>
          </a:p>
          <a:p>
            <a:pPr marL="0" indent="0">
              <a:buNone/>
            </a:pPr>
            <a:r>
              <a:rPr lang="en-US" sz="2400" dirty="0"/>
              <a:t>	text = </a:t>
            </a:r>
            <a:r>
              <a:rPr lang="en-US" sz="2400" dirty="0" err="1"/>
              <a:t>element_text</a:t>
            </a:r>
            <a:r>
              <a:rPr lang="en-US" sz="2400" dirty="0"/>
              <a:t>(size = 15))</a:t>
            </a:r>
          </a:p>
        </p:txBody>
      </p:sp>
    </p:spTree>
    <p:extLst>
      <p:ext uri="{BB962C8B-B14F-4D97-AF65-F5344CB8AC3E}">
        <p14:creationId xmlns:p14="http://schemas.microsoft.com/office/powerpoint/2010/main" val="316613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do,</a:t>
            </a:r>
          </a:p>
          <a:p>
            <a:r>
              <a:rPr lang="en-US" dirty="0" err="1"/>
              <a:t>myplot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() + cleanup</a:t>
            </a:r>
          </a:p>
          <a:p>
            <a:pPr lvl="1"/>
            <a:r>
              <a:rPr lang="en-US" dirty="0"/>
              <a:t>Much nicer!</a:t>
            </a:r>
          </a:p>
          <a:p>
            <a:r>
              <a:rPr lang="en-US" dirty="0"/>
              <a:t>Now, how can we change other things about the graph?</a:t>
            </a:r>
          </a:p>
          <a:p>
            <a:pPr lvl="1"/>
            <a:r>
              <a:rPr lang="en-US" dirty="0"/>
              <a:t>How about x and y axis labels?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3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xlab</a:t>
            </a:r>
            <a:r>
              <a:rPr lang="en-US" dirty="0"/>
              <a:t>(“</a:t>
            </a:r>
            <a:r>
              <a:rPr lang="en-US" i="1" dirty="0"/>
              <a:t>Text goes here”</a:t>
            </a:r>
            <a:r>
              <a:rPr lang="en-US" dirty="0"/>
              <a:t>)</a:t>
            </a:r>
          </a:p>
          <a:p>
            <a:r>
              <a:rPr lang="en-US" dirty="0"/>
              <a:t>+ </a:t>
            </a:r>
            <a:r>
              <a:rPr lang="en-US" dirty="0" err="1"/>
              <a:t>ylab</a:t>
            </a:r>
            <a:r>
              <a:rPr lang="en-US" dirty="0"/>
              <a:t>(“</a:t>
            </a:r>
            <a:r>
              <a:rPr lang="en-US" i="1" dirty="0"/>
              <a:t>Text goes here”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10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Graphs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Positive and negative uses </a:t>
            </a:r>
          </a:p>
          <a:p>
            <a:pPr lvl="1"/>
            <a:r>
              <a:rPr lang="en-US"/>
              <a:t>Can accurately and succinctly present information</a:t>
            </a:r>
          </a:p>
          <a:p>
            <a:pPr lvl="1"/>
            <a:r>
              <a:rPr lang="en-US"/>
              <a:t>Can reveal/conceal complicated data</a:t>
            </a:r>
          </a:p>
          <a:p>
            <a:r>
              <a:rPr lang="en-US"/>
              <a:t>Graphing in the information age: a critical skill</a:t>
            </a:r>
          </a:p>
          <a:p>
            <a:pPr lvl="1"/>
            <a:r>
              <a:rPr lang="en-US"/>
              <a:t>http://www.datavis.ca/gallery/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4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Graphs</a:t>
            </a:r>
            <a:endParaRPr lang="en-US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graphs are best for scale variables (remember this is interval/ratio)</a:t>
            </a:r>
          </a:p>
          <a:p>
            <a:pPr lvl="1"/>
            <a:r>
              <a:rPr lang="en-US"/>
              <a:t>Especially useful for trends over time</a:t>
            </a:r>
          </a:p>
          <a:p>
            <a:r>
              <a:rPr lang="en-US"/>
              <a:t>Line of best fit</a:t>
            </a:r>
          </a:p>
          <a:p>
            <a:r>
              <a:rPr lang="en-US"/>
              <a:t>Time series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5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Nolan_fig03_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33600"/>
            <a:ext cx="60960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371600" y="6858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Arial" charset="0"/>
              </a:rPr>
              <a:t>The Line of Best Fit</a:t>
            </a:r>
          </a:p>
        </p:txBody>
      </p:sp>
    </p:spTree>
    <p:extLst>
      <p:ext uri="{BB962C8B-B14F-4D97-AF65-F5344CB8AC3E}">
        <p14:creationId xmlns:p14="http://schemas.microsoft.com/office/powerpoint/2010/main" val="222943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a line of best fit!</a:t>
            </a:r>
          </a:p>
          <a:p>
            <a:r>
              <a:rPr lang="en-US" dirty="0"/>
              <a:t> + </a:t>
            </a:r>
            <a:r>
              <a:rPr lang="en-US" dirty="0" err="1"/>
              <a:t>geom_smooth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Oh, that’s not quite straight.</a:t>
            </a:r>
          </a:p>
          <a:p>
            <a:pPr lvl="1"/>
            <a:r>
              <a:rPr lang="en-US" dirty="0"/>
              <a:t>Let’s do this instead!</a:t>
            </a:r>
          </a:p>
          <a:p>
            <a:pPr lvl="1"/>
            <a:r>
              <a:rPr lang="en-US" dirty="0" err="1"/>
              <a:t>geom_smooth</a:t>
            </a:r>
            <a:r>
              <a:rPr lang="en-US" dirty="0"/>
              <a:t>(method = “lm”)</a:t>
            </a:r>
          </a:p>
        </p:txBody>
      </p:sp>
    </p:spTree>
    <p:extLst>
      <p:ext uri="{BB962C8B-B14F-4D97-AF65-F5344CB8AC3E}">
        <p14:creationId xmlns:p14="http://schemas.microsoft.com/office/powerpoint/2010/main" val="2571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H03\NolH2e_fig_03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3155"/>
            <a:ext cx="2514600" cy="6654255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0" y="2057400"/>
            <a:ext cx="419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Arial" charset="0"/>
              </a:rPr>
              <a:t>Weekly Newspaper Circulation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Graphs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independent variable is nominal or ordinal and the dependent variable is scale</a:t>
            </a:r>
          </a:p>
          <a:p>
            <a:pPr lvl="1"/>
            <a:r>
              <a:rPr lang="en-US" dirty="0"/>
              <a:t>Meaning X = groups, Y = interval/ratio</a:t>
            </a:r>
          </a:p>
          <a:p>
            <a:pPr lvl="1"/>
            <a:r>
              <a:rPr lang="en-US" dirty="0"/>
              <a:t>Each bar usually represents and AVERAGE score.</a:t>
            </a:r>
          </a:p>
        </p:txBody>
      </p:sp>
    </p:spTree>
    <p:extLst>
      <p:ext uri="{BB962C8B-B14F-4D97-AF65-F5344CB8AC3E}">
        <p14:creationId xmlns:p14="http://schemas.microsoft.com/office/powerpoint/2010/main" val="26537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295400" y="609600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+mn-lt"/>
              </a:rPr>
              <a:t>Bar Graphs Highlight Differences Between Means</a:t>
            </a:r>
          </a:p>
        </p:txBody>
      </p:sp>
      <p:pic>
        <p:nvPicPr>
          <p:cNvPr id="2050" name="Picture 2" descr="E:\CH03\NolH2e_fig_03_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1" y="2158449"/>
            <a:ext cx="5029200" cy="4242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00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828800" y="609600"/>
            <a:ext cx="594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+mn-lt"/>
              </a:rPr>
              <a:t>Deceiving with the Scale</a:t>
            </a:r>
          </a:p>
        </p:txBody>
      </p:sp>
      <p:pic>
        <p:nvPicPr>
          <p:cNvPr id="3074" name="Picture 2" descr="E:\CH03\NolH2e_fig_03_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057400"/>
            <a:ext cx="5593887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60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build a blank plot.</a:t>
            </a:r>
          </a:p>
          <a:p>
            <a:pPr lvl="1"/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i="1" dirty="0"/>
              <a:t>dataset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i="1" dirty="0"/>
              <a:t>X axis column, Y axis column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But now, the X axis column will be categorical, the Y axis column will be continuous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(Month, Temp))</a:t>
            </a:r>
          </a:p>
          <a:p>
            <a:pPr lvl="1"/>
            <a:r>
              <a:rPr lang="en-US" dirty="0"/>
              <a:t>Month is an integer at the month, let’s fix it!</a:t>
            </a:r>
          </a:p>
          <a:p>
            <a:pPr lvl="1"/>
            <a:r>
              <a:rPr lang="en-US" dirty="0"/>
              <a:t>The factor() command allows us to take numeric variables and switch them to text. </a:t>
            </a:r>
          </a:p>
          <a:p>
            <a:pPr lvl="1"/>
            <a:r>
              <a:rPr lang="en-US" dirty="0"/>
              <a:t>factor(</a:t>
            </a:r>
            <a:r>
              <a:rPr lang="en-US" i="1" dirty="0"/>
              <a:t>column</a:t>
            </a:r>
            <a:r>
              <a:rPr lang="en-US" dirty="0"/>
              <a:t>,</a:t>
            </a:r>
          </a:p>
          <a:p>
            <a:pPr marL="914400" lvl="2" indent="0">
              <a:buNone/>
            </a:pPr>
            <a:r>
              <a:rPr lang="en-US" dirty="0"/>
              <a:t>levels = c(</a:t>
            </a:r>
            <a:r>
              <a:rPr lang="en-US" i="1" dirty="0"/>
              <a:t>stuff that’s in the column already</a:t>
            </a:r>
            <a:r>
              <a:rPr lang="en-US" dirty="0"/>
              <a:t>),</a:t>
            </a:r>
          </a:p>
          <a:p>
            <a:pPr marL="914400" lvl="2" indent="0">
              <a:buNone/>
            </a:pPr>
            <a:r>
              <a:rPr lang="en-US" dirty="0"/>
              <a:t>Labels = c(</a:t>
            </a:r>
            <a:r>
              <a:rPr lang="en-US" i="1" dirty="0"/>
              <a:t>stuff you want to change it to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57133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</a:t>
            </a:r>
            <a:r>
              <a:rPr lang="en-US" dirty="0" err="1"/>
              <a:t>stat_summary</a:t>
            </a:r>
            <a:r>
              <a:rPr lang="en-US" dirty="0"/>
              <a:t>(</a:t>
            </a:r>
            <a:r>
              <a:rPr lang="en-US" dirty="0" err="1"/>
              <a:t>fun.y</a:t>
            </a:r>
            <a:r>
              <a:rPr lang="en-US" dirty="0"/>
              <a:t> = mean,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geom</a:t>
            </a:r>
            <a:r>
              <a:rPr lang="en-US" dirty="0"/>
              <a:t> = "bar", </a:t>
            </a:r>
          </a:p>
          <a:p>
            <a:pPr marL="0" indent="0">
              <a:buNone/>
            </a:pPr>
            <a:r>
              <a:rPr lang="en-US" dirty="0"/>
              <a:t>              fill = "White", </a:t>
            </a:r>
          </a:p>
          <a:p>
            <a:pPr marL="0" indent="0">
              <a:buNone/>
            </a:pPr>
            <a:r>
              <a:rPr lang="en-US" dirty="0"/>
              <a:t>               color = "Black")</a:t>
            </a:r>
          </a:p>
        </p:txBody>
      </p:sp>
    </p:spTree>
    <p:extLst>
      <p:ext uri="{BB962C8B-B14F-4D97-AF65-F5344CB8AC3E}">
        <p14:creationId xmlns:p14="http://schemas.microsoft.com/office/powerpoint/2010/main" val="24528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39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“The Most Misleading Graph Ever Published”</a:t>
            </a:r>
            <a:br>
              <a:rPr lang="en-US" dirty="0"/>
            </a:br>
            <a:endParaRPr lang="en-US" dirty="0"/>
          </a:p>
        </p:txBody>
      </p:sp>
      <p:pic>
        <p:nvPicPr>
          <p:cNvPr id="5123" name="Picture 4" descr="D:\JPEG_hi-res\CH03\Nolan_fig03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416050"/>
            <a:ext cx="426720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57200" y="1556957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How to Mislead with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91" y="28600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The Cost and Quality of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96438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stat_summary</a:t>
            </a:r>
            <a:r>
              <a:rPr lang="en-US" dirty="0"/>
              <a:t>(</a:t>
            </a:r>
            <a:r>
              <a:rPr lang="en-US" dirty="0" err="1"/>
              <a:t>fun.data</a:t>
            </a:r>
            <a:r>
              <a:rPr lang="en-US" dirty="0"/>
              <a:t> = </a:t>
            </a:r>
            <a:r>
              <a:rPr lang="en-US" dirty="0" err="1"/>
              <a:t>mean_cl_normal</a:t>
            </a:r>
            <a:r>
              <a:rPr lang="en-US" dirty="0"/>
              <a:t>,                </a:t>
            </a:r>
            <a:r>
              <a:rPr lang="en-US" dirty="0" err="1"/>
              <a:t>geom</a:t>
            </a:r>
            <a:r>
              <a:rPr lang="en-US" dirty="0"/>
              <a:t> = "</a:t>
            </a:r>
            <a:r>
              <a:rPr lang="en-US" dirty="0" err="1"/>
              <a:t>errorbar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position = </a:t>
            </a:r>
            <a:r>
              <a:rPr lang="en-US" dirty="0" err="1"/>
              <a:t>position_dodge</a:t>
            </a:r>
            <a:r>
              <a:rPr lang="en-US" dirty="0"/>
              <a:t>(width = 0.90),</a:t>
            </a:r>
          </a:p>
          <a:p>
            <a:pPr marL="0" indent="0">
              <a:buNone/>
            </a:pPr>
            <a:r>
              <a:rPr lang="en-US" dirty="0"/>
              <a:t>    width = 0.2)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Your Learning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best type of graph to depict the following:</a:t>
            </a:r>
          </a:p>
          <a:p>
            <a:pPr lvl="1"/>
            <a:r>
              <a:rPr lang="en-US"/>
              <a:t>Depression levels and stress levels for 150 university students.  Is depression related to stress?</a:t>
            </a:r>
          </a:p>
          <a:p>
            <a:pPr lvl="1"/>
            <a:r>
              <a:rPr lang="en-US"/>
              <a:t>Mean years of education for six regions of the United States.  Are education levels higher in some regions than in 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Choosing the Graph Based on Variables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scale variable (with frequencies): histogram or frequency polygon</a:t>
            </a:r>
          </a:p>
          <a:p>
            <a:r>
              <a:rPr lang="en-US"/>
              <a:t>One scale independent and one scale dependent variable: scatterplot or line graph</a:t>
            </a:r>
          </a:p>
          <a:p>
            <a:r>
              <a:rPr lang="en-US"/>
              <a:t>One nominal or ordinal independent and one scale dependent variable: bar graph</a:t>
            </a:r>
          </a:p>
          <a:p>
            <a:r>
              <a:rPr lang="en-US"/>
              <a:t>Two+ nominal or ordinal independent  and one interval dependent variable: bar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 Most Misleading Graph Ever Published”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why bad?</a:t>
            </a:r>
          </a:p>
          <a:p>
            <a:pPr lvl="1"/>
            <a:r>
              <a:rPr lang="en-US" dirty="0"/>
              <a:t>The times are not the same for both lines (going across)</a:t>
            </a:r>
          </a:p>
          <a:p>
            <a:pPr lvl="1"/>
            <a:r>
              <a:rPr lang="en-US" dirty="0"/>
              <a:t>The scales are not the same</a:t>
            </a:r>
          </a:p>
          <a:p>
            <a:pPr lvl="2"/>
            <a:r>
              <a:rPr lang="en-US" dirty="0"/>
              <a:t>So the starting point is also a problem</a:t>
            </a:r>
          </a:p>
          <a:p>
            <a:pPr lvl="1"/>
            <a:r>
              <a:rPr lang="en-US" dirty="0"/>
              <a:t>Rankings … down = BETTER, so why did they graph ranks that way?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false face validity lie</a:t>
            </a:r>
          </a:p>
          <a:p>
            <a:pPr lvl="1"/>
            <a:r>
              <a:rPr lang="en-US" dirty="0"/>
              <a:t>Method seems to represent what it says, but does not actually.</a:t>
            </a:r>
          </a:p>
          <a:p>
            <a:pPr lvl="2"/>
            <a:r>
              <a:rPr lang="en-US" dirty="0"/>
              <a:t>e.g., using yelling as a measure of aggression</a:t>
            </a:r>
          </a:p>
        </p:txBody>
      </p:sp>
    </p:spTree>
    <p:extLst>
      <p:ext uri="{BB962C8B-B14F-4D97-AF65-F5344CB8AC3E}">
        <p14:creationId xmlns:p14="http://schemas.microsoft.com/office/powerpoint/2010/main" val="5202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biased scale lie</a:t>
            </a:r>
          </a:p>
          <a:p>
            <a:pPr lvl="1"/>
            <a:r>
              <a:rPr lang="en-US" dirty="0"/>
              <a:t>Scaling to skew the results, or leading questions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goodreads</a:t>
            </a:r>
            <a:r>
              <a:rPr lang="en-US" dirty="0"/>
              <a:t> book scale (did not like, it was ok, liked it, really liked it, it was amazing)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sneaky sample lie</a:t>
            </a:r>
          </a:p>
          <a:p>
            <a:pPr lvl="1"/>
            <a:r>
              <a:rPr lang="en-US" dirty="0"/>
              <a:t>When participants are preselected or self selected to provide data.</a:t>
            </a:r>
          </a:p>
          <a:p>
            <a:pPr lvl="1"/>
            <a:r>
              <a:rPr lang="en-US" dirty="0"/>
              <a:t>Like rate my professor!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Techniques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interpolation lie </a:t>
            </a:r>
          </a:p>
          <a:p>
            <a:pPr lvl="1"/>
            <a:r>
              <a:rPr lang="en-US" dirty="0"/>
              <a:t>Assumes that a value between 2 data points follows the same pattern</a:t>
            </a:r>
          </a:p>
          <a:p>
            <a:r>
              <a:rPr lang="en-US" dirty="0"/>
              <a:t>The extrapolation lie </a:t>
            </a:r>
          </a:p>
          <a:p>
            <a:pPr lvl="1"/>
            <a:r>
              <a:rPr lang="en-US" dirty="0"/>
              <a:t>Assumes knowledge outside of the study</a:t>
            </a:r>
          </a:p>
        </p:txBody>
      </p:sp>
    </p:spTree>
    <p:extLst>
      <p:ext uri="{BB962C8B-B14F-4D97-AF65-F5344CB8AC3E}">
        <p14:creationId xmlns:p14="http://schemas.microsoft.com/office/powerpoint/2010/main" val="40220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Techniques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inaccurate values lie </a:t>
            </a:r>
          </a:p>
          <a:p>
            <a:pPr lvl="1"/>
            <a:r>
              <a:rPr lang="en-US" dirty="0"/>
              <a:t>Uses scaling to distort portions of the data</a:t>
            </a:r>
          </a:p>
          <a:p>
            <a:r>
              <a:rPr lang="en-US" dirty="0"/>
              <a:t>The outright lie:</a:t>
            </a:r>
          </a:p>
          <a:p>
            <a:pPr lvl="1"/>
            <a:r>
              <a:rPr lang="en-US" dirty="0"/>
              <a:t>Making up data!</a:t>
            </a:r>
          </a:p>
        </p:txBody>
      </p:sp>
    </p:spTree>
    <p:extLst>
      <p:ext uri="{BB962C8B-B14F-4D97-AF65-F5344CB8AC3E}">
        <p14:creationId xmlns:p14="http://schemas.microsoft.com/office/powerpoint/2010/main" val="229093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1009</Words>
  <Application>Microsoft Macintosh PowerPoint</Application>
  <PresentationFormat>On-screen Show (4:3)</PresentationFormat>
  <Paragraphs>148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Lucida Grande</vt:lpstr>
      <vt:lpstr>Office Theme</vt:lpstr>
      <vt:lpstr>Visual Displays of Data</vt:lpstr>
      <vt:lpstr>Uses of Graphs</vt:lpstr>
      <vt:lpstr>“The Most Misleading Graph Ever Published” </vt:lpstr>
      <vt:lpstr>“The Most Misleading Graph Ever Published”</vt:lpstr>
      <vt:lpstr>Techniques for Misleading</vt:lpstr>
      <vt:lpstr>Techniques for Misleading</vt:lpstr>
      <vt:lpstr>Techniques for Misleading</vt:lpstr>
      <vt:lpstr>More Techniques</vt:lpstr>
      <vt:lpstr>More Techniques</vt:lpstr>
      <vt:lpstr>The Inaccurate Value Lie</vt:lpstr>
      <vt:lpstr>PowerPoint Presentation</vt:lpstr>
      <vt:lpstr>Common Types of Graphs</vt:lpstr>
      <vt:lpstr>PowerPoint Presentation</vt:lpstr>
      <vt:lpstr>How-To R</vt:lpstr>
      <vt:lpstr>How-To R</vt:lpstr>
      <vt:lpstr>How-To R</vt:lpstr>
      <vt:lpstr>How-To R</vt:lpstr>
      <vt:lpstr>How-To R</vt:lpstr>
      <vt:lpstr>How-To R</vt:lpstr>
      <vt:lpstr>Line Graphs</vt:lpstr>
      <vt:lpstr>PowerPoint Presentation</vt:lpstr>
      <vt:lpstr>How-To R</vt:lpstr>
      <vt:lpstr>PowerPoint Presentation</vt:lpstr>
      <vt:lpstr>Bar Graphs</vt:lpstr>
      <vt:lpstr>PowerPoint Presentation</vt:lpstr>
      <vt:lpstr>PowerPoint Presentation</vt:lpstr>
      <vt:lpstr>How-To R</vt:lpstr>
      <vt:lpstr>How-To R</vt:lpstr>
      <vt:lpstr>How-To R</vt:lpstr>
      <vt:lpstr>How-To R</vt:lpstr>
      <vt:lpstr>Check Your Learning</vt:lpstr>
      <vt:lpstr>Choosing the Graph Based on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Displays of Data</dc:title>
  <dc:creator>Fatih Uenal</dc:creator>
  <cp:lastModifiedBy>Fatih Uenal</cp:lastModifiedBy>
  <cp:revision>3</cp:revision>
  <dcterms:created xsi:type="dcterms:W3CDTF">2020-06-20T22:45:19Z</dcterms:created>
  <dcterms:modified xsi:type="dcterms:W3CDTF">2020-06-20T23:04:06Z</dcterms:modified>
</cp:coreProperties>
</file>