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34"/>
  </p:notesMasterIdLst>
  <p:sldIdLst>
    <p:sldId id="257" r:id="rId2"/>
    <p:sldId id="258" r:id="rId3"/>
    <p:sldId id="275" r:id="rId4"/>
    <p:sldId id="259" r:id="rId5"/>
    <p:sldId id="278" r:id="rId6"/>
    <p:sldId id="290" r:id="rId7"/>
    <p:sldId id="291" r:id="rId8"/>
    <p:sldId id="289" r:id="rId9"/>
    <p:sldId id="276" r:id="rId10"/>
    <p:sldId id="293" r:id="rId11"/>
    <p:sldId id="292" r:id="rId12"/>
    <p:sldId id="279" r:id="rId13"/>
    <p:sldId id="261" r:id="rId14"/>
    <p:sldId id="281" r:id="rId15"/>
    <p:sldId id="294" r:id="rId16"/>
    <p:sldId id="263" r:id="rId17"/>
    <p:sldId id="264" r:id="rId18"/>
    <p:sldId id="265" r:id="rId19"/>
    <p:sldId id="295" r:id="rId20"/>
    <p:sldId id="286" r:id="rId21"/>
    <p:sldId id="267" r:id="rId22"/>
    <p:sldId id="268" r:id="rId23"/>
    <p:sldId id="296" r:id="rId24"/>
    <p:sldId id="287" r:id="rId25"/>
    <p:sldId id="269" r:id="rId26"/>
    <p:sldId id="288" r:id="rId27"/>
    <p:sldId id="270" r:id="rId28"/>
    <p:sldId id="297" r:id="rId29"/>
    <p:sldId id="298" r:id="rId30"/>
    <p:sldId id="299" r:id="rId31"/>
    <p:sldId id="272" r:id="rId32"/>
    <p:sldId id="27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2B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2"/>
    <p:restoredTop sz="90136" autoAdjust="0"/>
  </p:normalViewPr>
  <p:slideViewPr>
    <p:cSldViewPr snapToGrid="0" snapToObjects="1">
      <p:cViewPr varScale="1">
        <p:scale>
          <a:sx n="115" d="100"/>
          <a:sy n="115" d="100"/>
        </p:scale>
        <p:origin x="9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CBF55-ADA6-6C49-88CA-30E849AB012C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6D05D-D48B-2346-9263-01BCD378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2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AA945-6F92-4ECA-929E-40810E620BBB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3CF99-9677-49D8-8894-4574053D94D1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14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FD6381-4DCE-4C53-9E43-39297B0A14E6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16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AC853F-678F-4228-B89B-194D7F0C5BEE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17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4A9C8F-AFE1-4BCD-B6CE-8CCD19574958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18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4CE46-B398-4211-A0A9-2DBCBBCA4905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21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3BE1DD-8FF3-464C-8EB9-572D2AA2708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22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4CE46-B398-4211-A0A9-2DBCBBCA4905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24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532C5-4D8C-4D07-8A41-92D0DE7551EE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25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4CE46-B398-4211-A0A9-2DBCBBCA4905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26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51D38B-20C7-43C6-BFF4-A330EF2F141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27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3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77164B-7592-4B90-BB22-41EB50BD05CB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4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5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9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88DF2-1724-4CB3-9EED-E0AEAD932412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10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12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3CF99-9677-49D8-8894-4574053D94D1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13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5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5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5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0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6/21/20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1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9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6/21/20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0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8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2A05A-DF53-7541-A84F-FA6083F3930E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0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tif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orcle.com/games/RobPro/animal-logo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5338B8C-55E7-CD44-BF01-32661FAF2C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1" r="23178" b="8620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800000"/>
                </a:solidFill>
              </a:rPr>
              <a:t>Central Tendency and Variability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>
                <a:solidFill>
                  <a:srgbClr val="1762B3"/>
                </a:solidFill>
              </a:rPr>
              <a:t>Chapter 4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7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the Median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 up the scores in ascending order</a:t>
            </a:r>
          </a:p>
          <a:p>
            <a:r>
              <a:rPr lang="en-US"/>
              <a:t>Find the middle number</a:t>
            </a:r>
          </a:p>
          <a:p>
            <a:pPr lvl="1"/>
            <a:r>
              <a:rPr lang="en-US"/>
              <a:t>For an odd number of scores, just find the middle value.</a:t>
            </a:r>
          </a:p>
          <a:p>
            <a:pPr lvl="1"/>
            <a:r>
              <a:rPr lang="en-US"/>
              <a:t>For an even number of scores, divide number of scores by two.</a:t>
            </a:r>
          </a:p>
          <a:p>
            <a:pPr lvl="1"/>
            <a:r>
              <a:rPr lang="en-US"/>
              <a:t>Take the average of the scores around this 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4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get the median with the summary() function.</a:t>
            </a:r>
          </a:p>
          <a:p>
            <a:r>
              <a:rPr lang="en-US" dirty="0"/>
              <a:t>Or you can use:</a:t>
            </a:r>
          </a:p>
          <a:p>
            <a:pPr lvl="1"/>
            <a:r>
              <a:rPr lang="en-US" dirty="0"/>
              <a:t>median(</a:t>
            </a:r>
            <a:r>
              <a:rPr lang="en-US" i="1" dirty="0"/>
              <a:t>column</a:t>
            </a:r>
            <a:r>
              <a:rPr lang="en-US" dirty="0"/>
              <a:t>, </a:t>
            </a:r>
            <a:r>
              <a:rPr lang="en-US" dirty="0" err="1"/>
              <a:t>na.rm</a:t>
            </a:r>
            <a:r>
              <a:rPr lang="en-US" dirty="0"/>
              <a:t> = T)</a:t>
            </a:r>
          </a:p>
        </p:txBody>
      </p:sp>
    </p:spTree>
    <p:extLst>
      <p:ext uri="{BB962C8B-B14F-4D97-AF65-F5344CB8AC3E}">
        <p14:creationId xmlns:p14="http://schemas.microsoft.com/office/powerpoint/2010/main" val="411977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 Tendency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Mode: most common score</a:t>
            </a:r>
          </a:p>
          <a:p>
            <a:pPr lvl="1"/>
            <a:r>
              <a:rPr lang="en-US" dirty="0"/>
              <a:t>It’s the value:</a:t>
            </a:r>
          </a:p>
          <a:p>
            <a:pPr lvl="2"/>
            <a:r>
              <a:rPr lang="en-US" dirty="0"/>
              <a:t>With the largest frequency (or percent on a table).</a:t>
            </a:r>
          </a:p>
          <a:p>
            <a:pPr lvl="2"/>
            <a:r>
              <a:rPr lang="en-US" dirty="0"/>
              <a:t>The highest bar on a histogram depending on </a:t>
            </a:r>
            <a:r>
              <a:rPr lang="en-US" dirty="0" err="1"/>
              <a:t>binwidth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The highest point on a frequency polygon.</a:t>
            </a:r>
          </a:p>
          <a:p>
            <a:r>
              <a:rPr lang="en-US" dirty="0"/>
              <a:t>Note…sometimes there are multiple modes.</a:t>
            </a:r>
          </a:p>
        </p:txBody>
      </p:sp>
    </p:spTree>
    <p:extLst>
      <p:ext uri="{BB962C8B-B14F-4D97-AF65-F5344CB8AC3E}">
        <p14:creationId xmlns:p14="http://schemas.microsoft.com/office/powerpoint/2010/main" val="228754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the Mode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 up the scores in ascending order.</a:t>
            </a:r>
          </a:p>
          <a:p>
            <a:endParaRPr lang="en-US"/>
          </a:p>
          <a:p>
            <a:r>
              <a:rPr lang="en-US"/>
              <a:t>Find the most frequent score.</a:t>
            </a:r>
          </a:p>
          <a:p>
            <a:endParaRPr lang="en-US"/>
          </a:p>
          <a:p>
            <a:r>
              <a:rPr lang="en-US"/>
              <a:t>That’s the Mode!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6784" y="6461977"/>
            <a:ext cx="37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Aka, book notes can be silly sometimes.</a:t>
            </a:r>
          </a:p>
        </p:txBody>
      </p:sp>
    </p:spTree>
    <p:extLst>
      <p:ext uri="{BB962C8B-B14F-4D97-AF65-F5344CB8AC3E}">
        <p14:creationId xmlns:p14="http://schemas.microsoft.com/office/powerpoint/2010/main" val="229268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 + Distributions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We talked about this before but:</a:t>
            </a:r>
          </a:p>
          <a:p>
            <a:pPr lvl="1"/>
            <a:r>
              <a:rPr lang="en-US"/>
              <a:t>Unimodal = one hump distributions with one mode.</a:t>
            </a:r>
          </a:p>
          <a:p>
            <a:pPr lvl="1"/>
            <a:r>
              <a:rPr lang="en-US"/>
              <a:t>Bimodal = distributions with two modes.</a:t>
            </a:r>
          </a:p>
          <a:p>
            <a:pPr lvl="1"/>
            <a:r>
              <a:rPr lang="en-US"/>
              <a:t>Multimodal = distributions with three+ mode.</a:t>
            </a:r>
          </a:p>
          <a:p>
            <a:r>
              <a:rPr lang="en-US"/>
              <a:t>Remember we talked about traditionally how if there are 10 5s and 10 6s (that is technically two modes) that people consider that unimodal because they are so close together.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5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as easy </a:t>
            </a:r>
            <a:r>
              <a:rPr lang="en-US" dirty="0">
                <a:sym typeface="Wingdings"/>
              </a:rPr>
              <a:t></a:t>
            </a:r>
          </a:p>
          <a:p>
            <a:r>
              <a:rPr lang="en-US" dirty="0"/>
              <a:t>temp &lt;- table(</a:t>
            </a:r>
            <a:r>
              <a:rPr lang="en-US" dirty="0" err="1"/>
              <a:t>as.vector</a:t>
            </a:r>
            <a:r>
              <a:rPr lang="en-US" dirty="0"/>
              <a:t>(</a:t>
            </a:r>
            <a:r>
              <a:rPr lang="en-US" i="1" dirty="0"/>
              <a:t>column</a:t>
            </a:r>
            <a:r>
              <a:rPr lang="en-US" dirty="0"/>
              <a:t>))</a:t>
            </a:r>
          </a:p>
          <a:p>
            <a:r>
              <a:rPr lang="en-US" dirty="0"/>
              <a:t>names(temp)[temp == max(temp)]</a:t>
            </a:r>
          </a:p>
        </p:txBody>
      </p:sp>
    </p:spTree>
    <p:extLst>
      <p:ext uri="{BB962C8B-B14F-4D97-AF65-F5344CB8AC3E}">
        <p14:creationId xmlns:p14="http://schemas.microsoft.com/office/powerpoint/2010/main" val="311187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295400" y="14478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Figure 4-4:  Bipolar Disorder and the Modal Mood</a:t>
            </a:r>
          </a:p>
        </p:txBody>
      </p:sp>
      <p:pic>
        <p:nvPicPr>
          <p:cNvPr id="11269" name="Picture 5" descr="NolESS_fig_04_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09800"/>
            <a:ext cx="6172200" cy="430053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76849" y="502443"/>
            <a:ext cx="48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central tendency is not always the best answer: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71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Outliers and the Mean</a:t>
            </a:r>
            <a:endParaRPr lang="en-US" dirty="0"/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early lesson in lying with statistics</a:t>
            </a:r>
          </a:p>
          <a:p>
            <a:pPr lvl="1"/>
            <a:r>
              <a:rPr lang="en-US"/>
              <a:t>Which central tendency is “best”: mean, median, or mode?</a:t>
            </a:r>
          </a:p>
          <a:p>
            <a:pPr lvl="1"/>
            <a:r>
              <a:rPr lang="en-US"/>
              <a:t>Depends!</a:t>
            </a:r>
            <a:endParaRPr lang="en-US" dirty="0"/>
          </a:p>
        </p:txBody>
      </p:sp>
      <p:pic>
        <p:nvPicPr>
          <p:cNvPr id="4" name="Picture 4" descr="Nolan_fig02_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581400"/>
            <a:ext cx="752856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8624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Nolan_fig02_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905000"/>
            <a:ext cx="29749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685800" y="2135188"/>
            <a:ext cx="365760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Figure 4-6: 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The Mean without the Outlier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93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 outlier to our data.</a:t>
            </a:r>
          </a:p>
          <a:p>
            <a:r>
              <a:rPr lang="en-US" dirty="0"/>
              <a:t>outlier = c(</a:t>
            </a:r>
            <a:r>
              <a:rPr lang="en-US" dirty="0" err="1"/>
              <a:t>mycolumn</a:t>
            </a:r>
            <a:r>
              <a:rPr lang="en-US" dirty="0"/>
              <a:t>, </a:t>
            </a:r>
            <a:r>
              <a:rPr lang="en-US" i="1" dirty="0"/>
              <a:t>#</a:t>
            </a:r>
            <a:r>
              <a:rPr lang="en-US" dirty="0"/>
              <a:t>)</a:t>
            </a:r>
          </a:p>
          <a:p>
            <a:r>
              <a:rPr lang="en-US" dirty="0"/>
              <a:t>Rerun the mean, median, mode. </a:t>
            </a:r>
          </a:p>
          <a:p>
            <a:r>
              <a:rPr lang="en-US" dirty="0"/>
              <a:t>What happened?</a:t>
            </a:r>
          </a:p>
        </p:txBody>
      </p:sp>
    </p:spTree>
    <p:extLst>
      <p:ext uri="{BB962C8B-B14F-4D97-AF65-F5344CB8AC3E}">
        <p14:creationId xmlns:p14="http://schemas.microsoft.com/office/powerpoint/2010/main" val="367237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Variability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reality – all of statistics can be summed into one statement:</a:t>
            </a:r>
          </a:p>
          <a:p>
            <a:pPr lvl="1"/>
            <a:r>
              <a:rPr lang="en-US"/>
              <a:t>Variability matters.</a:t>
            </a:r>
          </a:p>
          <a:p>
            <a:pPr lvl="1"/>
            <a:r>
              <a:rPr lang="en-US"/>
              <a:t>(and less is more!, depending).</a:t>
            </a:r>
          </a:p>
          <a:p>
            <a:pPr lvl="1"/>
            <a:r>
              <a:rPr lang="en-US"/>
              <a:t>(and error happens).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1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So what happens if we delete our outliers?</a:t>
            </a:r>
          </a:p>
          <a:p>
            <a:r>
              <a:rPr lang="en-US"/>
              <a:t>Summary:</a:t>
            </a:r>
          </a:p>
          <a:p>
            <a:pPr lvl="1"/>
            <a:r>
              <a:rPr lang="en-US"/>
              <a:t>Mean is most affected by outliers (moved up or down, can be by a lot).</a:t>
            </a:r>
          </a:p>
          <a:p>
            <a:pPr lvl="2"/>
            <a:r>
              <a:rPr lang="en-US"/>
              <a:t>Best for symmetric distributions.</a:t>
            </a:r>
          </a:p>
          <a:p>
            <a:pPr lvl="1"/>
            <a:r>
              <a:rPr lang="en-US"/>
              <a:t>Median may change slightly one number up or down.</a:t>
            </a:r>
          </a:p>
          <a:p>
            <a:pPr lvl="2"/>
            <a:r>
              <a:rPr lang="en-US"/>
              <a:t>Best for skewed distributions or with outliers.</a:t>
            </a:r>
          </a:p>
          <a:p>
            <a:pPr lvl="1"/>
            <a:r>
              <a:rPr lang="en-US"/>
              <a:t>Generally the mode will not change. Uses:</a:t>
            </a:r>
          </a:p>
          <a:p>
            <a:pPr lvl="2"/>
            <a:r>
              <a:rPr lang="en-US"/>
              <a:t>One particular score dominates a distribution.</a:t>
            </a:r>
          </a:p>
          <a:p>
            <a:pPr lvl="2"/>
            <a:r>
              <a:rPr lang="en-US"/>
              <a:t>Distribution is bi or multi modal</a:t>
            </a:r>
          </a:p>
          <a:p>
            <a:pPr lvl="2"/>
            <a:r>
              <a:rPr lang="en-US"/>
              <a:t>Data are nominal.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12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Variability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Variability: a measure of how much spread there is in a distribution</a:t>
            </a:r>
          </a:p>
          <a:p>
            <a:r>
              <a:rPr lang="en-US"/>
              <a:t>Range </a:t>
            </a:r>
          </a:p>
          <a:p>
            <a:pPr lvl="1"/>
            <a:r>
              <a:rPr lang="en-US"/>
              <a:t>From the lowest to the highest score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50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the Range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Determine the highest score</a:t>
            </a:r>
          </a:p>
          <a:p>
            <a:r>
              <a:rPr lang="en-US"/>
              <a:t>Determine the lowest score</a:t>
            </a:r>
          </a:p>
          <a:p>
            <a:r>
              <a:rPr lang="en-US"/>
              <a:t>Subtract the lowest score from the highest score</a:t>
            </a:r>
            <a:endParaRPr lang="en-US" dirty="0"/>
          </a:p>
        </p:txBody>
      </p:sp>
      <p:graphicFrame>
        <p:nvGraphicFramePr>
          <p:cNvPr id="16390" name="Object 3"/>
          <p:cNvGraphicFramePr>
            <a:graphicFrameLocks noChangeAspect="1"/>
          </p:cNvGraphicFramePr>
          <p:nvPr/>
        </p:nvGraphicFramePr>
        <p:xfrm>
          <a:off x="1773238" y="4778375"/>
          <a:ext cx="56181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4" imgW="2145960" imgH="241200" progId="Equation.3">
                  <p:embed/>
                </p:oleObj>
              </mc:Choice>
              <mc:Fallback>
                <p:oleObj name="Equation" r:id="rId4" imgW="2145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4778375"/>
                        <a:ext cx="5618162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659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summary() function to get the min and max and subtract.</a:t>
            </a:r>
          </a:p>
          <a:p>
            <a:r>
              <a:rPr lang="en-US" dirty="0"/>
              <a:t>Or do this:</a:t>
            </a:r>
          </a:p>
          <a:p>
            <a:pPr lvl="1"/>
            <a:r>
              <a:rPr lang="en-US" dirty="0"/>
              <a:t>max(</a:t>
            </a:r>
            <a:r>
              <a:rPr lang="en-US" i="1" dirty="0"/>
              <a:t>column</a:t>
            </a:r>
            <a:r>
              <a:rPr lang="en-US" dirty="0"/>
              <a:t>, </a:t>
            </a:r>
            <a:r>
              <a:rPr lang="en-US" dirty="0" err="1"/>
              <a:t>na.rm</a:t>
            </a:r>
            <a:r>
              <a:rPr lang="en-US" dirty="0"/>
              <a:t> = T) – min(</a:t>
            </a:r>
            <a:r>
              <a:rPr lang="en-US" i="1" dirty="0"/>
              <a:t>column</a:t>
            </a:r>
            <a:r>
              <a:rPr lang="en-US" dirty="0"/>
              <a:t>, </a:t>
            </a:r>
            <a:r>
              <a:rPr lang="en-US" dirty="0" err="1"/>
              <a:t>na.rm</a:t>
            </a:r>
            <a:r>
              <a:rPr lang="en-US" dirty="0"/>
              <a:t> = T)</a:t>
            </a:r>
          </a:p>
        </p:txBody>
      </p:sp>
    </p:spTree>
    <p:extLst>
      <p:ext uri="{BB962C8B-B14F-4D97-AF65-F5344CB8AC3E}">
        <p14:creationId xmlns:p14="http://schemas.microsoft.com/office/powerpoint/2010/main" val="1295967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Variability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Variance </a:t>
            </a:r>
          </a:p>
          <a:p>
            <a:pPr lvl="1"/>
            <a:r>
              <a:rPr lang="en-US"/>
              <a:t>Average squared deviation from the mean</a:t>
            </a:r>
          </a:p>
          <a:p>
            <a:pPr lvl="1"/>
            <a:r>
              <a:rPr lang="en-US"/>
              <a:t>How much, on average, do people vary from the middle?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14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the Variance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Subtract the mean from each score</a:t>
            </a:r>
          </a:p>
          <a:p>
            <a:r>
              <a:rPr lang="en-US"/>
              <a:t>Square every deviation from the mean</a:t>
            </a:r>
          </a:p>
          <a:p>
            <a:r>
              <a:rPr lang="en-US"/>
              <a:t>Sum the squared deviations</a:t>
            </a:r>
          </a:p>
          <a:p>
            <a:r>
              <a:rPr lang="en-US"/>
              <a:t>Divide the sum of squares by N</a:t>
            </a:r>
            <a:endParaRPr lang="en-US" dirty="0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590800" y="4724400"/>
          <a:ext cx="329088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4" imgW="1257120" imgH="431640" progId="Equation.3">
                  <p:embed/>
                </p:oleObj>
              </mc:Choice>
              <mc:Fallback>
                <p:oleObj name="Equation" r:id="rId4" imgW="1257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24400"/>
                        <a:ext cx="3290888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86237" y="6001404"/>
            <a:ext cx="488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special notes right here about N versus N-1.</a:t>
            </a:r>
          </a:p>
        </p:txBody>
      </p:sp>
    </p:spTree>
    <p:extLst>
      <p:ext uri="{BB962C8B-B14F-4D97-AF65-F5344CB8AC3E}">
        <p14:creationId xmlns:p14="http://schemas.microsoft.com/office/powerpoint/2010/main" val="562687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Variability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Standard deviation </a:t>
            </a:r>
          </a:p>
          <a:p>
            <a:pPr lvl="1"/>
            <a:r>
              <a:rPr lang="en-US"/>
              <a:t>(square root of variance)</a:t>
            </a:r>
          </a:p>
          <a:p>
            <a:pPr lvl="1"/>
            <a:r>
              <a:rPr lang="en-US"/>
              <a:t>Typical amount that each score deviates from the mean.</a:t>
            </a:r>
          </a:p>
          <a:p>
            <a:pPr lvl="1"/>
            <a:r>
              <a:rPr lang="en-US"/>
              <a:t>Most commonly used statistic with the mean.</a:t>
            </a:r>
          </a:p>
          <a:p>
            <a:pPr lvl="1"/>
            <a:r>
              <a:rPr lang="en-US"/>
              <a:t>Why use this when variance says the same thing?</a:t>
            </a:r>
          </a:p>
          <a:p>
            <a:pPr lvl="2"/>
            <a:r>
              <a:rPr lang="en-US"/>
              <a:t>Standardized – brings the numbers back to the original scaling (since they were squared before).</a:t>
            </a:r>
          </a:p>
          <a:p>
            <a:pPr lvl="2"/>
            <a:r>
              <a:rPr lang="en-US"/>
              <a:t>Still biased by scale.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14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the Standard Deviation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Typical amount the scores vary or deviate from the sample mean</a:t>
            </a:r>
          </a:p>
          <a:p>
            <a:pPr lvl="1"/>
            <a:r>
              <a:rPr lang="en-US"/>
              <a:t>This is the square root of variance</a:t>
            </a: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981200" y="4071938"/>
          <a:ext cx="4267200" cy="157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4" imgW="1307880" imgH="482400" progId="Equation.3">
                  <p:embed/>
                </p:oleObj>
              </mc:Choice>
              <mc:Fallback>
                <p:oleObj name="Equation" r:id="rId4" imgW="1307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71938"/>
                        <a:ext cx="4267200" cy="15728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7391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Notes about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Samples usually use N – 1 as the denominator</a:t>
            </a:r>
          </a:p>
          <a:p>
            <a:pPr lvl="1"/>
            <a:r>
              <a:rPr lang="en-US" dirty="0"/>
              <a:t>UNBIASED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(</a:t>
            </a:r>
            <a:r>
              <a:rPr lang="en-US" i="1" dirty="0"/>
              <a:t>column name</a:t>
            </a:r>
            <a:r>
              <a:rPr lang="en-US" dirty="0"/>
              <a:t>, </a:t>
            </a:r>
            <a:r>
              <a:rPr lang="en-US" dirty="0" err="1"/>
              <a:t>na.rm</a:t>
            </a:r>
            <a:r>
              <a:rPr lang="en-US" dirty="0"/>
              <a:t> = T)</a:t>
            </a:r>
          </a:p>
          <a:p>
            <a:pPr lvl="1"/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i="1" dirty="0"/>
              <a:t>column name, </a:t>
            </a:r>
            <a:r>
              <a:rPr lang="en-US" dirty="0" err="1"/>
              <a:t>na.rm</a:t>
            </a:r>
            <a:r>
              <a:rPr lang="en-US" dirty="0"/>
              <a:t> = T)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23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Notes about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Populations usually use N as the denominator</a:t>
            </a:r>
          </a:p>
          <a:p>
            <a:pPr lvl="1"/>
            <a:r>
              <a:rPr lang="en-US" dirty="0"/>
              <a:t>BIASED</a:t>
            </a:r>
          </a:p>
          <a:p>
            <a:r>
              <a:rPr lang="en-US" dirty="0"/>
              <a:t>Run this code as is:</a:t>
            </a:r>
          </a:p>
          <a:p>
            <a:pPr lvl="1"/>
            <a:r>
              <a:rPr lang="en-US" dirty="0" err="1"/>
              <a:t>pop.var</a:t>
            </a:r>
            <a:r>
              <a:rPr lang="en-US" dirty="0"/>
              <a:t> &lt;- function(x) </a:t>
            </a:r>
            <a:r>
              <a:rPr lang="en-US" dirty="0" err="1"/>
              <a:t>var</a:t>
            </a:r>
            <a:r>
              <a:rPr lang="en-US" dirty="0"/>
              <a:t>(x) * (length(x)-1) / length(x) 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pop.sd</a:t>
            </a:r>
            <a:r>
              <a:rPr lang="en-US" dirty="0"/>
              <a:t> &lt;- function(x)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pop.var</a:t>
            </a:r>
            <a:r>
              <a:rPr lang="en-US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397578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 Tendency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Definition: descriptive stat that best represents the center of a distribution of data.</a:t>
            </a:r>
          </a:p>
          <a:p>
            <a:r>
              <a:rPr lang="en-US"/>
              <a:t>Mean: arithmetic average </a:t>
            </a:r>
          </a:p>
          <a:p>
            <a:pPr lvl="1"/>
            <a:r>
              <a:rPr lang="en-US"/>
              <a:t>“Typical score”</a:t>
            </a:r>
          </a:p>
          <a:p>
            <a:pPr lvl="1"/>
            <a:r>
              <a:rPr lang="en-US"/>
              <a:t>Often described as the “middle” of the scores, so don’t confuse this with medians.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95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Notes about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Populations usually use N as the denominator</a:t>
            </a:r>
          </a:p>
          <a:p>
            <a:pPr lvl="1"/>
            <a:r>
              <a:rPr lang="en-US" dirty="0"/>
              <a:t>BIASED</a:t>
            </a:r>
          </a:p>
          <a:p>
            <a:r>
              <a:rPr lang="en-US" dirty="0"/>
              <a:t>Run this code as is:</a:t>
            </a:r>
          </a:p>
          <a:p>
            <a:pPr lvl="1"/>
            <a:r>
              <a:rPr lang="en-US" dirty="0" err="1"/>
              <a:t>pop.var</a:t>
            </a:r>
            <a:r>
              <a:rPr lang="en-US" dirty="0"/>
              <a:t>(</a:t>
            </a:r>
            <a:r>
              <a:rPr lang="en-US" i="1" dirty="0"/>
              <a:t>column name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pop.sd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column name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We created our own functions!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So, you will have to run it every time you open R and want to use it.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112" y="6392623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start a “I need this” file with libraries, themes, and special functions?</a:t>
            </a:r>
          </a:p>
        </p:txBody>
      </p:sp>
    </p:spTree>
    <p:extLst>
      <p:ext uri="{BB962C8B-B14F-4D97-AF65-F5344CB8AC3E}">
        <p14:creationId xmlns:p14="http://schemas.microsoft.com/office/powerpoint/2010/main" val="1089083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Interquartile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Measure of the distance between the 1st  and 3rd quartiles.</a:t>
            </a:r>
          </a:p>
          <a:p>
            <a:r>
              <a:rPr lang="en-US"/>
              <a:t>1st quartile: 25th percentile of a data set</a:t>
            </a:r>
          </a:p>
          <a:p>
            <a:r>
              <a:rPr lang="en-US"/>
              <a:t>The median marks the 50th percentile of a data set. </a:t>
            </a:r>
          </a:p>
          <a:p>
            <a:r>
              <a:rPr lang="en-US"/>
              <a:t>3rd quartile: marks the 75th percentile of a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36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the Interquartile Range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Subtract: 75th percentile – 25th percentile.</a:t>
            </a:r>
          </a:p>
          <a:p>
            <a:pPr lvl="1"/>
            <a:r>
              <a:rPr lang="en-US" dirty="0"/>
              <a:t>You can look at these numbers in the summary() function.</a:t>
            </a:r>
          </a:p>
          <a:p>
            <a:r>
              <a:rPr lang="en-US" dirty="0"/>
              <a:t>IQR(</a:t>
            </a:r>
            <a:r>
              <a:rPr lang="en-US" i="1" dirty="0"/>
              <a:t>column name</a:t>
            </a:r>
            <a:r>
              <a:rPr lang="en-US" dirty="0"/>
              <a:t>, </a:t>
            </a:r>
            <a:r>
              <a:rPr lang="en-US" dirty="0" err="1"/>
              <a:t>na.rm</a:t>
            </a:r>
            <a:r>
              <a:rPr lang="en-US" dirty="0"/>
              <a:t> = T)</a:t>
            </a:r>
          </a:p>
        </p:txBody>
      </p:sp>
    </p:spTree>
    <p:extLst>
      <p:ext uri="{BB962C8B-B14F-4D97-AF65-F5344CB8AC3E}">
        <p14:creationId xmlns:p14="http://schemas.microsoft.com/office/powerpoint/2010/main" val="245700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the Mean</a:t>
            </a:r>
            <a:endParaRPr lang="en-US" dirty="0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up all scores</a:t>
            </a:r>
          </a:p>
          <a:p>
            <a:r>
              <a:rPr lang="en-US"/>
              <a:t>Divide by number of scores</a:t>
            </a:r>
          </a:p>
          <a:p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625625"/>
              </p:ext>
            </p:extLst>
          </p:nvPr>
        </p:nvGraphicFramePr>
        <p:xfrm>
          <a:off x="1254125" y="3689350"/>
          <a:ext cx="2133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4" imgW="609600" imgH="457200" progId="Equation.3">
                  <p:embed/>
                </p:oleObj>
              </mc:Choice>
              <mc:Fallback>
                <p:oleObj name="Equation" r:id="rId4" imgW="60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3689350"/>
                        <a:ext cx="21336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Figure 4-2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3505200"/>
            <a:ext cx="4667996" cy="2895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8200" y="5359394"/>
            <a:ext cx="3103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Traditionally, we use </a:t>
            </a:r>
            <a:r>
              <a:rPr lang="en-US" i="1" dirty="0"/>
              <a:t>M </a:t>
            </a:r>
            <a:endParaRPr lang="en-US" dirty="0"/>
          </a:p>
          <a:p>
            <a:r>
              <a:rPr lang="en-US" dirty="0"/>
              <a:t>as the symbol for sample means.</a:t>
            </a:r>
          </a:p>
        </p:txBody>
      </p:sp>
    </p:spTree>
    <p:extLst>
      <p:ext uri="{BB962C8B-B14F-4D97-AF65-F5344CB8AC3E}">
        <p14:creationId xmlns:p14="http://schemas.microsoft.com/office/powerpoint/2010/main" val="348267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 on Symbols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Latin letters (normal alphabet) are used for samples</a:t>
            </a:r>
          </a:p>
          <a:p>
            <a:pPr lvl="1"/>
            <a:r>
              <a:rPr lang="en-US" i="1" dirty="0"/>
              <a:t>M, SD</a:t>
            </a:r>
          </a:p>
          <a:p>
            <a:pPr lvl="1"/>
            <a:r>
              <a:rPr lang="en-US" dirty="0"/>
              <a:t>Sample statistics</a:t>
            </a:r>
          </a:p>
          <a:p>
            <a:r>
              <a:rPr lang="en-US" dirty="0"/>
              <a:t>Greek letters are used for populations</a:t>
            </a:r>
          </a:p>
          <a:p>
            <a:pPr lvl="1"/>
            <a:r>
              <a:rPr lang="en-US" i="1" dirty="0"/>
              <a:t>μ, </a:t>
            </a:r>
            <a:r>
              <a:rPr lang="en-US" i="1" dirty="0" err="1"/>
              <a:t>σ</a:t>
            </a:r>
            <a:endParaRPr lang="en-US" i="1" dirty="0"/>
          </a:p>
          <a:p>
            <a:pPr lvl="1"/>
            <a:r>
              <a:rPr lang="en-US" dirty="0"/>
              <a:t>Population parameters.</a:t>
            </a:r>
          </a:p>
          <a:p>
            <a:r>
              <a:rPr lang="en-US" dirty="0"/>
              <a:t>All statistical letters are italicized.</a:t>
            </a:r>
          </a:p>
        </p:txBody>
      </p:sp>
    </p:spTree>
    <p:extLst>
      <p:ext uri="{BB962C8B-B14F-4D97-AF65-F5344CB8AC3E}">
        <p14:creationId xmlns:p14="http://schemas.microsoft.com/office/powerpoint/2010/main" val="152319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some data!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http://www.sporcle.com/games/RobPro/animal-logos</a:t>
            </a:r>
            <a:r>
              <a:rPr lang="en-US" dirty="0"/>
              <a:t> </a:t>
            </a:r>
          </a:p>
          <a:p>
            <a:r>
              <a:rPr lang="en-US" dirty="0"/>
              <a:t>Take the quiz!</a:t>
            </a:r>
          </a:p>
          <a:p>
            <a:r>
              <a:rPr lang="en-US" dirty="0"/>
              <a:t>Give your score!</a:t>
            </a:r>
          </a:p>
        </p:txBody>
      </p:sp>
    </p:spTree>
    <p:extLst>
      <p:ext uri="{BB962C8B-B14F-4D97-AF65-F5344CB8AC3E}">
        <p14:creationId xmlns:p14="http://schemas.microsoft.com/office/powerpoint/2010/main" val="38827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Entering raw data.</a:t>
            </a:r>
          </a:p>
          <a:p>
            <a:pPr lvl="1"/>
            <a:r>
              <a:rPr lang="en-US" dirty="0"/>
              <a:t>You can enter the data from the board by creating your own individual columns of data.</a:t>
            </a:r>
          </a:p>
          <a:p>
            <a:pPr lvl="1"/>
            <a:r>
              <a:rPr lang="en-US" dirty="0" err="1"/>
              <a:t>mycolumn</a:t>
            </a:r>
            <a:r>
              <a:rPr lang="en-US" dirty="0"/>
              <a:t> = c(</a:t>
            </a:r>
            <a:r>
              <a:rPr lang="en-US" i="1" dirty="0"/>
              <a:t>#, #, #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How to reference that column? You do NOT need the $ operator.</a:t>
            </a:r>
          </a:p>
          <a:p>
            <a:pPr lvl="2"/>
            <a:r>
              <a:rPr lang="en-US" dirty="0"/>
              <a:t>Why not? </a:t>
            </a:r>
          </a:p>
        </p:txBody>
      </p:sp>
    </p:spTree>
    <p:extLst>
      <p:ext uri="{BB962C8B-B14F-4D97-AF65-F5344CB8AC3E}">
        <p14:creationId xmlns:p14="http://schemas.microsoft.com/office/powerpoint/2010/main" val="388300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calculate the mean:</a:t>
            </a:r>
          </a:p>
          <a:p>
            <a:pPr lvl="1"/>
            <a:r>
              <a:rPr lang="en-US" dirty="0"/>
              <a:t>Two ways:</a:t>
            </a:r>
          </a:p>
          <a:p>
            <a:pPr lvl="1"/>
            <a:r>
              <a:rPr lang="en-US" dirty="0"/>
              <a:t>summary(</a:t>
            </a:r>
            <a:r>
              <a:rPr lang="en-US" i="1" dirty="0"/>
              <a:t>column 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mean(</a:t>
            </a:r>
            <a:r>
              <a:rPr lang="en-US" i="1" dirty="0"/>
              <a:t>column name</a:t>
            </a:r>
            <a:r>
              <a:rPr lang="en-US" dirty="0"/>
              <a:t>, </a:t>
            </a:r>
            <a:r>
              <a:rPr lang="en-US" dirty="0" err="1"/>
              <a:t>na.rm</a:t>
            </a:r>
            <a:r>
              <a:rPr lang="en-US" dirty="0"/>
              <a:t> = 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001836"/>
            <a:ext cx="5524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2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 Tendency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Median: middle score when ordered from lowest to highest</a:t>
            </a:r>
          </a:p>
          <a:p>
            <a:pPr lvl="1"/>
            <a:r>
              <a:rPr lang="en-US" dirty="0"/>
              <a:t>No real symbol, but you can abbreviate </a:t>
            </a:r>
            <a:r>
              <a:rPr lang="en-US" i="1" dirty="0" err="1"/>
              <a:t>mdn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5787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1170</Words>
  <Application>Microsoft Macintosh PowerPoint</Application>
  <PresentationFormat>On-screen Show (4:3)</PresentationFormat>
  <Paragraphs>184</Paragraphs>
  <Slides>32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Lucida Grande</vt:lpstr>
      <vt:lpstr>Office Theme</vt:lpstr>
      <vt:lpstr>Equation</vt:lpstr>
      <vt:lpstr>Central Tendency and Variability</vt:lpstr>
      <vt:lpstr>Variability</vt:lpstr>
      <vt:lpstr>Central Tendency</vt:lpstr>
      <vt:lpstr>Calculating the Mean</vt:lpstr>
      <vt:lpstr>Note on Symbols</vt:lpstr>
      <vt:lpstr>Get some data!</vt:lpstr>
      <vt:lpstr>How-To R</vt:lpstr>
      <vt:lpstr>How-To R</vt:lpstr>
      <vt:lpstr>Central Tendency</vt:lpstr>
      <vt:lpstr>Calculating the Median</vt:lpstr>
      <vt:lpstr>How-To R</vt:lpstr>
      <vt:lpstr>Central Tendency</vt:lpstr>
      <vt:lpstr>Calculating the Mode</vt:lpstr>
      <vt:lpstr>Mode + Distributions</vt:lpstr>
      <vt:lpstr>How-To R</vt:lpstr>
      <vt:lpstr>PowerPoint Presentation</vt:lpstr>
      <vt:lpstr>Outliers and the Mean</vt:lpstr>
      <vt:lpstr>PowerPoint Presentation</vt:lpstr>
      <vt:lpstr>Let’s try it!</vt:lpstr>
      <vt:lpstr>Test with Outliers</vt:lpstr>
      <vt:lpstr>Measures of Variability</vt:lpstr>
      <vt:lpstr>Calculating the Range</vt:lpstr>
      <vt:lpstr>How to Range</vt:lpstr>
      <vt:lpstr>Measures of Variability</vt:lpstr>
      <vt:lpstr>Calculating the Variance</vt:lpstr>
      <vt:lpstr>Measures of Variability</vt:lpstr>
      <vt:lpstr>Calculating the Standard Deviation</vt:lpstr>
      <vt:lpstr>Quick Notes about Formulas</vt:lpstr>
      <vt:lpstr>Quick Notes about Formulas</vt:lpstr>
      <vt:lpstr>Quick Notes about Formulas</vt:lpstr>
      <vt:lpstr>Interquartile Range</vt:lpstr>
      <vt:lpstr>Calculating the Interquartile Range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Tendency and Variability</dc:title>
  <dc:creator>Fatih Uenal</dc:creator>
  <cp:lastModifiedBy>Fatih Uenal</cp:lastModifiedBy>
  <cp:revision>2</cp:revision>
  <dcterms:created xsi:type="dcterms:W3CDTF">2020-06-20T22:46:08Z</dcterms:created>
  <dcterms:modified xsi:type="dcterms:W3CDTF">2020-06-20T23:04:59Z</dcterms:modified>
</cp:coreProperties>
</file>