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34"/>
  </p:notesMasterIdLst>
  <p:sldIdLst>
    <p:sldId id="256" r:id="rId2"/>
    <p:sldId id="294" r:id="rId3"/>
    <p:sldId id="274" r:id="rId4"/>
    <p:sldId id="295" r:id="rId5"/>
    <p:sldId id="296" r:id="rId6"/>
    <p:sldId id="297" r:id="rId7"/>
    <p:sldId id="298" r:id="rId8"/>
    <p:sldId id="299" r:id="rId9"/>
    <p:sldId id="300" r:id="rId10"/>
    <p:sldId id="301" r:id="rId11"/>
    <p:sldId id="302" r:id="rId12"/>
    <p:sldId id="275" r:id="rId13"/>
    <p:sldId id="289" r:id="rId14"/>
    <p:sldId id="303" r:id="rId15"/>
    <p:sldId id="304" r:id="rId16"/>
    <p:sldId id="305" r:id="rId17"/>
    <p:sldId id="306" r:id="rId18"/>
    <p:sldId id="307" r:id="rId19"/>
    <p:sldId id="308" r:id="rId20"/>
    <p:sldId id="309" r:id="rId21"/>
    <p:sldId id="310" r:id="rId22"/>
    <p:sldId id="311" r:id="rId23"/>
    <p:sldId id="312" r:id="rId24"/>
    <p:sldId id="316" r:id="rId25"/>
    <p:sldId id="313" r:id="rId26"/>
    <p:sldId id="314" r:id="rId27"/>
    <p:sldId id="315" r:id="rId28"/>
    <p:sldId id="279" r:id="rId29"/>
    <p:sldId id="317" r:id="rId30"/>
    <p:sldId id="318" r:id="rId31"/>
    <p:sldId id="319" r:id="rId32"/>
    <p:sldId id="282" r:id="rId3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Lucida Grande"/>
        <a:ea typeface="Geneva"/>
        <a:cs typeface="Geneva"/>
      </a:defRPr>
    </a:lvl1pPr>
    <a:lvl2pPr marL="457200" algn="l" rtl="0" fontAlgn="base">
      <a:spcBef>
        <a:spcPct val="0"/>
      </a:spcBef>
      <a:spcAft>
        <a:spcPct val="0"/>
      </a:spcAft>
      <a:defRPr sz="2400" kern="1200">
        <a:solidFill>
          <a:schemeClr val="tx1"/>
        </a:solidFill>
        <a:latin typeface="Lucida Grande"/>
        <a:ea typeface="Geneva"/>
        <a:cs typeface="Geneva"/>
      </a:defRPr>
    </a:lvl2pPr>
    <a:lvl3pPr marL="914400" algn="l" rtl="0" fontAlgn="base">
      <a:spcBef>
        <a:spcPct val="0"/>
      </a:spcBef>
      <a:spcAft>
        <a:spcPct val="0"/>
      </a:spcAft>
      <a:defRPr sz="2400" kern="1200">
        <a:solidFill>
          <a:schemeClr val="tx1"/>
        </a:solidFill>
        <a:latin typeface="Lucida Grande"/>
        <a:ea typeface="Geneva"/>
        <a:cs typeface="Geneva"/>
      </a:defRPr>
    </a:lvl3pPr>
    <a:lvl4pPr marL="1371600" algn="l" rtl="0" fontAlgn="base">
      <a:spcBef>
        <a:spcPct val="0"/>
      </a:spcBef>
      <a:spcAft>
        <a:spcPct val="0"/>
      </a:spcAft>
      <a:defRPr sz="2400" kern="1200">
        <a:solidFill>
          <a:schemeClr val="tx1"/>
        </a:solidFill>
        <a:latin typeface="Lucida Grande"/>
        <a:ea typeface="Geneva"/>
        <a:cs typeface="Geneva"/>
      </a:defRPr>
    </a:lvl4pPr>
    <a:lvl5pPr marL="1828800" algn="l" rtl="0" fontAlgn="base">
      <a:spcBef>
        <a:spcPct val="0"/>
      </a:spcBef>
      <a:spcAft>
        <a:spcPct val="0"/>
      </a:spcAft>
      <a:defRPr sz="2400" kern="1200">
        <a:solidFill>
          <a:schemeClr val="tx1"/>
        </a:solidFill>
        <a:latin typeface="Lucida Grande"/>
        <a:ea typeface="Geneva"/>
        <a:cs typeface="Geneva"/>
      </a:defRPr>
    </a:lvl5pPr>
    <a:lvl6pPr marL="2286000" algn="l" defTabSz="914400" rtl="0" eaLnBrk="1" latinLnBrk="0" hangingPunct="1">
      <a:defRPr sz="2400" kern="1200">
        <a:solidFill>
          <a:schemeClr val="tx1"/>
        </a:solidFill>
        <a:latin typeface="Lucida Grande"/>
        <a:ea typeface="Geneva"/>
        <a:cs typeface="Geneva"/>
      </a:defRPr>
    </a:lvl6pPr>
    <a:lvl7pPr marL="2743200" algn="l" defTabSz="914400" rtl="0" eaLnBrk="1" latinLnBrk="0" hangingPunct="1">
      <a:defRPr sz="2400" kern="1200">
        <a:solidFill>
          <a:schemeClr val="tx1"/>
        </a:solidFill>
        <a:latin typeface="Lucida Grande"/>
        <a:ea typeface="Geneva"/>
        <a:cs typeface="Geneva"/>
      </a:defRPr>
    </a:lvl7pPr>
    <a:lvl8pPr marL="3200400" algn="l" defTabSz="914400" rtl="0" eaLnBrk="1" latinLnBrk="0" hangingPunct="1">
      <a:defRPr sz="2400" kern="1200">
        <a:solidFill>
          <a:schemeClr val="tx1"/>
        </a:solidFill>
        <a:latin typeface="Lucida Grande"/>
        <a:ea typeface="Geneva"/>
        <a:cs typeface="Geneva"/>
      </a:defRPr>
    </a:lvl8pPr>
    <a:lvl9pPr marL="3657600" algn="l" defTabSz="914400" rtl="0" eaLnBrk="1" latinLnBrk="0" hangingPunct="1">
      <a:defRPr sz="2400" kern="1200">
        <a:solidFill>
          <a:schemeClr val="tx1"/>
        </a:solidFill>
        <a:latin typeface="Lucida Grande"/>
        <a:ea typeface="Geneva"/>
        <a:cs typeface="Geneva"/>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113480"/>
    <a:srgbClr val="5D8866"/>
    <a:srgbClr val="B0E5CF"/>
    <a:srgbClr val="B3DAB0"/>
    <a:srgbClr val="3EBD86"/>
    <a:srgbClr val="181818"/>
    <a:srgbClr val="F2E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43" autoAdjust="0"/>
    <p:restoredTop sz="86333" autoAdjust="0"/>
  </p:normalViewPr>
  <p:slideViewPr>
    <p:cSldViewPr>
      <p:cViewPr varScale="1">
        <p:scale>
          <a:sx n="128" d="100"/>
          <a:sy n="128" d="100"/>
        </p:scale>
        <p:origin x="760" y="176"/>
      </p:cViewPr>
      <p:guideLst>
        <p:guide orient="horz" pos="2160"/>
        <p:guide pos="2880"/>
      </p:guideLst>
    </p:cSldViewPr>
  </p:slideViewPr>
  <p:outlineViewPr>
    <p:cViewPr>
      <p:scale>
        <a:sx n="33" d="100"/>
        <a:sy n="33" d="100"/>
      </p:scale>
      <p:origin x="0" y="294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atin typeface="Lucida Grande" pitchFamily="-48" charset="0"/>
                <a:ea typeface="Geneva" pitchFamily="-48" charset="-128"/>
                <a:cs typeface="+mn-cs"/>
              </a:defRPr>
            </a:lvl1pPr>
          </a:lstStyle>
          <a:p>
            <a:pPr>
              <a:defRPr/>
            </a:pPr>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atin typeface="Lucida Grande" pitchFamily="-48" charset="0"/>
                <a:ea typeface="Geneva" pitchFamily="-48" charset="-128"/>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atin typeface="Lucida Grande" pitchFamily="-48" charset="0"/>
                <a:ea typeface="Geneva" pitchFamily="-48" charset="-128"/>
                <a:cs typeface="+mn-cs"/>
              </a:defRPr>
            </a:lvl1pPr>
          </a:lstStyle>
          <a:p>
            <a:pPr>
              <a:defRPr/>
            </a:pPr>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atin typeface="Lucida Grande" pitchFamily="-48" charset="0"/>
                <a:ea typeface="Geneva" pitchFamily="-48" charset="-128"/>
                <a:cs typeface="+mn-cs"/>
              </a:defRPr>
            </a:lvl1pPr>
          </a:lstStyle>
          <a:p>
            <a:pPr>
              <a:defRPr/>
            </a:pPr>
            <a:fld id="{817BE049-20F1-406F-8CE3-42BF2CD1B4EA}" type="slidenum">
              <a:rPr lang="en-US"/>
              <a:pPr>
                <a:defRPr/>
              </a:pPr>
              <a:t>‹#›</a:t>
            </a:fld>
            <a:endParaRPr lang="en-US"/>
          </a:p>
        </p:txBody>
      </p:sp>
    </p:spTree>
    <p:extLst>
      <p:ext uri="{BB962C8B-B14F-4D97-AF65-F5344CB8AC3E}">
        <p14:creationId xmlns:p14="http://schemas.microsoft.com/office/powerpoint/2010/main" val="20373389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pitchFamily="-80" charset="-128"/>
      </a:defRPr>
    </a:lvl1pPr>
    <a:lvl2pPr marL="457200"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a:defRPr>
    </a:lvl2pPr>
    <a:lvl3pPr marL="914400"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a:defRPr>
    </a:lvl3pPr>
    <a:lvl4pPr marL="1371600"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a:defRPr>
    </a:lvl4pPr>
    <a:lvl5pPr marL="1828800"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44A39EBF-C6D0-4A70-8B18-77ACE447688C}" type="slidenum">
              <a:rPr lang="en-US" smtClean="0">
                <a:latin typeface="Lucida Grande"/>
                <a:ea typeface="Geneva"/>
                <a:cs typeface="Geneva"/>
              </a:rPr>
              <a:pPr/>
              <a:t>1</a:t>
            </a:fld>
            <a:endParaRPr lang="en-US">
              <a:latin typeface="Lucida Grande"/>
              <a:ea typeface="Geneva"/>
              <a:cs typeface="Geneva"/>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a:latin typeface="Lucida Grande"/>
              <a:ea typeface="Geneva"/>
              <a:cs typeface="Gene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a:ln/>
        </p:spPr>
      </p:sp>
      <p:sp>
        <p:nvSpPr>
          <p:cNvPr id="45058"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45059" name="Slide Number Placeholder 3"/>
          <p:cNvSpPr>
            <a:spLocks noGrp="1"/>
          </p:cNvSpPr>
          <p:nvPr>
            <p:ph type="sldNum" sz="quarter" idx="5"/>
          </p:nvPr>
        </p:nvSpPr>
        <p:spPr>
          <a:noFill/>
        </p:spPr>
        <p:txBody>
          <a:bodyPr/>
          <a:lstStyle/>
          <a:p>
            <a:fld id="{144F0C0A-4132-400A-A9FC-DE04BC5BBC44}" type="slidenum">
              <a:rPr lang="en-US" smtClean="0">
                <a:latin typeface="Lucida Grande"/>
                <a:ea typeface="Geneva"/>
                <a:cs typeface="Geneva"/>
              </a:rPr>
              <a:pPr/>
              <a:t>3</a:t>
            </a:fld>
            <a:endParaRPr lang="en-US">
              <a:latin typeface="Lucida Grande"/>
              <a:ea typeface="Geneva"/>
              <a:cs typeface="Gene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9D85058A-C243-415B-91BB-20913EB48F1B}" type="slidenum">
              <a:rPr lang="en-US" smtClean="0">
                <a:latin typeface="Lucida Grande"/>
                <a:ea typeface="Geneva"/>
                <a:cs typeface="Geneva"/>
              </a:rPr>
              <a:pPr/>
              <a:t>12</a:t>
            </a:fld>
            <a:endParaRPr lang="en-US">
              <a:latin typeface="Lucida Grande"/>
              <a:ea typeface="Geneva"/>
              <a:cs typeface="Geneva"/>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eaLnBrk="1" hangingPunct="1"/>
            <a:endParaRPr lang="en-US">
              <a:latin typeface="Lucida Grande"/>
              <a:ea typeface="Geneva"/>
              <a:cs typeface="Gene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a:ln/>
        </p:spPr>
      </p:sp>
      <p:sp>
        <p:nvSpPr>
          <p:cNvPr id="49154"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49155" name="Slide Number Placeholder 3"/>
          <p:cNvSpPr>
            <a:spLocks noGrp="1"/>
          </p:cNvSpPr>
          <p:nvPr>
            <p:ph type="sldNum" sz="quarter" idx="5"/>
          </p:nvPr>
        </p:nvSpPr>
        <p:spPr>
          <a:noFill/>
        </p:spPr>
        <p:txBody>
          <a:bodyPr/>
          <a:lstStyle/>
          <a:p>
            <a:fld id="{E466AD20-99A6-4A4D-BDF5-317BDAD75090}" type="slidenum">
              <a:rPr lang="en-US" smtClean="0">
                <a:latin typeface="Lucida Grande"/>
                <a:ea typeface="Geneva"/>
                <a:cs typeface="Geneva"/>
              </a:rPr>
              <a:pPr/>
              <a:t>13</a:t>
            </a:fld>
            <a:endParaRPr lang="en-US">
              <a:latin typeface="Lucida Grande"/>
              <a:ea typeface="Geneva"/>
              <a:cs typeface="Gene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ln/>
        </p:spPr>
      </p:sp>
      <p:sp>
        <p:nvSpPr>
          <p:cNvPr id="55298"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55299" name="Slide Number Placeholder 3"/>
          <p:cNvSpPr>
            <a:spLocks noGrp="1"/>
          </p:cNvSpPr>
          <p:nvPr>
            <p:ph type="sldNum" sz="quarter" idx="5"/>
          </p:nvPr>
        </p:nvSpPr>
        <p:spPr>
          <a:noFill/>
        </p:spPr>
        <p:txBody>
          <a:bodyPr/>
          <a:lstStyle/>
          <a:p>
            <a:fld id="{4BC8563E-B840-4E37-AE95-4550FECA91B8}" type="slidenum">
              <a:rPr lang="en-US" smtClean="0">
                <a:latin typeface="Lucida Grande"/>
                <a:ea typeface="Geneva"/>
                <a:cs typeface="Geneva"/>
              </a:rPr>
              <a:pPr/>
              <a:t>28</a:t>
            </a:fld>
            <a:endParaRPr lang="en-US">
              <a:latin typeface="Lucida Grande"/>
              <a:ea typeface="Geneva"/>
              <a:cs typeface="Gene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a:ln/>
        </p:spPr>
      </p:sp>
      <p:sp>
        <p:nvSpPr>
          <p:cNvPr id="61442"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61443" name="Slide Number Placeholder 3"/>
          <p:cNvSpPr>
            <a:spLocks noGrp="1"/>
          </p:cNvSpPr>
          <p:nvPr>
            <p:ph type="sldNum" sz="quarter" idx="5"/>
          </p:nvPr>
        </p:nvSpPr>
        <p:spPr>
          <a:noFill/>
        </p:spPr>
        <p:txBody>
          <a:bodyPr/>
          <a:lstStyle/>
          <a:p>
            <a:fld id="{22D4CEE2-C57F-46BF-9380-DB5FF0AA2248}" type="slidenum">
              <a:rPr lang="en-US" smtClean="0">
                <a:latin typeface="Lucida Grande"/>
                <a:ea typeface="Geneva"/>
                <a:cs typeface="Geneva"/>
              </a:rPr>
              <a:pPr/>
              <a:t>32</a:t>
            </a:fld>
            <a:endParaRPr lang="en-US">
              <a:latin typeface="Lucida Grande"/>
              <a:ea typeface="Geneva"/>
              <a:cs typeface="Gene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D25CDF0-0CD4-4A27-B87D-6FB97910A67D}" type="slidenum">
              <a:rPr lang="en-US" smtClean="0"/>
              <a:pPr>
                <a:defRPr/>
              </a:pPr>
              <a:t>‹#›</a:t>
            </a:fld>
            <a:endParaRPr lang="en-US"/>
          </a:p>
        </p:txBody>
      </p:sp>
    </p:spTree>
    <p:extLst>
      <p:ext uri="{BB962C8B-B14F-4D97-AF65-F5344CB8AC3E}">
        <p14:creationId xmlns:p14="http://schemas.microsoft.com/office/powerpoint/2010/main" val="247068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D40C29E-44A9-4B8B-BF17-CDA431879228}" type="slidenum">
              <a:rPr lang="en-US" smtClean="0"/>
              <a:pPr>
                <a:defRPr/>
              </a:pPr>
              <a:t>‹#›</a:t>
            </a:fld>
            <a:endParaRPr lang="en-US"/>
          </a:p>
        </p:txBody>
      </p:sp>
    </p:spTree>
    <p:extLst>
      <p:ext uri="{BB962C8B-B14F-4D97-AF65-F5344CB8AC3E}">
        <p14:creationId xmlns:p14="http://schemas.microsoft.com/office/powerpoint/2010/main" val="2582875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2526483-C53B-4E23-91BC-A7D50D00271A}" type="slidenum">
              <a:rPr lang="en-US" smtClean="0"/>
              <a:pPr>
                <a:defRPr/>
              </a:pPr>
              <a:t>‹#›</a:t>
            </a:fld>
            <a:endParaRPr lang="en-US"/>
          </a:p>
        </p:txBody>
      </p:sp>
    </p:spTree>
    <p:extLst>
      <p:ext uri="{BB962C8B-B14F-4D97-AF65-F5344CB8AC3E}">
        <p14:creationId xmlns:p14="http://schemas.microsoft.com/office/powerpoint/2010/main" val="338630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D4E85BD-960D-45B0-86F7-B293C5297D01}" type="slidenum">
              <a:rPr lang="en-US" smtClean="0"/>
              <a:pPr>
                <a:defRPr/>
              </a:pPr>
              <a:t>‹#›</a:t>
            </a:fld>
            <a:endParaRPr lang="en-US"/>
          </a:p>
        </p:txBody>
      </p:sp>
    </p:spTree>
    <p:extLst>
      <p:ext uri="{BB962C8B-B14F-4D97-AF65-F5344CB8AC3E}">
        <p14:creationId xmlns:p14="http://schemas.microsoft.com/office/powerpoint/2010/main" val="2897759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6514068-61CB-4236-91C2-08F6EFB0D855}" type="slidenum">
              <a:rPr lang="en-US" smtClean="0"/>
              <a:pPr>
                <a:defRPr/>
              </a:pPr>
              <a:t>‹#›</a:t>
            </a:fld>
            <a:endParaRPr lang="en-US"/>
          </a:p>
        </p:txBody>
      </p:sp>
    </p:spTree>
    <p:extLst>
      <p:ext uri="{BB962C8B-B14F-4D97-AF65-F5344CB8AC3E}">
        <p14:creationId xmlns:p14="http://schemas.microsoft.com/office/powerpoint/2010/main" val="2212517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5B8C2ED-50F8-4DFD-974A-D484B543110F}" type="slidenum">
              <a:rPr lang="en-US" smtClean="0"/>
              <a:pPr>
                <a:defRPr/>
              </a:pPr>
              <a:t>‹#›</a:t>
            </a:fld>
            <a:endParaRPr lang="en-US"/>
          </a:p>
        </p:txBody>
      </p:sp>
    </p:spTree>
    <p:extLst>
      <p:ext uri="{BB962C8B-B14F-4D97-AF65-F5344CB8AC3E}">
        <p14:creationId xmlns:p14="http://schemas.microsoft.com/office/powerpoint/2010/main" val="2853959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696F84B-FC8C-437B-A99F-065ADF9AD2CB}" type="slidenum">
              <a:rPr lang="en-US" smtClean="0"/>
              <a:pPr>
                <a:defRPr/>
              </a:pPr>
              <a:t>‹#›</a:t>
            </a:fld>
            <a:endParaRPr lang="en-US"/>
          </a:p>
        </p:txBody>
      </p:sp>
    </p:spTree>
    <p:extLst>
      <p:ext uri="{BB962C8B-B14F-4D97-AF65-F5344CB8AC3E}">
        <p14:creationId xmlns:p14="http://schemas.microsoft.com/office/powerpoint/2010/main" val="1849103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58DFD37-25D7-44FE-A82E-6186244775E9}" type="slidenum">
              <a:rPr lang="en-US" smtClean="0"/>
              <a:pPr>
                <a:defRPr/>
              </a:pPr>
              <a:t>‹#›</a:t>
            </a:fld>
            <a:endParaRPr lang="en-US"/>
          </a:p>
        </p:txBody>
      </p:sp>
    </p:spTree>
    <p:extLst>
      <p:ext uri="{BB962C8B-B14F-4D97-AF65-F5344CB8AC3E}">
        <p14:creationId xmlns:p14="http://schemas.microsoft.com/office/powerpoint/2010/main" val="2225065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ECB763A-28AB-44D8-92C5-FE7C5F148177}" type="slidenum">
              <a:rPr lang="en-US" smtClean="0"/>
              <a:pPr>
                <a:defRPr/>
              </a:pPr>
              <a:t>‹#›</a:t>
            </a:fld>
            <a:endParaRPr lang="en-US"/>
          </a:p>
        </p:txBody>
      </p:sp>
    </p:spTree>
    <p:extLst>
      <p:ext uri="{BB962C8B-B14F-4D97-AF65-F5344CB8AC3E}">
        <p14:creationId xmlns:p14="http://schemas.microsoft.com/office/powerpoint/2010/main" val="1224129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CC80E4A-0110-4735-A157-C765DAA44BC1}" type="slidenum">
              <a:rPr lang="en-US" smtClean="0"/>
              <a:pPr>
                <a:defRPr/>
              </a:pPr>
              <a:t>‹#›</a:t>
            </a:fld>
            <a:endParaRPr lang="en-US"/>
          </a:p>
        </p:txBody>
      </p:sp>
    </p:spTree>
    <p:extLst>
      <p:ext uri="{BB962C8B-B14F-4D97-AF65-F5344CB8AC3E}">
        <p14:creationId xmlns:p14="http://schemas.microsoft.com/office/powerpoint/2010/main" val="1636017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032628A-27A7-481D-9739-D9672045CA1D}" type="slidenum">
              <a:rPr lang="en-US" smtClean="0"/>
              <a:pPr>
                <a:defRPr/>
              </a:pPr>
              <a:t>‹#›</a:t>
            </a:fld>
            <a:endParaRPr lang="en-US"/>
          </a:p>
        </p:txBody>
      </p:sp>
    </p:spTree>
    <p:extLst>
      <p:ext uri="{BB962C8B-B14F-4D97-AF65-F5344CB8AC3E}">
        <p14:creationId xmlns:p14="http://schemas.microsoft.com/office/powerpoint/2010/main" val="3384355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F604675-4DF6-4231-9D13-67DB64B96F8A}" type="slidenum">
              <a:rPr lang="en-US" smtClean="0"/>
              <a:pPr>
                <a:defRPr/>
              </a:pPr>
              <a:t>‹#›</a:t>
            </a:fld>
            <a:endParaRPr lang="en-US"/>
          </a:p>
        </p:txBody>
      </p:sp>
    </p:spTree>
    <p:extLst>
      <p:ext uri="{BB962C8B-B14F-4D97-AF65-F5344CB8AC3E}">
        <p14:creationId xmlns:p14="http://schemas.microsoft.com/office/powerpoint/2010/main" val="283694897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logo&#10;&#10;Description automatically generated">
            <a:extLst>
              <a:ext uri="{FF2B5EF4-FFF2-40B4-BE49-F238E27FC236}">
                <a16:creationId xmlns:a16="http://schemas.microsoft.com/office/drawing/2014/main" id="{81DE9F1B-F0EF-614D-9323-F54479BC52B1}"/>
              </a:ext>
            </a:extLst>
          </p:cNvPr>
          <p:cNvPicPr>
            <a:picLocks noChangeAspect="1"/>
          </p:cNvPicPr>
          <p:nvPr/>
        </p:nvPicPr>
        <p:blipFill rotWithShape="1">
          <a:blip r:embed="rId3"/>
          <a:srcRect l="3621" r="23178" b="8620"/>
          <a:stretch/>
        </p:blipFill>
        <p:spPr>
          <a:xfrm>
            <a:off x="2642616" y="10"/>
            <a:ext cx="6501384" cy="6857990"/>
          </a:xfrm>
          <a:prstGeom prst="rect">
            <a:avLst/>
          </a:prstGeom>
        </p:spPr>
      </p:pic>
      <p:sp>
        <p:nvSpPr>
          <p:cNvPr id="72" name="Rectangle 7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85" name="Rectangle 2"/>
          <p:cNvSpPr>
            <a:spLocks noGrp="1" noChangeArrowheads="1"/>
          </p:cNvSpPr>
          <p:nvPr>
            <p:ph type="ctrTitle"/>
          </p:nvPr>
        </p:nvSpPr>
        <p:spPr>
          <a:xfrm>
            <a:off x="358485" y="1122363"/>
            <a:ext cx="3017520" cy="3204134"/>
          </a:xfrm>
        </p:spPr>
        <p:txBody>
          <a:bodyPr anchor="b">
            <a:normAutofit/>
          </a:bodyPr>
          <a:lstStyle/>
          <a:p>
            <a:pPr algn="l"/>
            <a:r>
              <a:rPr lang="en-US" sz="4200"/>
              <a:t>Hypothesis Testing with z Tests</a:t>
            </a:r>
          </a:p>
        </p:txBody>
      </p:sp>
      <p:sp>
        <p:nvSpPr>
          <p:cNvPr id="7" name="Subtitle 6"/>
          <p:cNvSpPr>
            <a:spLocks noGrp="1"/>
          </p:cNvSpPr>
          <p:nvPr>
            <p:ph type="subTitle" idx="1"/>
          </p:nvPr>
        </p:nvSpPr>
        <p:spPr>
          <a:xfrm>
            <a:off x="358485" y="4872922"/>
            <a:ext cx="3017519" cy="1208141"/>
          </a:xfrm>
        </p:spPr>
        <p:txBody>
          <a:bodyPr>
            <a:normAutofit/>
          </a:bodyPr>
          <a:lstStyle/>
          <a:p>
            <a:pPr algn="l"/>
            <a:r>
              <a:rPr lang="en-US" sz="1700"/>
              <a:t>Chapter 7</a:t>
            </a:r>
          </a:p>
        </p:txBody>
      </p:sp>
      <p:sp>
        <p:nvSpPr>
          <p:cNvPr id="74" name="Rectangle 7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6" name="Rectangle 7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Second Example</a:t>
            </a:r>
            <a:endParaRPr lang="en-US" dirty="0"/>
          </a:p>
        </p:txBody>
      </p:sp>
      <p:sp>
        <p:nvSpPr>
          <p:cNvPr id="3" name="Content Placeholder 2"/>
          <p:cNvSpPr>
            <a:spLocks noGrp="1"/>
          </p:cNvSpPr>
          <p:nvPr>
            <p:ph idx="1"/>
          </p:nvPr>
        </p:nvSpPr>
        <p:spPr/>
        <p:txBody>
          <a:bodyPr/>
          <a:lstStyle/>
          <a:p>
            <a:r>
              <a:rPr lang="en-US"/>
              <a:t>What is the percentage of scores:</a:t>
            </a:r>
          </a:p>
          <a:p>
            <a:pPr lvl="1"/>
            <a:r>
              <a:rPr lang="en-US"/>
              <a:t>Above Baylor’s average score?</a:t>
            </a:r>
          </a:p>
          <a:p>
            <a:pPr lvl="1"/>
            <a:r>
              <a:rPr lang="en-US"/>
              <a:t>Below Baylor’s average score?</a:t>
            </a:r>
            <a:endParaRPr lang="en-US" dirty="0"/>
          </a:p>
        </p:txBody>
      </p:sp>
    </p:spTree>
    <p:extLst>
      <p:ext uri="{BB962C8B-B14F-4D97-AF65-F5344CB8AC3E}">
        <p14:creationId xmlns:p14="http://schemas.microsoft.com/office/powerpoint/2010/main" val="2873430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 now what?</a:t>
            </a:r>
            <a:endParaRPr lang="en-US" dirty="0"/>
          </a:p>
        </p:txBody>
      </p:sp>
      <p:sp>
        <p:nvSpPr>
          <p:cNvPr id="3" name="Content Placeholder 2"/>
          <p:cNvSpPr>
            <a:spLocks noGrp="1"/>
          </p:cNvSpPr>
          <p:nvPr>
            <p:ph idx="1"/>
          </p:nvPr>
        </p:nvSpPr>
        <p:spPr/>
        <p:txBody>
          <a:bodyPr>
            <a:normAutofit lnSpcReduction="10000"/>
          </a:bodyPr>
          <a:lstStyle/>
          <a:p>
            <a:r>
              <a:rPr lang="en-US"/>
              <a:t>Now we have all the background ideas for hypothesis testing:</a:t>
            </a:r>
          </a:p>
          <a:p>
            <a:pPr lvl="1"/>
            <a:r>
              <a:rPr lang="en-US"/>
              <a:t>Hypotheses (null versus research, levels, groups, variables, etc.)</a:t>
            </a:r>
          </a:p>
          <a:p>
            <a:pPr lvl="1"/>
            <a:r>
              <a:rPr lang="en-US"/>
              <a:t>Distributions (how to compare scores, z distribution)</a:t>
            </a:r>
          </a:p>
          <a:p>
            <a:pPr lvl="1"/>
            <a:r>
              <a:rPr lang="en-US"/>
              <a:t>P-values (percentages)</a:t>
            </a:r>
          </a:p>
          <a:p>
            <a:pPr lvl="1"/>
            <a:r>
              <a:rPr lang="en-US"/>
              <a:t>Decisions (reject, fail to reject null)</a:t>
            </a:r>
          </a:p>
          <a:p>
            <a:r>
              <a:rPr lang="en-US"/>
              <a:t>How do we bring all that together?</a:t>
            </a:r>
            <a:endParaRPr lang="en-US" dirty="0"/>
          </a:p>
        </p:txBody>
      </p:sp>
    </p:spTree>
    <p:extLst>
      <p:ext uri="{BB962C8B-B14F-4D97-AF65-F5344CB8AC3E}">
        <p14:creationId xmlns:p14="http://schemas.microsoft.com/office/powerpoint/2010/main" val="2843439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normAutofit fontScale="90000"/>
          </a:bodyPr>
          <a:lstStyle/>
          <a:p>
            <a:r>
              <a:rPr lang="en-US"/>
              <a:t>The Assumptions and the Steps of Hypothesis Testing</a:t>
            </a:r>
          </a:p>
        </p:txBody>
      </p:sp>
      <p:sp>
        <p:nvSpPr>
          <p:cNvPr id="46082" name="Rectangle 3"/>
          <p:cNvSpPr>
            <a:spLocks noGrp="1" noChangeArrowheads="1"/>
          </p:cNvSpPr>
          <p:nvPr>
            <p:ph idx="1"/>
          </p:nvPr>
        </p:nvSpPr>
        <p:spPr/>
        <p:txBody>
          <a:bodyPr/>
          <a:lstStyle/>
          <a:p>
            <a:r>
              <a:rPr lang="en-US"/>
              <a:t>Requirements to conduct analyses</a:t>
            </a:r>
          </a:p>
          <a:p>
            <a:endParaRPr lang="en-US"/>
          </a:p>
          <a:p>
            <a:pPr lvl="1"/>
            <a:r>
              <a:rPr lang="en-US"/>
              <a:t>Assumption: characteristic about a population that we are sampling necessary for accurate inferences</a:t>
            </a:r>
          </a:p>
          <a:p>
            <a:pPr lvl="1"/>
            <a:r>
              <a:rPr lang="en-US"/>
              <a:t>In English: the things that have to be in place for your results to mean what you think they mean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a:t>Parametric v. Nonparametric Tests</a:t>
            </a:r>
          </a:p>
        </p:txBody>
      </p:sp>
      <p:sp>
        <p:nvSpPr>
          <p:cNvPr id="48130" name="Content Placeholder 2"/>
          <p:cNvSpPr>
            <a:spLocks noGrp="1"/>
          </p:cNvSpPr>
          <p:nvPr>
            <p:ph idx="1"/>
          </p:nvPr>
        </p:nvSpPr>
        <p:spPr/>
        <p:txBody>
          <a:bodyPr/>
          <a:lstStyle/>
          <a:p>
            <a:r>
              <a:rPr lang="en-US"/>
              <a:t>Parametric tests: inferential statistical test based on assumptions about a population</a:t>
            </a:r>
          </a:p>
          <a:p>
            <a:endParaRPr lang="en-US"/>
          </a:p>
          <a:p>
            <a:r>
              <a:rPr lang="en-US"/>
              <a:t>Nonparametric tests: inferential statistical test not based on assumptions about the population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Assumptions</a:t>
            </a:r>
            <a:endParaRPr lang="en-US" dirty="0"/>
          </a:p>
        </p:txBody>
      </p:sp>
      <p:sp>
        <p:nvSpPr>
          <p:cNvPr id="3" name="Content Placeholder 2"/>
          <p:cNvSpPr>
            <a:spLocks noGrp="1"/>
          </p:cNvSpPr>
          <p:nvPr>
            <p:ph idx="1"/>
          </p:nvPr>
        </p:nvSpPr>
        <p:spPr/>
        <p:txBody>
          <a:bodyPr/>
          <a:lstStyle/>
          <a:p>
            <a:r>
              <a:rPr lang="en-US"/>
              <a:t>Most statisticians use parametric tests (that’s z, t, ANOVA, regression, basically this whole class).</a:t>
            </a:r>
          </a:p>
          <a:p>
            <a:r>
              <a:rPr lang="en-US"/>
              <a:t>Three assumptions (for now!)</a:t>
            </a:r>
            <a:endParaRPr lang="en-US" dirty="0"/>
          </a:p>
        </p:txBody>
      </p:sp>
    </p:spTree>
    <p:extLst>
      <p:ext uri="{BB962C8B-B14F-4D97-AF65-F5344CB8AC3E}">
        <p14:creationId xmlns:p14="http://schemas.microsoft.com/office/powerpoint/2010/main" val="608244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Assumptions</a:t>
            </a:r>
            <a:endParaRPr lang="en-US" dirty="0"/>
          </a:p>
        </p:txBody>
      </p:sp>
      <p:sp>
        <p:nvSpPr>
          <p:cNvPr id="3" name="Content Placeholder 2"/>
          <p:cNvSpPr>
            <a:spLocks noGrp="1"/>
          </p:cNvSpPr>
          <p:nvPr>
            <p:ph idx="1"/>
          </p:nvPr>
        </p:nvSpPr>
        <p:spPr/>
        <p:txBody>
          <a:bodyPr/>
          <a:lstStyle/>
          <a:p>
            <a:r>
              <a:rPr lang="en-US"/>
              <a:t>Dependent variable is at least a scale variable</a:t>
            </a:r>
          </a:p>
          <a:p>
            <a:pPr lvl="1"/>
            <a:r>
              <a:rPr lang="en-US"/>
              <a:t>Can you break it?</a:t>
            </a:r>
          </a:p>
          <a:p>
            <a:pPr lvl="1"/>
            <a:r>
              <a:rPr lang="en-US"/>
              <a:t>…interval options are tricky, but definitely not nominal or ordinal</a:t>
            </a:r>
            <a:endParaRPr lang="en-US" dirty="0"/>
          </a:p>
        </p:txBody>
      </p:sp>
    </p:spTree>
    <p:extLst>
      <p:ext uri="{BB962C8B-B14F-4D97-AF65-F5344CB8AC3E}">
        <p14:creationId xmlns:p14="http://schemas.microsoft.com/office/powerpoint/2010/main" val="2221392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Assumptions</a:t>
            </a:r>
            <a:endParaRPr lang="en-US" dirty="0"/>
          </a:p>
        </p:txBody>
      </p:sp>
      <p:sp>
        <p:nvSpPr>
          <p:cNvPr id="3" name="Content Placeholder 2"/>
          <p:cNvSpPr>
            <a:spLocks noGrp="1"/>
          </p:cNvSpPr>
          <p:nvPr>
            <p:ph idx="1"/>
          </p:nvPr>
        </p:nvSpPr>
        <p:spPr/>
        <p:txBody>
          <a:bodyPr/>
          <a:lstStyle/>
          <a:p>
            <a:r>
              <a:rPr lang="en-US"/>
              <a:t>Random selection of participants</a:t>
            </a:r>
          </a:p>
          <a:p>
            <a:pPr lvl="1"/>
            <a:r>
              <a:rPr lang="en-US"/>
              <a:t>Eek!</a:t>
            </a:r>
          </a:p>
          <a:p>
            <a:pPr lvl="1"/>
            <a:r>
              <a:rPr lang="en-US"/>
              <a:t>Can you break it?</a:t>
            </a:r>
          </a:p>
          <a:p>
            <a:pPr lvl="1"/>
            <a:r>
              <a:rPr lang="en-US"/>
              <a:t>Yes, using random assignment and careful generalization.</a:t>
            </a:r>
          </a:p>
          <a:p>
            <a:pPr lvl="2"/>
            <a:endParaRPr lang="en-US" dirty="0"/>
          </a:p>
        </p:txBody>
      </p:sp>
    </p:spTree>
    <p:extLst>
      <p:ext uri="{BB962C8B-B14F-4D97-AF65-F5344CB8AC3E}">
        <p14:creationId xmlns:p14="http://schemas.microsoft.com/office/powerpoint/2010/main" val="3834260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Assumptions</a:t>
            </a:r>
            <a:endParaRPr lang="en-US" dirty="0"/>
          </a:p>
        </p:txBody>
      </p:sp>
      <p:sp>
        <p:nvSpPr>
          <p:cNvPr id="3" name="Content Placeholder 2"/>
          <p:cNvSpPr>
            <a:spLocks noGrp="1"/>
          </p:cNvSpPr>
          <p:nvPr>
            <p:ph idx="1"/>
          </p:nvPr>
        </p:nvSpPr>
        <p:spPr/>
        <p:txBody>
          <a:bodyPr/>
          <a:lstStyle/>
          <a:p>
            <a:r>
              <a:rPr lang="en-US"/>
              <a:t>Population or sampling distribution are normal (Normality assumption).</a:t>
            </a:r>
          </a:p>
          <a:p>
            <a:pPr lvl="1"/>
            <a:r>
              <a:rPr lang="en-US"/>
              <a:t>Can you break it?</a:t>
            </a:r>
          </a:p>
          <a:p>
            <a:pPr lvl="1"/>
            <a:r>
              <a:rPr lang="en-US"/>
              <a:t>Yes with the magic number N = 30.</a:t>
            </a:r>
            <a:endParaRPr lang="en-US" dirty="0"/>
          </a:p>
        </p:txBody>
      </p:sp>
    </p:spTree>
    <p:extLst>
      <p:ext uri="{BB962C8B-B14F-4D97-AF65-F5344CB8AC3E}">
        <p14:creationId xmlns:p14="http://schemas.microsoft.com/office/powerpoint/2010/main" val="189921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Assumptions</a:t>
            </a:r>
            <a:endParaRPr lang="en-US" dirty="0"/>
          </a:p>
        </p:txBody>
      </p:sp>
      <p:sp>
        <p:nvSpPr>
          <p:cNvPr id="3" name="Content Placeholder 2"/>
          <p:cNvSpPr>
            <a:spLocks noGrp="1"/>
          </p:cNvSpPr>
          <p:nvPr>
            <p:ph idx="1"/>
          </p:nvPr>
        </p:nvSpPr>
        <p:spPr/>
        <p:txBody>
          <a:bodyPr/>
          <a:lstStyle/>
          <a:p>
            <a:r>
              <a:rPr lang="en-US"/>
              <a:t>So we can break all the rules?</a:t>
            </a:r>
          </a:p>
          <a:p>
            <a:r>
              <a:rPr lang="en-US"/>
              <a:t>Robust tests = hypothesis testing that gives you fairly accurate results even though the assumptions may not be quite met.</a:t>
            </a:r>
            <a:endParaRPr lang="en-US" dirty="0"/>
          </a:p>
        </p:txBody>
      </p:sp>
    </p:spTree>
    <p:extLst>
      <p:ext uri="{BB962C8B-B14F-4D97-AF65-F5344CB8AC3E}">
        <p14:creationId xmlns:p14="http://schemas.microsoft.com/office/powerpoint/2010/main" val="1371791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Hypothesis Testing Steps</a:t>
            </a:r>
            <a:endParaRPr lang="en-US" dirty="0"/>
          </a:p>
        </p:txBody>
      </p:sp>
      <p:sp>
        <p:nvSpPr>
          <p:cNvPr id="3" name="Content Placeholder 2"/>
          <p:cNvSpPr>
            <a:spLocks noGrp="1"/>
          </p:cNvSpPr>
          <p:nvPr>
            <p:ph idx="1"/>
          </p:nvPr>
        </p:nvSpPr>
        <p:spPr/>
        <p:txBody>
          <a:bodyPr/>
          <a:lstStyle/>
          <a:p>
            <a:r>
              <a:rPr lang="en-US"/>
              <a:t>Step 1. Identify:</a:t>
            </a:r>
          </a:p>
          <a:p>
            <a:pPr lvl="1"/>
            <a:r>
              <a:rPr lang="en-US"/>
              <a:t>Population(s)</a:t>
            </a:r>
          </a:p>
          <a:p>
            <a:pPr lvl="1"/>
            <a:r>
              <a:rPr lang="en-US"/>
              <a:t>Comparison distribution</a:t>
            </a:r>
          </a:p>
          <a:p>
            <a:pPr lvl="1"/>
            <a:r>
              <a:rPr lang="en-US"/>
              <a:t>Assumptions</a:t>
            </a:r>
            <a:endParaRPr lang="en-US" dirty="0"/>
          </a:p>
        </p:txBody>
      </p:sp>
    </p:spTree>
    <p:extLst>
      <p:ext uri="{BB962C8B-B14F-4D97-AF65-F5344CB8AC3E}">
        <p14:creationId xmlns:p14="http://schemas.microsoft.com/office/powerpoint/2010/main" val="3170894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quick review</a:t>
            </a:r>
          </a:p>
        </p:txBody>
      </p:sp>
      <p:sp>
        <p:nvSpPr>
          <p:cNvPr id="3" name="Content Placeholder 2"/>
          <p:cNvSpPr>
            <a:spLocks noGrp="1"/>
          </p:cNvSpPr>
          <p:nvPr>
            <p:ph idx="1"/>
          </p:nvPr>
        </p:nvSpPr>
        <p:spPr/>
        <p:txBody>
          <a:bodyPr/>
          <a:lstStyle/>
          <a:p>
            <a:r>
              <a:rPr lang="en-US" dirty="0"/>
              <a:t>This section should be a review because we did a lot of these examples in class for chapter 6. </a:t>
            </a:r>
          </a:p>
          <a:p>
            <a:r>
              <a:rPr lang="en-US" dirty="0"/>
              <a:t>Go back here if you want to view more examples of problems.</a:t>
            </a:r>
          </a:p>
        </p:txBody>
      </p:sp>
    </p:spTree>
    <p:extLst>
      <p:ext uri="{BB962C8B-B14F-4D97-AF65-F5344CB8AC3E}">
        <p14:creationId xmlns:p14="http://schemas.microsoft.com/office/powerpoint/2010/main" val="1785155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Hypothesis Testing Steps</a:t>
            </a:r>
            <a:endParaRPr lang="en-US" dirty="0"/>
          </a:p>
        </p:txBody>
      </p:sp>
      <p:sp>
        <p:nvSpPr>
          <p:cNvPr id="3" name="Content Placeholder 2"/>
          <p:cNvSpPr>
            <a:spLocks noGrp="1"/>
          </p:cNvSpPr>
          <p:nvPr>
            <p:ph idx="1"/>
          </p:nvPr>
        </p:nvSpPr>
        <p:spPr/>
        <p:txBody>
          <a:bodyPr/>
          <a:lstStyle/>
          <a:p>
            <a:r>
              <a:rPr lang="en-US"/>
              <a:t>Step 2. State the null and research hypotheses.</a:t>
            </a:r>
          </a:p>
          <a:p>
            <a:pPr lvl="1"/>
            <a:r>
              <a:rPr lang="en-US"/>
              <a:t>Sentences are great, but using the following format will help you:</a:t>
            </a:r>
          </a:p>
          <a:p>
            <a:pPr lvl="2"/>
            <a:r>
              <a:rPr lang="en-US"/>
              <a:t>Null: sample = population</a:t>
            </a:r>
          </a:p>
          <a:p>
            <a:pPr lvl="2"/>
            <a:r>
              <a:rPr lang="en-US"/>
              <a:t>Res: sample /= population</a:t>
            </a:r>
          </a:p>
          <a:p>
            <a:pPr lvl="2"/>
            <a:r>
              <a:rPr lang="en-US"/>
              <a:t>(two other options coming up!)</a:t>
            </a:r>
            <a:endParaRPr lang="en-US" dirty="0"/>
          </a:p>
        </p:txBody>
      </p:sp>
    </p:spTree>
    <p:extLst>
      <p:ext uri="{BB962C8B-B14F-4D97-AF65-F5344CB8AC3E}">
        <p14:creationId xmlns:p14="http://schemas.microsoft.com/office/powerpoint/2010/main" val="3765601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Hypothesis Testing Steps</a:t>
            </a:r>
            <a:endParaRPr lang="en-US" dirty="0"/>
          </a:p>
        </p:txBody>
      </p:sp>
      <p:sp>
        <p:nvSpPr>
          <p:cNvPr id="3" name="Content Placeholder 2"/>
          <p:cNvSpPr>
            <a:spLocks noGrp="1"/>
          </p:cNvSpPr>
          <p:nvPr>
            <p:ph idx="1"/>
          </p:nvPr>
        </p:nvSpPr>
        <p:spPr/>
        <p:txBody>
          <a:bodyPr/>
          <a:lstStyle/>
          <a:p>
            <a:r>
              <a:rPr lang="en-US" dirty="0"/>
              <a:t>Step 3. Determine the characteristics of the comparison distribution.</a:t>
            </a:r>
          </a:p>
          <a:p>
            <a:pPr lvl="1"/>
            <a:r>
              <a:rPr lang="en-US" dirty="0"/>
              <a:t>What?  Write down the numbers/symbols that describe step 1 and 2.</a:t>
            </a:r>
          </a:p>
          <a:p>
            <a:pPr lvl="1"/>
            <a:r>
              <a:rPr lang="en-US" dirty="0"/>
              <a:t>See layout thing Dr. B suggests.</a:t>
            </a:r>
          </a:p>
        </p:txBody>
      </p:sp>
    </p:spTree>
    <p:extLst>
      <p:ext uri="{BB962C8B-B14F-4D97-AF65-F5344CB8AC3E}">
        <p14:creationId xmlns:p14="http://schemas.microsoft.com/office/powerpoint/2010/main" val="3765601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Hypothesis Testing Steps</a:t>
            </a:r>
            <a:endParaRPr lang="en-US" dirty="0"/>
          </a:p>
        </p:txBody>
      </p:sp>
      <p:sp>
        <p:nvSpPr>
          <p:cNvPr id="3" name="Content Placeholder 2"/>
          <p:cNvSpPr>
            <a:spLocks noGrp="1"/>
          </p:cNvSpPr>
          <p:nvPr>
            <p:ph idx="1"/>
          </p:nvPr>
        </p:nvSpPr>
        <p:spPr/>
        <p:txBody>
          <a:bodyPr/>
          <a:lstStyle/>
          <a:p>
            <a:r>
              <a:rPr lang="en-US"/>
              <a:t>Step 4. Determine critical values, cut off scores.</a:t>
            </a:r>
          </a:p>
          <a:p>
            <a:pPr lvl="1"/>
            <a:r>
              <a:rPr lang="en-US"/>
              <a:t>Cut off scores (aka critical values) – scores beyond which we would reject the null hypothesis.</a:t>
            </a:r>
          </a:p>
          <a:p>
            <a:pPr lvl="1"/>
            <a:r>
              <a:rPr lang="en-US"/>
              <a:t>Critical region – area of the distribution (tails) where we would reject the null hypothesis.</a:t>
            </a:r>
            <a:endParaRPr lang="en-US" dirty="0"/>
          </a:p>
        </p:txBody>
      </p:sp>
    </p:spTree>
    <p:extLst>
      <p:ext uri="{BB962C8B-B14F-4D97-AF65-F5344CB8AC3E}">
        <p14:creationId xmlns:p14="http://schemas.microsoft.com/office/powerpoint/2010/main" val="3765601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Hypothesis Testing Steps</a:t>
            </a:r>
            <a:endParaRPr lang="en-US" dirty="0"/>
          </a:p>
        </p:txBody>
      </p:sp>
      <p:sp>
        <p:nvSpPr>
          <p:cNvPr id="3" name="Content Placeholder 2"/>
          <p:cNvSpPr>
            <a:spLocks noGrp="1"/>
          </p:cNvSpPr>
          <p:nvPr>
            <p:ph idx="1"/>
          </p:nvPr>
        </p:nvSpPr>
        <p:spPr/>
        <p:txBody>
          <a:bodyPr/>
          <a:lstStyle/>
          <a:p>
            <a:r>
              <a:rPr lang="en-US"/>
              <a:t>Step 4 – continued.</a:t>
            </a:r>
          </a:p>
          <a:p>
            <a:pPr lvl="1"/>
            <a:r>
              <a:rPr lang="en-US"/>
              <a:t>Usually we use 5% or 1% (so you might see p &lt; .05 in journals).</a:t>
            </a:r>
          </a:p>
          <a:p>
            <a:pPr lvl="1"/>
            <a:r>
              <a:rPr lang="en-US"/>
              <a:t>Call the p – level (or p-critical)…I find this confusing with the actual p value (what we did in chapter 6).</a:t>
            </a:r>
          </a:p>
          <a:p>
            <a:pPr lvl="1"/>
            <a:r>
              <a:rPr lang="en-US"/>
              <a:t>Better to call it ALPHA (remember type 1 error).</a:t>
            </a:r>
            <a:endParaRPr lang="en-US" dirty="0"/>
          </a:p>
        </p:txBody>
      </p:sp>
    </p:spTree>
    <p:extLst>
      <p:ext uri="{BB962C8B-B14F-4D97-AF65-F5344CB8AC3E}">
        <p14:creationId xmlns:p14="http://schemas.microsoft.com/office/powerpoint/2010/main" val="3765601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Hypothesis Testing Steps</a:t>
            </a:r>
            <a:endParaRPr lang="en-US" dirty="0"/>
          </a:p>
        </p:txBody>
      </p:sp>
      <p:sp>
        <p:nvSpPr>
          <p:cNvPr id="3" name="Content Placeholder 2"/>
          <p:cNvSpPr>
            <a:spLocks noGrp="1"/>
          </p:cNvSpPr>
          <p:nvPr>
            <p:ph idx="1"/>
          </p:nvPr>
        </p:nvSpPr>
        <p:spPr/>
        <p:txBody>
          <a:bodyPr/>
          <a:lstStyle/>
          <a:p>
            <a:r>
              <a:rPr lang="en-US" dirty="0"/>
              <a:t>Step 4 – continued.</a:t>
            </a:r>
          </a:p>
          <a:p>
            <a:pPr lvl="1"/>
            <a:r>
              <a:rPr lang="en-US" dirty="0"/>
              <a:t>So can we figure out what the critical scores would be?</a:t>
            </a:r>
          </a:p>
          <a:p>
            <a:pPr lvl="1"/>
            <a:r>
              <a:rPr lang="en-US" dirty="0" err="1"/>
              <a:t>pnorm</a:t>
            </a:r>
            <a:r>
              <a:rPr lang="en-US" dirty="0"/>
              <a:t>!</a:t>
            </a:r>
          </a:p>
        </p:txBody>
      </p:sp>
    </p:spTree>
    <p:extLst>
      <p:ext uri="{BB962C8B-B14F-4D97-AF65-F5344CB8AC3E}">
        <p14:creationId xmlns:p14="http://schemas.microsoft.com/office/powerpoint/2010/main" val="699731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Hypothesis Testing Steps</a:t>
            </a:r>
            <a:endParaRPr lang="en-US" dirty="0"/>
          </a:p>
        </p:txBody>
      </p:sp>
      <p:sp>
        <p:nvSpPr>
          <p:cNvPr id="3" name="Content Placeholder 2"/>
          <p:cNvSpPr>
            <a:spLocks noGrp="1"/>
          </p:cNvSpPr>
          <p:nvPr>
            <p:ph idx="1"/>
          </p:nvPr>
        </p:nvSpPr>
        <p:spPr/>
        <p:txBody>
          <a:bodyPr/>
          <a:lstStyle/>
          <a:p>
            <a:r>
              <a:rPr lang="en-US"/>
              <a:t>Step 5. Calculate the test statistic.</a:t>
            </a:r>
          </a:p>
          <a:p>
            <a:pPr lvl="1"/>
            <a:r>
              <a:rPr lang="en-US"/>
              <a:t>Step 4 is where you figure out the critical score (what do you got to get to … ?).</a:t>
            </a:r>
          </a:p>
          <a:p>
            <a:pPr lvl="1"/>
            <a:r>
              <a:rPr lang="en-US"/>
              <a:t>Step 5 you calculate your sample value (what did you actually get …?)</a:t>
            </a:r>
          </a:p>
          <a:p>
            <a:pPr lvl="1"/>
            <a:r>
              <a:rPr lang="en-US"/>
              <a:t>(so we are going to compare z scores in this section, but later we will switch to other types of statistical distributions).</a:t>
            </a:r>
            <a:endParaRPr lang="en-US" dirty="0"/>
          </a:p>
        </p:txBody>
      </p:sp>
    </p:spTree>
    <p:extLst>
      <p:ext uri="{BB962C8B-B14F-4D97-AF65-F5344CB8AC3E}">
        <p14:creationId xmlns:p14="http://schemas.microsoft.com/office/powerpoint/2010/main" val="3765601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Hypothesis Testing Steps</a:t>
            </a:r>
            <a:endParaRPr lang="en-US" dirty="0"/>
          </a:p>
        </p:txBody>
      </p:sp>
      <p:sp>
        <p:nvSpPr>
          <p:cNvPr id="3" name="Content Placeholder 2"/>
          <p:cNvSpPr>
            <a:spLocks noGrp="1"/>
          </p:cNvSpPr>
          <p:nvPr>
            <p:ph idx="1"/>
          </p:nvPr>
        </p:nvSpPr>
        <p:spPr/>
        <p:txBody>
          <a:bodyPr/>
          <a:lstStyle/>
          <a:p>
            <a:r>
              <a:rPr lang="en-US"/>
              <a:t>Step 6. Make a decision.</a:t>
            </a:r>
          </a:p>
          <a:p>
            <a:pPr lvl="1"/>
            <a:r>
              <a:rPr lang="en-US"/>
              <a:t>Reject the null hypothesis </a:t>
            </a:r>
          </a:p>
          <a:p>
            <a:pPr lvl="2"/>
            <a:r>
              <a:rPr lang="en-US"/>
              <a:t>Your step 5 found score is in the critical region, farther out than the step 4 cut off score</a:t>
            </a:r>
          </a:p>
          <a:p>
            <a:pPr lvl="1"/>
            <a:r>
              <a:rPr lang="en-US"/>
              <a:t>Fail to reject the null hypothesis</a:t>
            </a:r>
          </a:p>
          <a:p>
            <a:pPr lvl="2"/>
            <a:r>
              <a:rPr lang="en-US"/>
              <a:t>Your step 5 score is NOT in the critical region, less extreme than the step 4 cut off score</a:t>
            </a:r>
            <a:endParaRPr lang="en-US" dirty="0"/>
          </a:p>
        </p:txBody>
      </p:sp>
    </p:spTree>
    <p:extLst>
      <p:ext uri="{BB962C8B-B14F-4D97-AF65-F5344CB8AC3E}">
        <p14:creationId xmlns:p14="http://schemas.microsoft.com/office/powerpoint/2010/main" val="797551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quick note</a:t>
            </a:r>
            <a:endParaRPr lang="en-US" dirty="0"/>
          </a:p>
        </p:txBody>
      </p:sp>
      <p:sp>
        <p:nvSpPr>
          <p:cNvPr id="3" name="Content Placeholder 2"/>
          <p:cNvSpPr>
            <a:spLocks noGrp="1"/>
          </p:cNvSpPr>
          <p:nvPr>
            <p:ph idx="1"/>
          </p:nvPr>
        </p:nvSpPr>
        <p:spPr/>
        <p:txBody>
          <a:bodyPr/>
          <a:lstStyle/>
          <a:p>
            <a:r>
              <a:rPr lang="en-US"/>
              <a:t>Statistical significance only means that your p values are small (or your found scores in step 5 are in the critical region).</a:t>
            </a:r>
          </a:p>
          <a:p>
            <a:r>
              <a:rPr lang="en-US"/>
              <a:t>Does not mean that it is practically useful</a:t>
            </a:r>
          </a:p>
          <a:p>
            <a:pPr lvl="1"/>
            <a:r>
              <a:rPr lang="en-US"/>
              <a:t>We will cover how to figure this part out later.</a:t>
            </a:r>
            <a:endParaRPr lang="en-US" dirty="0"/>
          </a:p>
        </p:txBody>
      </p:sp>
    </p:spTree>
    <p:extLst>
      <p:ext uri="{BB962C8B-B14F-4D97-AF65-F5344CB8AC3E}">
        <p14:creationId xmlns:p14="http://schemas.microsoft.com/office/powerpoint/2010/main" val="2859527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normAutofit fontScale="90000"/>
          </a:bodyPr>
          <a:lstStyle/>
          <a:p>
            <a:r>
              <a:rPr lang="en-US"/>
              <a:t>An Example of the z Test</a:t>
            </a:r>
            <a:br>
              <a:rPr lang="en-US"/>
            </a:br>
            <a:endParaRPr lang="en-US"/>
          </a:p>
        </p:txBody>
      </p:sp>
      <p:sp>
        <p:nvSpPr>
          <p:cNvPr id="54274" name="Rectangle 3"/>
          <p:cNvSpPr>
            <a:spLocks noGrp="1" noChangeArrowheads="1"/>
          </p:cNvSpPr>
          <p:nvPr>
            <p:ph idx="1"/>
          </p:nvPr>
        </p:nvSpPr>
        <p:spPr/>
        <p:txBody>
          <a:bodyPr/>
          <a:lstStyle/>
          <a:p>
            <a:r>
              <a:rPr lang="en-US"/>
              <a:t>The z test</a:t>
            </a:r>
          </a:p>
          <a:p>
            <a:pPr lvl="1"/>
            <a:r>
              <a:rPr lang="en-US"/>
              <a:t>When we know the population mean and the standard deviation</a:t>
            </a:r>
          </a:p>
          <a:p>
            <a:r>
              <a:rPr lang="en-US"/>
              <a:t>The z test </a:t>
            </a:r>
          </a:p>
          <a:p>
            <a:pPr lvl="1"/>
            <a:r>
              <a:rPr lang="en-US"/>
              <a:t>The six steps of hypothesis testing</a:t>
            </a:r>
          </a:p>
          <a:p>
            <a:pPr lvl="2"/>
            <a:r>
              <a:rPr lang="en-US"/>
              <a:t>H0, H1</a:t>
            </a:r>
          </a:p>
          <a:p>
            <a:pPr lvl="2"/>
            <a:r>
              <a:rPr lang="en-US"/>
              <a:t>One-tailed vs. two-tailed tests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 to Hypothesis Testing Steps</a:t>
            </a:r>
            <a:endParaRPr lang="en-US" dirty="0"/>
          </a:p>
        </p:txBody>
      </p:sp>
      <p:sp>
        <p:nvSpPr>
          <p:cNvPr id="3" name="Content Placeholder 2"/>
          <p:cNvSpPr>
            <a:spLocks noGrp="1"/>
          </p:cNvSpPr>
          <p:nvPr>
            <p:ph idx="1"/>
          </p:nvPr>
        </p:nvSpPr>
        <p:spPr/>
        <p:txBody>
          <a:bodyPr/>
          <a:lstStyle/>
          <a:p>
            <a:r>
              <a:rPr lang="en-US"/>
              <a:t>Directional or one-tailed test</a:t>
            </a:r>
          </a:p>
          <a:p>
            <a:pPr lvl="1"/>
            <a:r>
              <a:rPr lang="en-US"/>
              <a:t>You predict a change in scores, either up or down.</a:t>
            </a:r>
          </a:p>
          <a:p>
            <a:pPr lvl="1"/>
            <a:r>
              <a:rPr lang="en-US"/>
              <a:t>So you are only using one of the tails of the distribution</a:t>
            </a:r>
          </a:p>
          <a:p>
            <a:r>
              <a:rPr lang="en-US"/>
              <a:t>Null?</a:t>
            </a:r>
          </a:p>
          <a:p>
            <a:pPr lvl="1"/>
            <a:r>
              <a:rPr lang="en-US"/>
              <a:t>Remember the technical definition of the null (it’s the OPPOSITE).</a:t>
            </a:r>
            <a:endParaRPr lang="en-US" dirty="0"/>
          </a:p>
        </p:txBody>
      </p:sp>
    </p:spTree>
    <p:extLst>
      <p:ext uri="{BB962C8B-B14F-4D97-AF65-F5344CB8AC3E}">
        <p14:creationId xmlns:p14="http://schemas.microsoft.com/office/powerpoint/2010/main" val="177513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a:t>Check Your Learning</a:t>
            </a:r>
          </a:p>
        </p:txBody>
      </p:sp>
      <p:sp>
        <p:nvSpPr>
          <p:cNvPr id="44034" name="Content Placeholder 2"/>
          <p:cNvSpPr>
            <a:spLocks noGrp="1"/>
          </p:cNvSpPr>
          <p:nvPr>
            <p:ph idx="1"/>
          </p:nvPr>
        </p:nvSpPr>
        <p:spPr/>
        <p:txBody>
          <a:bodyPr/>
          <a:lstStyle/>
          <a:p>
            <a:r>
              <a:rPr lang="en-US"/>
              <a:t>If the population mean is 10 and the standard deviation is 2:</a:t>
            </a:r>
          </a:p>
          <a:p>
            <a:pPr lvl="1"/>
            <a:r>
              <a:rPr lang="en-US"/>
              <a:t>What is the percentile rank of a sample mean of 6? of 11?</a:t>
            </a:r>
          </a:p>
          <a:p>
            <a:pPr lvl="1"/>
            <a:r>
              <a:rPr lang="en-US"/>
              <a:t>What percentage of the samples would score higher than a score of 6? of 11?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 to Hypothesis Testing Steps</a:t>
            </a:r>
            <a:endParaRPr lang="en-US" dirty="0"/>
          </a:p>
        </p:txBody>
      </p:sp>
      <p:sp>
        <p:nvSpPr>
          <p:cNvPr id="3" name="Content Placeholder 2"/>
          <p:cNvSpPr>
            <a:spLocks noGrp="1"/>
          </p:cNvSpPr>
          <p:nvPr>
            <p:ph idx="1"/>
          </p:nvPr>
        </p:nvSpPr>
        <p:spPr/>
        <p:txBody>
          <a:bodyPr/>
          <a:lstStyle/>
          <a:p>
            <a:r>
              <a:rPr lang="en-US"/>
              <a:t>Directional or one-tailed test</a:t>
            </a:r>
          </a:p>
          <a:p>
            <a:pPr lvl="1"/>
            <a:r>
              <a:rPr lang="en-US"/>
              <a:t>Scores going up:</a:t>
            </a:r>
          </a:p>
          <a:p>
            <a:pPr lvl="2"/>
            <a:r>
              <a:rPr lang="en-US"/>
              <a:t>Null: sample = &lt; population</a:t>
            </a:r>
          </a:p>
          <a:p>
            <a:pPr lvl="2"/>
            <a:r>
              <a:rPr lang="en-US"/>
              <a:t>Res: sample &gt; population</a:t>
            </a:r>
          </a:p>
          <a:p>
            <a:pPr lvl="1"/>
            <a:r>
              <a:rPr lang="en-US"/>
              <a:t>Scores going down:</a:t>
            </a:r>
          </a:p>
          <a:p>
            <a:pPr lvl="2"/>
            <a:r>
              <a:rPr lang="en-US"/>
              <a:t>Null: sample = &gt; population</a:t>
            </a:r>
          </a:p>
          <a:p>
            <a:pPr lvl="2"/>
            <a:r>
              <a:rPr lang="en-US"/>
              <a:t>Res: sample &lt; population</a:t>
            </a:r>
          </a:p>
          <a:p>
            <a:pPr lvl="1"/>
            <a:r>
              <a:rPr lang="en-US"/>
              <a:t>See how opposites?</a:t>
            </a:r>
          </a:p>
          <a:p>
            <a:pPr lvl="2"/>
            <a:endParaRPr lang="en-US" dirty="0"/>
          </a:p>
        </p:txBody>
      </p:sp>
    </p:spTree>
    <p:extLst>
      <p:ext uri="{BB962C8B-B14F-4D97-AF65-F5344CB8AC3E}">
        <p14:creationId xmlns:p14="http://schemas.microsoft.com/office/powerpoint/2010/main" val="1194397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 to Hypothesis Testing Steps</a:t>
            </a:r>
            <a:endParaRPr lang="en-US" dirty="0"/>
          </a:p>
        </p:txBody>
      </p:sp>
      <p:sp>
        <p:nvSpPr>
          <p:cNvPr id="3" name="Content Placeholder 2"/>
          <p:cNvSpPr>
            <a:spLocks noGrp="1"/>
          </p:cNvSpPr>
          <p:nvPr>
            <p:ph idx="1"/>
          </p:nvPr>
        </p:nvSpPr>
        <p:spPr/>
        <p:txBody>
          <a:bodyPr/>
          <a:lstStyle/>
          <a:p>
            <a:r>
              <a:rPr lang="en-US"/>
              <a:t>Nondirectional or two tailed test</a:t>
            </a:r>
          </a:p>
          <a:p>
            <a:pPr lvl="1"/>
            <a:r>
              <a:rPr lang="en-US"/>
              <a:t>You predict a change in scores but not a direction </a:t>
            </a:r>
          </a:p>
          <a:p>
            <a:pPr lvl="2"/>
            <a:r>
              <a:rPr lang="en-US"/>
              <a:t>Null: sample = population</a:t>
            </a:r>
          </a:p>
          <a:p>
            <a:pPr lvl="2"/>
            <a:r>
              <a:rPr lang="en-US"/>
              <a:t>Res: sample /= population</a:t>
            </a:r>
            <a:endParaRPr lang="en-US" dirty="0"/>
          </a:p>
        </p:txBody>
      </p:sp>
    </p:spTree>
    <p:extLst>
      <p:ext uri="{BB962C8B-B14F-4D97-AF65-F5344CB8AC3E}">
        <p14:creationId xmlns:p14="http://schemas.microsoft.com/office/powerpoint/2010/main" val="1069422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a:t>Check Your Learning</a:t>
            </a:r>
          </a:p>
        </p:txBody>
      </p:sp>
      <p:sp>
        <p:nvSpPr>
          <p:cNvPr id="60418" name="Content Placeholder 2"/>
          <p:cNvSpPr>
            <a:spLocks noGrp="1"/>
          </p:cNvSpPr>
          <p:nvPr>
            <p:ph idx="1"/>
          </p:nvPr>
        </p:nvSpPr>
        <p:spPr/>
        <p:txBody>
          <a:bodyPr>
            <a:normAutofit fontScale="92500" lnSpcReduction="10000"/>
          </a:bodyPr>
          <a:lstStyle/>
          <a:p>
            <a:r>
              <a:rPr lang="en-US"/>
              <a:t>Food labeling has become a targeted campaign to help with the obesity problem found in many states. 25 participants were asked to estimate how many calories meals labeled “organic” had and guessed an average of 525. The real meals had an average 650 calories with a standard deviation of 250 calories.</a:t>
            </a:r>
          </a:p>
          <a:p>
            <a:r>
              <a:rPr lang="en-US"/>
              <a:t>Would this be a significant difference using p &lt; .05?</a:t>
            </a:r>
          </a:p>
          <a:p>
            <a:r>
              <a:rPr lang="en-US"/>
              <a:t>Label the hypothesis testing steps.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Working with Samples</a:t>
            </a:r>
            <a:endParaRPr lang="en-US" dirty="0"/>
          </a:p>
        </p:txBody>
      </p:sp>
      <p:sp>
        <p:nvSpPr>
          <p:cNvPr id="3" name="Content Placeholder 2"/>
          <p:cNvSpPr>
            <a:spLocks noGrp="1"/>
          </p:cNvSpPr>
          <p:nvPr>
            <p:ph idx="1"/>
          </p:nvPr>
        </p:nvSpPr>
        <p:spPr/>
        <p:txBody>
          <a:bodyPr/>
          <a:lstStyle/>
          <a:p>
            <a:r>
              <a:rPr lang="en-US"/>
              <a:t>Generally, researchers work with samples, rather than just determining how one person’s score differed from the mean.</a:t>
            </a:r>
          </a:p>
          <a:p>
            <a:r>
              <a:rPr lang="en-US"/>
              <a:t>Remember the formula for sample tests requires you to use standard error</a:t>
            </a:r>
          </a:p>
          <a:p>
            <a:pPr lvl="1"/>
            <a:endParaRPr lang="en-US" dirty="0"/>
          </a:p>
        </p:txBody>
      </p:sp>
      <p:pic>
        <p:nvPicPr>
          <p:cNvPr id="4" name="Picture 3"/>
          <p:cNvPicPr>
            <a:picLocks noChangeAspect="1"/>
          </p:cNvPicPr>
          <p:nvPr/>
        </p:nvPicPr>
        <p:blipFill>
          <a:blip r:embed="rId2"/>
          <a:stretch>
            <a:fillRect/>
          </a:stretch>
        </p:blipFill>
        <p:spPr>
          <a:xfrm>
            <a:off x="3352799" y="5257800"/>
            <a:ext cx="2092569" cy="1295400"/>
          </a:xfrm>
          <a:prstGeom prst="rect">
            <a:avLst/>
          </a:prstGeom>
        </p:spPr>
      </p:pic>
    </p:spTree>
    <p:extLst>
      <p:ext uri="{BB962C8B-B14F-4D97-AF65-F5344CB8AC3E}">
        <p14:creationId xmlns:p14="http://schemas.microsoft.com/office/powerpoint/2010/main" val="355111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Example</a:t>
            </a:r>
            <a:endParaRPr lang="en-US" dirty="0"/>
          </a:p>
        </p:txBody>
      </p:sp>
      <p:sp>
        <p:nvSpPr>
          <p:cNvPr id="3" name="Content Placeholder 2"/>
          <p:cNvSpPr>
            <a:spLocks noGrp="1"/>
          </p:cNvSpPr>
          <p:nvPr>
            <p:ph idx="1"/>
          </p:nvPr>
        </p:nvSpPr>
        <p:spPr/>
        <p:txBody>
          <a:bodyPr/>
          <a:lstStyle/>
          <a:p>
            <a:r>
              <a:rPr lang="en-US"/>
              <a:t>The average quiz test taking time for a 10 item test is 22.5 minutes with a standard deviation of 10 minutes. My class of 25 students took 19 minutes on the test. </a:t>
            </a:r>
            <a:endParaRPr lang="en-US" dirty="0"/>
          </a:p>
        </p:txBody>
      </p:sp>
    </p:spTree>
    <p:extLst>
      <p:ext uri="{BB962C8B-B14F-4D97-AF65-F5344CB8AC3E}">
        <p14:creationId xmlns:p14="http://schemas.microsoft.com/office/powerpoint/2010/main" val="3148900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Example</a:t>
            </a:r>
            <a:endParaRPr lang="en-US" dirty="0"/>
          </a:p>
        </p:txBody>
      </p:sp>
      <p:sp>
        <p:nvSpPr>
          <p:cNvPr id="3" name="Content Placeholder 2"/>
          <p:cNvSpPr>
            <a:spLocks noGrp="1"/>
          </p:cNvSpPr>
          <p:nvPr>
            <p:ph idx="1"/>
          </p:nvPr>
        </p:nvSpPr>
        <p:spPr/>
        <p:txBody>
          <a:bodyPr/>
          <a:lstStyle/>
          <a:p>
            <a:r>
              <a:rPr lang="en-US"/>
              <a:t>Label:</a:t>
            </a:r>
          </a:p>
          <a:p>
            <a:pPr lvl="1"/>
            <a:r>
              <a:rPr lang="en-US"/>
              <a:t>Population mean uM</a:t>
            </a:r>
          </a:p>
          <a:p>
            <a:pPr lvl="1"/>
            <a:r>
              <a:rPr lang="en-US"/>
              <a:t>Population standard deviation: σ</a:t>
            </a:r>
          </a:p>
          <a:p>
            <a:pPr lvl="1"/>
            <a:r>
              <a:rPr lang="en-US"/>
              <a:t>Sample mean: M</a:t>
            </a:r>
          </a:p>
          <a:p>
            <a:pPr lvl="1"/>
            <a:r>
              <a:rPr lang="en-US"/>
              <a:t>Standard error: σM</a:t>
            </a:r>
            <a:endParaRPr lang="en-US" dirty="0"/>
          </a:p>
        </p:txBody>
      </p:sp>
    </p:spTree>
    <p:extLst>
      <p:ext uri="{BB962C8B-B14F-4D97-AF65-F5344CB8AC3E}">
        <p14:creationId xmlns:p14="http://schemas.microsoft.com/office/powerpoint/2010/main" val="960094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Example</a:t>
            </a:r>
            <a:endParaRPr lang="en-US" dirty="0"/>
          </a:p>
        </p:txBody>
      </p:sp>
      <p:sp>
        <p:nvSpPr>
          <p:cNvPr id="3" name="Content Placeholder 2"/>
          <p:cNvSpPr>
            <a:spLocks noGrp="1"/>
          </p:cNvSpPr>
          <p:nvPr>
            <p:ph idx="1"/>
          </p:nvPr>
        </p:nvSpPr>
        <p:spPr/>
        <p:txBody>
          <a:bodyPr/>
          <a:lstStyle/>
          <a:p>
            <a:r>
              <a:rPr lang="en-US"/>
              <a:t>What is the percentage of scores:</a:t>
            </a:r>
          </a:p>
          <a:p>
            <a:pPr lvl="1"/>
            <a:r>
              <a:rPr lang="en-US"/>
              <a:t>Above my class’ average score?</a:t>
            </a:r>
          </a:p>
          <a:p>
            <a:pPr lvl="1"/>
            <a:r>
              <a:rPr lang="en-US"/>
              <a:t>Below my class’ average score?</a:t>
            </a:r>
            <a:endParaRPr lang="en-US" dirty="0"/>
          </a:p>
        </p:txBody>
      </p:sp>
    </p:spTree>
    <p:extLst>
      <p:ext uri="{BB962C8B-B14F-4D97-AF65-F5344CB8AC3E}">
        <p14:creationId xmlns:p14="http://schemas.microsoft.com/office/powerpoint/2010/main" val="2124572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Second Example</a:t>
            </a:r>
            <a:endParaRPr lang="en-US" dirty="0"/>
          </a:p>
        </p:txBody>
      </p:sp>
      <p:sp>
        <p:nvSpPr>
          <p:cNvPr id="3" name="Content Placeholder 2"/>
          <p:cNvSpPr>
            <a:spLocks noGrp="1"/>
          </p:cNvSpPr>
          <p:nvPr>
            <p:ph idx="1"/>
          </p:nvPr>
        </p:nvSpPr>
        <p:spPr/>
        <p:txBody>
          <a:bodyPr>
            <a:normAutofit fontScale="92500" lnSpcReduction="20000"/>
          </a:bodyPr>
          <a:lstStyle/>
          <a:p>
            <a:r>
              <a:rPr lang="en-US"/>
              <a:t>Every year, the Educational Testing Service (ETS) administers the Major Field Test in Psychology (MFTP) to graduating psychology majors. In 2003, Baylor University wondered how its students compared to the national average. On its Web site, Baylor reported that the mean and the standard deviation of the 18,073 U.S. students who took this exam were 156.8 and 14.6, respectively. Thirty-six students in the Psychology and Neuroscience Department at Baylor took the exam; these students had a mean score of 164.6.</a:t>
            </a:r>
            <a:endParaRPr lang="en-US" dirty="0"/>
          </a:p>
        </p:txBody>
      </p:sp>
    </p:spTree>
    <p:extLst>
      <p:ext uri="{BB962C8B-B14F-4D97-AF65-F5344CB8AC3E}">
        <p14:creationId xmlns:p14="http://schemas.microsoft.com/office/powerpoint/2010/main" val="98216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Second Example</a:t>
            </a:r>
            <a:endParaRPr lang="en-US" dirty="0"/>
          </a:p>
        </p:txBody>
      </p:sp>
      <p:sp>
        <p:nvSpPr>
          <p:cNvPr id="3" name="Content Placeholder 2"/>
          <p:cNvSpPr>
            <a:spLocks noGrp="1"/>
          </p:cNvSpPr>
          <p:nvPr>
            <p:ph idx="1"/>
          </p:nvPr>
        </p:nvSpPr>
        <p:spPr/>
        <p:txBody>
          <a:bodyPr/>
          <a:lstStyle/>
          <a:p>
            <a:r>
              <a:rPr lang="en-US"/>
              <a:t>Label:</a:t>
            </a:r>
          </a:p>
          <a:p>
            <a:pPr lvl="1"/>
            <a:r>
              <a:rPr lang="en-US"/>
              <a:t>Population mean uM</a:t>
            </a:r>
          </a:p>
          <a:p>
            <a:pPr lvl="1"/>
            <a:r>
              <a:rPr lang="en-US"/>
              <a:t>Population standard deviation: σ</a:t>
            </a:r>
          </a:p>
          <a:p>
            <a:pPr lvl="1"/>
            <a:r>
              <a:rPr lang="en-US"/>
              <a:t>Sample mean: M</a:t>
            </a:r>
          </a:p>
          <a:p>
            <a:pPr lvl="1"/>
            <a:r>
              <a:rPr lang="en-US"/>
              <a:t>Standard error: σM</a:t>
            </a:r>
            <a:endParaRPr lang="en-US" dirty="0"/>
          </a:p>
        </p:txBody>
      </p:sp>
    </p:spTree>
    <p:extLst>
      <p:ext uri="{BB962C8B-B14F-4D97-AF65-F5344CB8AC3E}">
        <p14:creationId xmlns:p14="http://schemas.microsoft.com/office/powerpoint/2010/main" val="182288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1257</Words>
  <Application>Microsoft Macintosh PowerPoint</Application>
  <PresentationFormat>On-screen Show (4:3)</PresentationFormat>
  <Paragraphs>151</Paragraphs>
  <Slides>32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Lucida Grande</vt:lpstr>
      <vt:lpstr>Office Theme</vt:lpstr>
      <vt:lpstr>Hypothesis Testing with z Tests</vt:lpstr>
      <vt:lpstr>A quick review</vt:lpstr>
      <vt:lpstr>Check Your Learning</vt:lpstr>
      <vt:lpstr>Working with Samples</vt:lpstr>
      <vt:lpstr>An Example</vt:lpstr>
      <vt:lpstr>An Example</vt:lpstr>
      <vt:lpstr>An Example</vt:lpstr>
      <vt:lpstr>Second Example</vt:lpstr>
      <vt:lpstr>Second Example</vt:lpstr>
      <vt:lpstr>Second Example</vt:lpstr>
      <vt:lpstr>So now what?</vt:lpstr>
      <vt:lpstr>The Assumptions and the Steps of Hypothesis Testing</vt:lpstr>
      <vt:lpstr>Parametric v. Nonparametric Tests</vt:lpstr>
      <vt:lpstr>Assumptions</vt:lpstr>
      <vt:lpstr>Assumptions</vt:lpstr>
      <vt:lpstr>Assumptions</vt:lpstr>
      <vt:lpstr>Assumptions</vt:lpstr>
      <vt:lpstr>Assumptions</vt:lpstr>
      <vt:lpstr>Hypothesis Testing Steps</vt:lpstr>
      <vt:lpstr>Hypothesis Testing Steps</vt:lpstr>
      <vt:lpstr>Hypothesis Testing Steps</vt:lpstr>
      <vt:lpstr>Hypothesis Testing Steps</vt:lpstr>
      <vt:lpstr>Hypothesis Testing Steps</vt:lpstr>
      <vt:lpstr>Hypothesis Testing Steps</vt:lpstr>
      <vt:lpstr>Hypothesis Testing Steps</vt:lpstr>
      <vt:lpstr>Hypothesis Testing Steps</vt:lpstr>
      <vt:lpstr>A quick note</vt:lpstr>
      <vt:lpstr>An Example of the z Test </vt:lpstr>
      <vt:lpstr>Back to Hypothesis Testing Steps</vt:lpstr>
      <vt:lpstr>Back to Hypothesis Testing Steps</vt:lpstr>
      <vt:lpstr>Back to Hypothesis Testing Steps</vt:lpstr>
      <vt:lpstr>Check Your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 with z Tests</dc:title>
  <dc:creator>Fatih Uenal</dc:creator>
  <cp:lastModifiedBy>Fatih Uenal</cp:lastModifiedBy>
  <cp:revision>1</cp:revision>
  <dcterms:created xsi:type="dcterms:W3CDTF">2020-06-20T22:56:24Z</dcterms:created>
  <dcterms:modified xsi:type="dcterms:W3CDTF">2020-06-20T22:56:25Z</dcterms:modified>
</cp:coreProperties>
</file>