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97" r:id="rId3"/>
    <p:sldId id="298" r:id="rId4"/>
    <p:sldId id="303" r:id="rId5"/>
    <p:sldId id="311" r:id="rId6"/>
    <p:sldId id="305" r:id="rId7"/>
    <p:sldId id="306" r:id="rId8"/>
    <p:sldId id="316" r:id="rId9"/>
    <p:sldId id="317" r:id="rId10"/>
    <p:sldId id="318" r:id="rId11"/>
    <p:sldId id="319" r:id="rId12"/>
    <p:sldId id="320" r:id="rId13"/>
    <p:sldId id="321" r:id="rId14"/>
    <p:sldId id="300" r:id="rId15"/>
    <p:sldId id="312" r:id="rId16"/>
    <p:sldId id="263" r:id="rId17"/>
    <p:sldId id="313" r:id="rId18"/>
    <p:sldId id="322" r:id="rId19"/>
    <p:sldId id="270" r:id="rId20"/>
    <p:sldId id="323" r:id="rId21"/>
    <p:sldId id="324" r:id="rId22"/>
    <p:sldId id="325" r:id="rId23"/>
    <p:sldId id="326" r:id="rId24"/>
    <p:sldId id="283" r:id="rId25"/>
    <p:sldId id="327" r:id="rId26"/>
    <p:sldId id="328" r:id="rId27"/>
    <p:sldId id="293" r:id="rId28"/>
    <p:sldId id="329" r:id="rId29"/>
    <p:sldId id="33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00"/>
    <a:srgbClr val="5D8866"/>
    <a:srgbClr val="B0E5CF"/>
    <a:srgbClr val="B3DAB0"/>
    <a:srgbClr val="3EBD86"/>
    <a:srgbClr val="113480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662" autoAdjust="0"/>
    <p:restoredTop sz="94434" autoAdjust="0"/>
  </p:normalViewPr>
  <p:slideViewPr>
    <p:cSldViewPr>
      <p:cViewPr varScale="1">
        <p:scale>
          <a:sx n="128" d="100"/>
          <a:sy n="128" d="100"/>
        </p:scale>
        <p:origin x="1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01229EF6-C3AB-4830-BB90-696EFB00E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08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6190F-3391-4A1B-B968-43E7B4F8556A}" type="slidenum">
              <a:rPr lang="en-US" smtClean="0">
                <a:latin typeface="Lucida Grande"/>
                <a:ea typeface="Geneva"/>
                <a:cs typeface="Geneva"/>
              </a:rPr>
              <a:pPr/>
              <a:t>1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99984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F993C-EABD-40D6-B6C1-10613C60DDFC}" type="slidenum">
              <a:rPr lang="en-US" smtClean="0">
                <a:latin typeface="Lucida Grande"/>
                <a:ea typeface="Geneva"/>
                <a:cs typeface="Geneva"/>
              </a:rPr>
              <a:pPr/>
              <a:t>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84140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60E81B-F04D-40AA-B92E-AD985314A041}" type="slidenum">
              <a:rPr lang="en-US" smtClean="0">
                <a:latin typeface="Lucida Grande"/>
                <a:ea typeface="Geneva"/>
                <a:cs typeface="Geneva"/>
              </a:rPr>
              <a:pPr/>
              <a:t>5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91357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B19290-9058-4610-B095-BCDB3D3893ED}" type="slidenum">
              <a:rPr lang="en-US" smtClean="0">
                <a:latin typeface="Lucida Grande"/>
                <a:ea typeface="Geneva"/>
                <a:cs typeface="Geneva"/>
              </a:rPr>
              <a:pPr/>
              <a:t>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548466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FFDB8-88E2-4970-B266-E48FC43CD486}" type="slidenum">
              <a:rPr lang="en-US" smtClean="0">
                <a:latin typeface="Lucida Grande"/>
                <a:ea typeface="Geneva"/>
                <a:cs typeface="Geneva"/>
              </a:rPr>
              <a:pPr/>
              <a:t>8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99757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3F035-BF83-4DD2-801B-8A8C541F0B26}" type="slidenum">
              <a:rPr lang="en-US" smtClean="0">
                <a:latin typeface="Lucida Grande"/>
                <a:ea typeface="Geneva"/>
                <a:cs typeface="Geneva"/>
              </a:rPr>
              <a:pPr/>
              <a:t>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12348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E01D74-D3E6-4138-8AB2-61F21389CDB5}" type="slidenum">
              <a:rPr lang="en-US" smtClean="0">
                <a:latin typeface="Lucida Grande"/>
                <a:ea typeface="Geneva"/>
                <a:cs typeface="Geneva"/>
              </a:rPr>
              <a:pPr/>
              <a:t>16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99964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AED5E-68E3-4E6C-8B7A-0064624C4083}" type="slidenum">
              <a:rPr lang="en-US" smtClean="0">
                <a:latin typeface="Lucida Grande"/>
                <a:ea typeface="Geneva"/>
                <a:cs typeface="Geneva"/>
              </a:rPr>
              <a:pPr/>
              <a:t>19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42849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/>
              <a:ea typeface="Geneva"/>
              <a:cs typeface="Geneva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43708-7CF1-4567-9076-61829E0B76AD}" type="slidenum">
              <a:rPr lang="en-US" smtClean="0">
                <a:latin typeface="Lucida Grande"/>
                <a:ea typeface="Geneva"/>
                <a:cs typeface="Geneva"/>
              </a:rPr>
              <a:pPr/>
              <a:t>24</a:t>
            </a:fld>
            <a:endParaRPr lang="en-US">
              <a:latin typeface="Lucida Grande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94450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-48" charset="0"/>
                <a:cs typeface="Helvetica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12E0F1-19EF-4C8D-A1B2-DE4CD3513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AC72F-EE31-440F-AE84-110BA84F0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876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C91CC-4CB7-48CA-BF41-676465485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76F9E-494E-4233-BF23-BAFB3D9A96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580AC-B967-43BD-B0D6-085713E64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3EBD86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84CC0-1C2F-4FFC-B222-66A8B1722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12055-6E48-499F-922A-FA29A730D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AE23F-BE92-4C25-962F-BF88497E2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7000"/>
            <a:ext cx="4040188" cy="3459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459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FE8A4-D834-4815-90B3-BBB860B48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DBA15-AFD0-4AB0-A693-8F9EDFCF5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F1FA9-92CF-4E8B-9084-BB705EEE1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9200"/>
            <a:ext cx="511175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3008313" cy="4144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F2080-3BA4-4BE7-A36D-BE4923563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397EA-CB6D-41C6-A4D7-EA6BCFF1B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192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Helvetica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Lucida Grande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Helvetica" pitchFamily="-48" charset="0"/>
                <a:ea typeface="Geneva" pitchFamily="-48" charset="-128"/>
                <a:cs typeface="+mn-cs"/>
              </a:defRPr>
            </a:lvl1pPr>
          </a:lstStyle>
          <a:p>
            <a:pPr>
              <a:defRPr/>
            </a:pPr>
            <a:fld id="{3ED86FC8-8286-48C0-8D7D-CDD7F202A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Helvetica" pitchFamily="-80" charset="0"/>
          <a:ea typeface="Geneva" pitchFamily="-80" charset="-128"/>
          <a:cs typeface="Helvetica" pitchFamily="-4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AC6A42"/>
          </a:solidFill>
          <a:latin typeface="B Helvetica Bold" pitchFamily="1" charset="0"/>
          <a:ea typeface="Geneva" pitchFamily="-80" charset="-128"/>
          <a:cs typeface="Genev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&gt;"/>
        <a:defRPr sz="3200">
          <a:solidFill>
            <a:srgbClr val="1862B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Lucida Grande"/>
        <a:buChar char="•"/>
        <a:defRPr sz="2800">
          <a:solidFill>
            <a:srgbClr val="3EBD86"/>
          </a:solidFill>
          <a:latin typeface="+mn-lt"/>
          <a:ea typeface="+mn-ea"/>
          <a:cs typeface="Genev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400">
          <a:solidFill>
            <a:schemeClr val="tx1"/>
          </a:solidFill>
          <a:latin typeface="+mn-lt"/>
          <a:ea typeface="+mn-ea"/>
          <a:cs typeface="Genev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Genev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Genev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9B5B050-6AA5-FF4C-B903-E3F1576599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1" r="23178" b="8620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 eaLnBrk="1" hangingPunct="1"/>
            <a:r>
              <a:rPr lang="en-US" sz="4200"/>
              <a:t>The Single-Sample</a:t>
            </a:r>
            <a:br>
              <a:rPr lang="en-US" sz="4200"/>
            </a:br>
            <a:r>
              <a:rPr lang="en-US" sz="4200"/>
              <a:t> </a:t>
            </a:r>
            <a:r>
              <a:rPr lang="en-US" sz="4200" i="1"/>
              <a:t>t</a:t>
            </a:r>
            <a:r>
              <a:rPr lang="en-US" sz="4200"/>
              <a:t> Test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1700"/>
              <a:t>Chapter 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DV is scale</a:t>
            </a:r>
          </a:p>
          <a:p>
            <a:pPr lvl="1"/>
            <a:r>
              <a:rPr lang="en-US" dirty="0"/>
              <a:t>Random selection </a:t>
            </a:r>
            <a:r>
              <a:rPr lang="en-US" dirty="0">
                <a:sym typeface="Wingdings"/>
              </a:rPr>
              <a:t> random assignment?</a:t>
            </a:r>
          </a:p>
          <a:p>
            <a:pPr lvl="1"/>
            <a:r>
              <a:rPr lang="en-US" dirty="0">
                <a:sym typeface="Wingdings"/>
              </a:rPr>
              <a:t>Normal  N &gt; 30?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3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the sample and the population</a:t>
            </a:r>
          </a:p>
          <a:p>
            <a:r>
              <a:rPr lang="en-US" dirty="0"/>
              <a:t>Pick a null and research</a:t>
            </a:r>
          </a:p>
          <a:p>
            <a:pPr lvl="1"/>
            <a:r>
              <a:rPr lang="en-US" dirty="0"/>
              <a:t>Remember the combinations are:</a:t>
            </a:r>
          </a:p>
          <a:p>
            <a:pPr lvl="2"/>
            <a:r>
              <a:rPr lang="en-US" dirty="0"/>
              <a:t>Greater</a:t>
            </a:r>
          </a:p>
          <a:p>
            <a:pPr lvl="2"/>
            <a:r>
              <a:rPr lang="en-US" dirty="0"/>
              <a:t>Lesser</a:t>
            </a:r>
          </a:p>
          <a:p>
            <a:pPr lvl="2"/>
            <a:r>
              <a:rPr lang="en-US" dirty="0"/>
              <a:t>Two Tailed = Different</a:t>
            </a:r>
          </a:p>
        </p:txBody>
      </p:sp>
    </p:spTree>
    <p:extLst>
      <p:ext uri="{BB962C8B-B14F-4D97-AF65-F5344CB8AC3E}">
        <p14:creationId xmlns:p14="http://schemas.microsoft.com/office/powerpoint/2010/main" val="217404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Label:</a:t>
            </a:r>
          </a:p>
          <a:p>
            <a:pPr lvl="1"/>
            <a:r>
              <a:rPr lang="en-US" dirty="0"/>
              <a:t>Sample M</a:t>
            </a:r>
          </a:p>
          <a:p>
            <a:pPr lvl="1"/>
            <a:r>
              <a:rPr lang="en-US" dirty="0"/>
              <a:t>Sample SD</a:t>
            </a:r>
          </a:p>
          <a:p>
            <a:pPr lvl="1"/>
            <a:r>
              <a:rPr lang="en-US" dirty="0"/>
              <a:t>Sample SE</a:t>
            </a:r>
          </a:p>
          <a:p>
            <a:pPr lvl="1"/>
            <a:r>
              <a:rPr lang="en-US" dirty="0"/>
              <a:t>Sample N</a:t>
            </a:r>
          </a:p>
          <a:p>
            <a:pPr lvl="1"/>
            <a:r>
              <a:rPr lang="en-US" dirty="0"/>
              <a:t>Population u</a:t>
            </a:r>
          </a:p>
        </p:txBody>
      </p:sp>
    </p:spTree>
    <p:extLst>
      <p:ext uri="{BB962C8B-B14F-4D97-AF65-F5344CB8AC3E}">
        <p14:creationId xmlns:p14="http://schemas.microsoft.com/office/powerpoint/2010/main" val="341771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Something new:</a:t>
            </a:r>
          </a:p>
          <a:p>
            <a:pPr lvl="1" eaLnBrk="1" hangingPunct="1"/>
            <a:r>
              <a:rPr lang="en-US" dirty="0"/>
              <a:t>Degrees of freedom </a:t>
            </a:r>
          </a:p>
          <a:p>
            <a:pPr lvl="1" eaLnBrk="1" hangingPunct="1">
              <a:buNone/>
            </a:pPr>
            <a:r>
              <a:rPr lang="en-US" i="1" dirty="0"/>
              <a:t>		</a:t>
            </a:r>
            <a:r>
              <a:rPr lang="en-US" i="1" dirty="0" err="1"/>
              <a:t>df</a:t>
            </a:r>
            <a:r>
              <a:rPr lang="en-US" dirty="0"/>
              <a:t>  = </a:t>
            </a:r>
            <a:r>
              <a:rPr lang="en-US" i="1" dirty="0"/>
              <a:t>N </a:t>
            </a:r>
            <a:r>
              <a:rPr lang="en-US" dirty="0"/>
              <a:t>- 1 where </a:t>
            </a:r>
            <a:r>
              <a:rPr lang="en-US" i="1" dirty="0"/>
              <a:t>N</a:t>
            </a:r>
            <a:r>
              <a:rPr lang="en-US" dirty="0"/>
              <a:t> is sample size</a:t>
            </a:r>
          </a:p>
          <a:p>
            <a:pPr eaLnBrk="1" hangingPunct="1"/>
            <a:r>
              <a:rPr lang="en-US" dirty="0"/>
              <a:t>This number is used in two ways:</a:t>
            </a:r>
          </a:p>
          <a:p>
            <a:pPr lvl="1" eaLnBrk="1" hangingPunct="1"/>
            <a:r>
              <a:rPr lang="en-US" dirty="0"/>
              <a:t>Estimation of SD</a:t>
            </a:r>
          </a:p>
          <a:p>
            <a:pPr lvl="1" eaLnBrk="1" hangingPunct="1"/>
            <a:r>
              <a:rPr lang="en-US" dirty="0"/>
              <a:t>Calculating the cut off score</a:t>
            </a:r>
          </a:p>
        </p:txBody>
      </p:sp>
    </p:spTree>
    <p:extLst>
      <p:ext uri="{BB962C8B-B14F-4D97-AF65-F5344CB8AC3E}">
        <p14:creationId xmlns:p14="http://schemas.microsoft.com/office/powerpoint/2010/main" val="413082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</a:t>
            </a:r>
            <a:r>
              <a:rPr lang="en-US" dirty="0"/>
              <a:t> distributions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825229"/>
              </p:ext>
            </p:extLst>
          </p:nvPr>
        </p:nvGraphicFramePr>
        <p:xfrm>
          <a:off x="1331913" y="3505200"/>
          <a:ext cx="24780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0" name="Equation" r:id="rId3" imgW="1307880" imgH="482400" progId="Equation.3">
                  <p:embed/>
                </p:oleObj>
              </mc:Choice>
              <mc:Fallback>
                <p:oleObj name="Equation" r:id="rId3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05200"/>
                        <a:ext cx="24780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47643"/>
              </p:ext>
            </p:extLst>
          </p:nvPr>
        </p:nvGraphicFramePr>
        <p:xfrm>
          <a:off x="5867400" y="3457575"/>
          <a:ext cx="22383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1" name="Equation" r:id="rId5" imgW="1180800" imgH="507960" progId="Equation.3">
                  <p:embed/>
                </p:oleObj>
              </mc:Choice>
              <mc:Fallback>
                <p:oleObj name="Equation" r:id="rId5" imgW="11808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57575"/>
                        <a:ext cx="223837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81000" y="2133600"/>
            <a:ext cx="487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ctr"/>
            <a:r>
              <a:rPr lang="en-US" dirty="0"/>
              <a:t>Sample Standard Deviation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0" y="2133600"/>
            <a:ext cx="548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ctr"/>
            <a:r>
              <a:rPr lang="en-US" dirty="0"/>
              <a:t>Population Standard Deviation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807803"/>
            <a:ext cx="33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did before…</a:t>
            </a:r>
          </a:p>
          <a:p>
            <a:r>
              <a:rPr lang="en-US" dirty="0"/>
              <a:t>Biased estimate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3227" y="4800600"/>
            <a:ext cx="2937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formula…</a:t>
            </a:r>
          </a:p>
          <a:p>
            <a:r>
              <a:rPr lang="en-US" dirty="0"/>
              <a:t>Unbiased estimate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9754" y="5917010"/>
            <a:ext cx="3269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some error</a:t>
            </a:r>
          </a:p>
        </p:txBody>
      </p:sp>
    </p:spTree>
    <p:extLst>
      <p:ext uri="{BB962C8B-B14F-4D97-AF65-F5344CB8AC3E}">
        <p14:creationId xmlns:p14="http://schemas.microsoft.com/office/powerpoint/2010/main" val="214990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summary(</a:t>
            </a:r>
            <a:r>
              <a:rPr lang="en-US" i="1" dirty="0"/>
              <a:t>dataset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mean(</a:t>
            </a:r>
            <a:r>
              <a:rPr lang="en-US" i="1" dirty="0"/>
              <a:t>dataset</a:t>
            </a:r>
            <a:r>
              <a:rPr lang="en-US" dirty="0"/>
              <a:t>, na.rm = T)</a:t>
            </a:r>
          </a:p>
          <a:p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i="1" dirty="0" err="1"/>
              <a:t>dataset$column</a:t>
            </a:r>
            <a:r>
              <a:rPr lang="en-US" i="1" dirty="0"/>
              <a:t>, na.rm = T</a:t>
            </a:r>
            <a:r>
              <a:rPr lang="en-US" dirty="0"/>
              <a:t>)</a:t>
            </a:r>
          </a:p>
          <a:p>
            <a:r>
              <a:rPr lang="en-US" dirty="0"/>
              <a:t>OR you can enter the data:</a:t>
            </a:r>
          </a:p>
          <a:p>
            <a:pPr lvl="1"/>
            <a:r>
              <a:rPr lang="en-US" dirty="0"/>
              <a:t>data = c(#,#,#,#,#)</a:t>
            </a:r>
          </a:p>
          <a:p>
            <a:pPr lvl="1"/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i="1" dirty="0"/>
              <a:t>data, </a:t>
            </a:r>
            <a:r>
              <a:rPr lang="en-US" i="1" dirty="0" err="1"/>
              <a:t>na.rm</a:t>
            </a:r>
            <a:r>
              <a:rPr lang="en-US" i="1" dirty="0"/>
              <a:t> = 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837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/>
              <a:t>Using the standard error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4101" name="Title 2"/>
          <p:cNvSpPr>
            <a:spLocks noGrp="1"/>
          </p:cNvSpPr>
          <p:nvPr>
            <p:ph type="title"/>
          </p:nvPr>
        </p:nvSpPr>
        <p:spPr>
          <a:xfrm>
            <a:off x="1295400" y="838200"/>
            <a:ext cx="7772400" cy="533400"/>
          </a:xfrm>
        </p:spPr>
        <p:txBody>
          <a:bodyPr/>
          <a:lstStyle/>
          <a:p>
            <a:r>
              <a:rPr lang="en-US"/>
              <a:t>Calculating Standard Error for the t Statistic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715000" y="2286000"/>
          <a:ext cx="24003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4" imgW="660240" imgH="419040" progId="Equation.3">
                  <p:embed/>
                </p:oleObj>
              </mc:Choice>
              <mc:Fallback>
                <p:oleObj name="Equation" r:id="rId4" imgW="66024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86000"/>
                        <a:ext cx="24003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= </a:t>
            </a:r>
            <a:r>
              <a:rPr lang="en-US" dirty="0" err="1"/>
              <a:t>sd</a:t>
            </a:r>
            <a:r>
              <a:rPr lang="en-US" dirty="0"/>
              <a:t> /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you have all the data in R you can try:</a:t>
            </a:r>
          </a:p>
          <a:p>
            <a:pPr lvl="1"/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i="1" dirty="0"/>
              <a:t>data</a:t>
            </a:r>
            <a:r>
              <a:rPr lang="en-US" dirty="0"/>
              <a:t>) / </a:t>
            </a:r>
            <a:r>
              <a:rPr lang="en-US" dirty="0" err="1"/>
              <a:t>sqrt</a:t>
            </a:r>
            <a:r>
              <a:rPr lang="en-US" dirty="0"/>
              <a:t>(length(</a:t>
            </a:r>
            <a:r>
              <a:rPr lang="en-US" i="1" dirty="0"/>
              <a:t>data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Remember the </a:t>
            </a:r>
            <a:r>
              <a:rPr lang="en-US" dirty="0" err="1"/>
              <a:t>sd</a:t>
            </a:r>
            <a:r>
              <a:rPr lang="en-US" dirty="0"/>
              <a:t> function gives you SD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sqrt</a:t>
            </a:r>
            <a:r>
              <a:rPr lang="en-US" dirty="0"/>
              <a:t>() function is square root</a:t>
            </a:r>
          </a:p>
          <a:p>
            <a:pPr lvl="2"/>
            <a:r>
              <a:rPr lang="en-US" dirty="0"/>
              <a:t>length() calculates the number of items or N</a:t>
            </a:r>
          </a:p>
          <a:p>
            <a:pPr lvl="2"/>
            <a:r>
              <a:rPr lang="en-US" dirty="0"/>
              <a:t>Remember that </a:t>
            </a:r>
            <a:r>
              <a:rPr lang="en-US" i="1" dirty="0"/>
              <a:t>data</a:t>
            </a:r>
            <a:r>
              <a:rPr lang="en-US" dirty="0"/>
              <a:t> can be one column or </a:t>
            </a:r>
            <a:r>
              <a:rPr lang="en-US" i="1" dirty="0" err="1"/>
              <a:t>dataset$column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4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i="1" dirty="0" err="1"/>
              <a:t>df</a:t>
            </a:r>
            <a:r>
              <a:rPr lang="en-US" dirty="0"/>
              <a:t> to find the cut off score</a:t>
            </a:r>
          </a:p>
          <a:p>
            <a:r>
              <a:rPr lang="en-US" dirty="0" err="1"/>
              <a:t>qt</a:t>
            </a:r>
            <a:r>
              <a:rPr lang="en-US" dirty="0"/>
              <a:t>(</a:t>
            </a:r>
            <a:r>
              <a:rPr lang="en-US" i="1" dirty="0"/>
              <a:t>alpha p, </a:t>
            </a:r>
            <a:r>
              <a:rPr lang="en-US" i="1" dirty="0" err="1"/>
              <a:t>df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 or F)</a:t>
            </a:r>
          </a:p>
          <a:p>
            <a:pPr lvl="1"/>
            <a:r>
              <a:rPr lang="en-US" dirty="0"/>
              <a:t>Alpha p is set at .05 or .01</a:t>
            </a:r>
          </a:p>
          <a:p>
            <a:pPr lvl="1"/>
            <a:r>
              <a:rPr lang="en-US" dirty="0"/>
              <a:t>Remember, for a two tailed test, do alpha / 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3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Box 3"/>
          <p:cNvSpPr txBox="1">
            <a:spLocks noChangeArrowheads="1"/>
          </p:cNvSpPr>
          <p:nvPr/>
        </p:nvSpPr>
        <p:spPr bwMode="auto">
          <a:xfrm>
            <a:off x="762000" y="5502275"/>
            <a:ext cx="800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800000"/>
                </a:solidFill>
                <a:latin typeface="Arial" charset="0"/>
              </a:rPr>
              <a:t>Stop and think.  Which is more conservative: one-tailed or two-tailed tests?  Why?</a:t>
            </a:r>
          </a:p>
        </p:txBody>
      </p:sp>
      <p:pic>
        <p:nvPicPr>
          <p:cNvPr id="60418" name="Picture 2" descr="C:\Documents and Settings\dillerj\Desktop\Stats_Consult\JPGS - low res\CH09\low\NOLESS_TB09-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400" y="1600200"/>
            <a:ext cx="81280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</a:t>
            </a:r>
            <a:r>
              <a:rPr lang="en-US" dirty="0"/>
              <a:t>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we do not have the population standard deviation, </a:t>
            </a:r>
            <a:r>
              <a:rPr lang="el-GR" dirty="0"/>
              <a:t>σ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Very common!</a:t>
            </a:r>
          </a:p>
          <a:p>
            <a:r>
              <a:rPr lang="en-US" dirty="0"/>
              <a:t>So 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151906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t</a:t>
            </a:r>
            <a:r>
              <a:rPr lang="en-US" dirty="0"/>
              <a:t> found statistic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882292"/>
              </p:ext>
            </p:extLst>
          </p:nvPr>
        </p:nvGraphicFramePr>
        <p:xfrm>
          <a:off x="2895600" y="2743200"/>
          <a:ext cx="31988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863280" imgH="431640" progId="Equation.3">
                  <p:embed/>
                </p:oleObj>
              </mc:Choice>
              <mc:Fallback>
                <p:oleObj name="Equation" r:id="rId3" imgW="863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3198813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146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in </a:t>
            </a:r>
            <a:r>
              <a:rPr lang="en-US" i="1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</a:t>
            </a:r>
            <a:r>
              <a:rPr lang="en-US" i="1" dirty="0"/>
              <a:t>t</a:t>
            </a:r>
            <a:endParaRPr lang="en-US" dirty="0"/>
          </a:p>
          <a:p>
            <a:pPr lvl="1"/>
            <a:r>
              <a:rPr lang="en-US" dirty="0"/>
              <a:t>Mean – mu / se</a:t>
            </a:r>
          </a:p>
          <a:p>
            <a:r>
              <a:rPr lang="en-US" dirty="0"/>
              <a:t>If you have the calculated numbers (i.e. you are given M, u, SD, N), then you can fill in the formulas.</a:t>
            </a:r>
          </a:p>
          <a:p>
            <a:r>
              <a:rPr lang="en-US" dirty="0"/>
              <a:t>If you are given the raw numbers, then we can calculate with the </a:t>
            </a:r>
            <a:r>
              <a:rPr lang="en-US" dirty="0" err="1"/>
              <a:t>t.test</a:t>
            </a:r>
            <a:r>
              <a:rPr lang="en-US" dirty="0"/>
              <a:t>() function. </a:t>
            </a:r>
          </a:p>
        </p:txBody>
      </p:sp>
    </p:spTree>
    <p:extLst>
      <p:ext uri="{BB962C8B-B14F-4D97-AF65-F5344CB8AC3E}">
        <p14:creationId xmlns:p14="http://schemas.microsoft.com/office/powerpoint/2010/main" val="952873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t.test</a:t>
            </a:r>
            <a:r>
              <a:rPr lang="en-US" dirty="0"/>
              <a:t>(</a:t>
            </a:r>
            <a:r>
              <a:rPr lang="en-US" i="1" dirty="0"/>
              <a:t>column of y data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mu = #,</a:t>
            </a:r>
          </a:p>
          <a:p>
            <a:pPr marL="457200" lvl="1" indent="0">
              <a:buNone/>
            </a:pPr>
            <a:r>
              <a:rPr lang="en-US" dirty="0"/>
              <a:t>alternative = “less” OR “greater” OR “</a:t>
            </a:r>
            <a:r>
              <a:rPr lang="en-US"/>
              <a:t>two.sided”,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conf.level</a:t>
            </a:r>
            <a:r>
              <a:rPr lang="en-US" dirty="0"/>
              <a:t> = .95 OR .99)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Note: alternative and </a:t>
            </a:r>
            <a:r>
              <a:rPr lang="en-US" dirty="0" err="1"/>
              <a:t>conf.level</a:t>
            </a:r>
            <a:r>
              <a:rPr lang="en-US" dirty="0"/>
              <a:t> options. </a:t>
            </a:r>
          </a:p>
        </p:txBody>
      </p:sp>
    </p:spTree>
    <p:extLst>
      <p:ext uri="{BB962C8B-B14F-4D97-AF65-F5344CB8AC3E}">
        <p14:creationId xmlns:p14="http://schemas.microsoft.com/office/powerpoint/2010/main" val="3651249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to reject or fail to reject the null hypothesis.</a:t>
            </a:r>
          </a:p>
          <a:p>
            <a:endParaRPr lang="en-US" dirty="0"/>
          </a:p>
          <a:p>
            <a:r>
              <a:rPr lang="en-US" dirty="0"/>
              <a:t>Beyond hypothesis testing:</a:t>
            </a:r>
          </a:p>
          <a:p>
            <a:pPr lvl="1"/>
            <a:r>
              <a:rPr lang="en-US" dirty="0"/>
              <a:t>Calculate effect size</a:t>
            </a:r>
          </a:p>
          <a:p>
            <a:pPr lvl="1"/>
            <a:r>
              <a:rPr lang="en-US" dirty="0"/>
              <a:t>Calculate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1152651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533400"/>
          </a:xfrm>
        </p:spPr>
        <p:txBody>
          <a:bodyPr/>
          <a:lstStyle/>
          <a:p>
            <a:r>
              <a:rPr lang="en-US"/>
              <a:t>Calculating Effect size</a:t>
            </a:r>
          </a:p>
        </p:txBody>
      </p:sp>
      <p:graphicFrame>
        <p:nvGraphicFramePr>
          <p:cNvPr id="6146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2133600" y="1905000"/>
          <a:ext cx="33528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4" imgW="812520" imgH="393480" progId="Equation.3">
                  <p:embed/>
                </p:oleObj>
              </mc:Choice>
              <mc:Fallback>
                <p:oleObj name="Equation" r:id="rId4" imgW="812520" imgH="39348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3352800" cy="162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usually discussion two tailed confidence intervals</a:t>
            </a:r>
          </a:p>
          <a:p>
            <a:pPr lvl="1"/>
            <a:r>
              <a:rPr lang="en-US" dirty="0"/>
              <a:t>You can do one tailed confidence intervals but they are not very common.</a:t>
            </a:r>
          </a:p>
          <a:p>
            <a:r>
              <a:rPr lang="en-US" dirty="0"/>
              <a:t>They are calculated in the same way as z-tests but with a t-critical instead of z-critical.</a:t>
            </a:r>
          </a:p>
        </p:txBody>
      </p:sp>
    </p:spTree>
    <p:extLst>
      <p:ext uri="{BB962C8B-B14F-4D97-AF65-F5344CB8AC3E}">
        <p14:creationId xmlns:p14="http://schemas.microsoft.com/office/powerpoint/2010/main" val="101166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= </a:t>
            </a:r>
            <a:r>
              <a:rPr lang="en-US" dirty="0" err="1"/>
              <a:t>M</a:t>
            </a:r>
            <a:r>
              <a:rPr lang="en-US" baseline="-25000" dirty="0" err="1"/>
              <a:t>sample</a:t>
            </a:r>
            <a:r>
              <a:rPr lang="en-US" dirty="0"/>
              <a:t> – </a:t>
            </a:r>
            <a:r>
              <a:rPr lang="en-US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*SE</a:t>
            </a:r>
          </a:p>
          <a:p>
            <a:r>
              <a:rPr lang="en-US" dirty="0"/>
              <a:t>Upper = </a:t>
            </a:r>
            <a:r>
              <a:rPr lang="en-US" dirty="0" err="1"/>
              <a:t>M</a:t>
            </a:r>
            <a:r>
              <a:rPr lang="en-US" baseline="-25000" dirty="0" err="1"/>
              <a:t>sample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critical</a:t>
            </a:r>
            <a:r>
              <a:rPr lang="en-US" dirty="0"/>
              <a:t>*SE</a:t>
            </a:r>
          </a:p>
          <a:p>
            <a:endParaRPr lang="en-US" dirty="0"/>
          </a:p>
          <a:p>
            <a:r>
              <a:rPr lang="en-US" dirty="0"/>
              <a:t>A quicker way!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t.test</a:t>
            </a:r>
            <a:r>
              <a:rPr lang="en-US" dirty="0"/>
              <a:t>() with a TWO tailed test to get the two tailed confidence interval. </a:t>
            </a:r>
          </a:p>
        </p:txBody>
      </p:sp>
    </p:spTree>
    <p:extLst>
      <p:ext uri="{BB962C8B-B14F-4D97-AF65-F5344CB8AC3E}">
        <p14:creationId xmlns:p14="http://schemas.microsoft.com/office/powerpoint/2010/main" val="1284795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772400" cy="533400"/>
          </a:xfrm>
        </p:spPr>
        <p:txBody>
          <a:bodyPr/>
          <a:lstStyle/>
          <a:p>
            <a:r>
              <a:rPr lang="en-US"/>
              <a:t>Interpretation of Confidence Interval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772400" cy="2895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If we were to sample N students from the same population over and over, the 95% confidence interval would include the population mean 95% of the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t, Effect Size, and Confidence Interval Cheat!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effsize</a:t>
            </a:r>
            <a:r>
              <a:rPr lang="en-US" dirty="0"/>
              <a:t> and calculate code Dr. B has written.</a:t>
            </a:r>
          </a:p>
          <a:p>
            <a:pPr lvl="1"/>
            <a:r>
              <a:rPr lang="en-US" dirty="0"/>
              <a:t>Not required, but if you want to check to make sure you doing it correctly.</a:t>
            </a:r>
          </a:p>
          <a:p>
            <a:pPr lvl="1"/>
            <a:r>
              <a:rPr lang="en-US" u="sng" dirty="0"/>
              <a:t>Definitely</a:t>
            </a:r>
            <a:r>
              <a:rPr lang="en-US" dirty="0"/>
              <a:t> much easier to use when calculating </a:t>
            </a:r>
            <a:r>
              <a:rPr lang="en-US" i="1" dirty="0"/>
              <a:t>d</a:t>
            </a:r>
            <a:r>
              <a:rPr lang="en-US" dirty="0"/>
              <a:t> for other types of t-tests.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6625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t, Effect Size, and </a:t>
            </a:r>
            <a:r>
              <a:rPr lang="en-US" dirty="0"/>
              <a:t>Confidence Interval Cheat!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the functions appear in your window or you won’t be able to use them!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114800"/>
            <a:ext cx="8534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</a:t>
            </a:r>
            <a:r>
              <a:rPr lang="en-US" dirty="0"/>
              <a:t>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t</a:t>
            </a:r>
            <a:r>
              <a:rPr lang="en-US" dirty="0"/>
              <a:t> distribution is used when we do not know the population information.</a:t>
            </a:r>
          </a:p>
          <a:p>
            <a:pPr lvl="1"/>
            <a:r>
              <a:rPr lang="en-US" dirty="0"/>
              <a:t>So we use the sample to estimate the population information.</a:t>
            </a:r>
          </a:p>
          <a:p>
            <a:pPr lvl="1"/>
            <a:r>
              <a:rPr lang="en-US" dirty="0"/>
              <a:t>Because we are using the sample, the </a:t>
            </a:r>
            <a:r>
              <a:rPr lang="en-US" i="1" dirty="0"/>
              <a:t>t</a:t>
            </a:r>
            <a:r>
              <a:rPr lang="en-US" dirty="0"/>
              <a:t> distribution changes based on that sample.  </a:t>
            </a:r>
          </a:p>
        </p:txBody>
      </p:sp>
    </p:spTree>
    <p:extLst>
      <p:ext uri="{BB962C8B-B14F-4D97-AF65-F5344CB8AC3E}">
        <p14:creationId xmlns:p14="http://schemas.microsoft.com/office/powerpoint/2010/main" val="428567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sample size increases:</a:t>
            </a:r>
          </a:p>
          <a:p>
            <a:pPr lvl="1" eaLnBrk="1" hangingPunct="1"/>
            <a:r>
              <a:rPr lang="en-US" i="1" dirty="0">
                <a:solidFill>
                  <a:schemeClr val="tx1"/>
                </a:solidFill>
              </a:rPr>
              <a:t>s or </a:t>
            </a:r>
            <a:r>
              <a:rPr lang="en-US" i="1" dirty="0" err="1">
                <a:solidFill>
                  <a:schemeClr val="tx1"/>
                </a:solidFill>
              </a:rPr>
              <a:t>sd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(the spread of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el-GR" dirty="0">
                <a:solidFill>
                  <a:schemeClr val="tx1"/>
                </a:solidFill>
              </a:rPr>
              <a:t>σ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 eaLnBrk="1" hangingPunct="1"/>
            <a:r>
              <a:rPr lang="en-US" dirty="0">
                <a:solidFill>
                  <a:schemeClr val="tx1"/>
                </a:solidFill>
              </a:rPr>
              <a:t>Therefore,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 become more equal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 distributions</a:t>
            </a:r>
          </a:p>
          <a:p>
            <a:pPr lvl="1" eaLnBrk="1" hangingPunct="1"/>
            <a:r>
              <a:rPr lang="en-US" dirty="0"/>
              <a:t>Distributions of differences between means</a:t>
            </a:r>
          </a:p>
        </p:txBody>
      </p:sp>
      <p:sp>
        <p:nvSpPr>
          <p:cNvPr id="52226" name="Title 2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400" cy="533400"/>
          </a:xfrm>
        </p:spPr>
        <p:txBody>
          <a:bodyPr/>
          <a:lstStyle/>
          <a:p>
            <a:r>
              <a:rPr lang="en-US"/>
              <a:t>The t Statistic</a:t>
            </a:r>
          </a:p>
        </p:txBody>
      </p:sp>
    </p:spTree>
    <p:extLst>
      <p:ext uri="{BB962C8B-B14F-4D97-AF65-F5344CB8AC3E}">
        <p14:creationId xmlns:p14="http://schemas.microsoft.com/office/powerpoint/2010/main" val="363294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5"/>
          <p:cNvSpPr txBox="1">
            <a:spLocks noChangeArrowheads="1"/>
          </p:cNvSpPr>
          <p:nvPr/>
        </p:nvSpPr>
        <p:spPr bwMode="auto">
          <a:xfrm>
            <a:off x="1066800" y="685800"/>
            <a:ext cx="8077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>
                <a:solidFill>
                  <a:srgbClr val="800000"/>
                </a:solidFill>
                <a:latin typeface="Arial" charset="0"/>
              </a:rPr>
              <a:t>Wider and Flatter </a:t>
            </a:r>
            <a:r>
              <a:rPr lang="en-US" sz="3600" b="1" i="1">
                <a:solidFill>
                  <a:srgbClr val="800000"/>
                </a:solidFill>
                <a:latin typeface="Arial" charset="0"/>
              </a:rPr>
              <a:t>t</a:t>
            </a:r>
            <a:r>
              <a:rPr lang="en-US" sz="3600" b="1">
                <a:solidFill>
                  <a:srgbClr val="800000"/>
                </a:solidFill>
                <a:latin typeface="Arial" charset="0"/>
              </a:rPr>
              <a:t> Distributions</a:t>
            </a:r>
          </a:p>
        </p:txBody>
      </p:sp>
      <p:pic>
        <p:nvPicPr>
          <p:cNvPr id="54274" name="Picture 6" descr="Noless_fig_09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600" y="2209800"/>
            <a:ext cx="8128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028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533400"/>
          </a:xfrm>
        </p:spPr>
        <p:txBody>
          <a:bodyPr/>
          <a:lstStyle/>
          <a:p>
            <a:r>
              <a:rPr lang="en-US"/>
              <a:t>Check Your Learning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When would you use a </a:t>
            </a:r>
            <a:r>
              <a:rPr lang="en-US" i="1" dirty="0">
                <a:solidFill>
                  <a:schemeClr val="tx1"/>
                </a:solidFill>
              </a:rPr>
              <a:t>z </a:t>
            </a:r>
            <a:r>
              <a:rPr lang="en-US" dirty="0">
                <a:solidFill>
                  <a:schemeClr val="tx1"/>
                </a:solidFill>
              </a:rPr>
              <a:t>test?</a:t>
            </a:r>
          </a:p>
          <a:p>
            <a:r>
              <a:rPr lang="en-US" dirty="0">
                <a:solidFill>
                  <a:schemeClr val="tx1"/>
                </a:solidFill>
              </a:rPr>
              <a:t>When would you use a </a:t>
            </a:r>
            <a:r>
              <a:rPr lang="en-US" i="1" dirty="0">
                <a:solidFill>
                  <a:schemeClr val="tx1"/>
                </a:solidFill>
              </a:rPr>
              <a:t>t </a:t>
            </a:r>
            <a:r>
              <a:rPr lang="en-US" dirty="0">
                <a:solidFill>
                  <a:schemeClr val="tx1"/>
                </a:solidFill>
              </a:rPr>
              <a:t>test? </a:t>
            </a:r>
          </a:p>
        </p:txBody>
      </p:sp>
    </p:spTree>
    <p:extLst>
      <p:ext uri="{BB962C8B-B14F-4D97-AF65-F5344CB8AC3E}">
        <p14:creationId xmlns:p14="http://schemas.microsoft.com/office/powerpoint/2010/main" val="182362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i="1" dirty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sample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One sample (group of people), population mean to compare against</a:t>
            </a:r>
          </a:p>
          <a:p>
            <a:r>
              <a:rPr lang="en-US" dirty="0"/>
              <a:t>Dependent sample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One sample tested </a:t>
            </a:r>
            <a:r>
              <a:rPr lang="en-US" b="1" u="sng" dirty="0"/>
              <a:t>twice</a:t>
            </a:r>
            <a:r>
              <a:rPr lang="en-US" dirty="0"/>
              <a:t> to compare those two scores</a:t>
            </a:r>
          </a:p>
          <a:p>
            <a:r>
              <a:rPr lang="en-US" dirty="0"/>
              <a:t>Independent sample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Two </a:t>
            </a:r>
            <a:r>
              <a:rPr lang="en-US" b="1" u="sng" dirty="0"/>
              <a:t>samples</a:t>
            </a:r>
            <a:r>
              <a:rPr lang="en-US" dirty="0"/>
              <a:t> to compare those two groups</a:t>
            </a:r>
          </a:p>
        </p:txBody>
      </p:sp>
    </p:spTree>
    <p:extLst>
      <p:ext uri="{BB962C8B-B14F-4D97-AF65-F5344CB8AC3E}">
        <p14:creationId xmlns:p14="http://schemas.microsoft.com/office/powerpoint/2010/main" val="328197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Hypothesis Tests: The Single Sample </a:t>
            </a:r>
            <a:r>
              <a:rPr lang="en-US" i="1"/>
              <a:t>t </a:t>
            </a:r>
            <a:r>
              <a:rPr lang="en-US"/>
              <a:t>Test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 single sample </a:t>
            </a:r>
            <a:r>
              <a:rPr lang="en-US" i="1" dirty="0">
                <a:solidFill>
                  <a:schemeClr val="tx1"/>
                </a:solidFill>
              </a:rPr>
              <a:t>t </a:t>
            </a:r>
            <a:r>
              <a:rPr lang="en-US" dirty="0">
                <a:solidFill>
                  <a:schemeClr val="tx1"/>
                </a:solidFill>
              </a:rPr>
              <a:t>test </a:t>
            </a:r>
          </a:p>
          <a:p>
            <a:pPr lvl="1" eaLnBrk="1" hangingPunct="1"/>
            <a:r>
              <a:rPr lang="en-US" dirty="0"/>
              <a:t>When we know the population mean, but not the standard deviation</a:t>
            </a:r>
          </a:p>
          <a:p>
            <a:pPr lvl="1" eaLnBrk="1" hangingPunct="1"/>
            <a:r>
              <a:rPr lang="en-US" dirty="0"/>
              <a:t>So, we will use the sample to estimate SD</a:t>
            </a:r>
          </a:p>
          <a:p>
            <a:pPr lvl="1" eaLnBrk="1" hangingPunct="1"/>
            <a:r>
              <a:rPr lang="en-US" dirty="0"/>
              <a:t>But that means we have to use the sample to estimate cut off scores too, since the distribution spread is not set. </a:t>
            </a:r>
          </a:p>
        </p:txBody>
      </p:sp>
    </p:spTree>
    <p:extLst>
      <p:ext uri="{BB962C8B-B14F-4D97-AF65-F5344CB8AC3E}">
        <p14:creationId xmlns:p14="http://schemas.microsoft.com/office/powerpoint/2010/main" val="141089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</a:t>
            </a:r>
            <a:r>
              <a:rPr lang="en-US" i="1">
                <a:solidFill>
                  <a:schemeClr val="tx1"/>
                </a:solidFill>
              </a:rPr>
              <a:t> t</a:t>
            </a:r>
            <a:r>
              <a:rPr lang="en-US">
                <a:solidFill>
                  <a:schemeClr val="tx1"/>
                </a:solidFill>
              </a:rPr>
              <a:t> test</a:t>
            </a:r>
          </a:p>
          <a:p>
            <a:pPr lvl="1" eaLnBrk="1" hangingPunct="1"/>
            <a:r>
              <a:rPr lang="en-US"/>
              <a:t>The six steps of hypothesis testing</a:t>
            </a:r>
          </a:p>
          <a:p>
            <a:pPr lvl="2" eaLnBrk="1" hangingPunct="1"/>
            <a:r>
              <a:rPr lang="en-US"/>
              <a:t>1. Identify population, distributions, assumptions</a:t>
            </a:r>
          </a:p>
          <a:p>
            <a:pPr lvl="2" eaLnBrk="1" hangingPunct="1"/>
            <a:r>
              <a:rPr lang="en-US"/>
              <a:t>2. State the hypotheses</a:t>
            </a:r>
          </a:p>
          <a:p>
            <a:pPr lvl="2" eaLnBrk="1" hangingPunct="1"/>
            <a:r>
              <a:rPr lang="en-US"/>
              <a:t>3. Characteristics of the comparison distribution</a:t>
            </a:r>
          </a:p>
          <a:p>
            <a:pPr lvl="2" eaLnBrk="1" hangingPunct="1"/>
            <a:r>
              <a:rPr lang="en-US"/>
              <a:t>4. Identify critical values</a:t>
            </a:r>
          </a:p>
          <a:p>
            <a:pPr lvl="3" eaLnBrk="1" hangingPunct="1">
              <a:buFontTx/>
              <a:buNone/>
            </a:pPr>
            <a:r>
              <a:rPr lang="en-US"/>
              <a:t>df =N-1</a:t>
            </a:r>
          </a:p>
          <a:p>
            <a:pPr lvl="2" eaLnBrk="1" hangingPunct="1"/>
            <a:r>
              <a:rPr lang="en-US"/>
              <a:t>5. Calculate</a:t>
            </a:r>
          </a:p>
          <a:p>
            <a:pPr lvl="2" eaLnBrk="1" hangingPunct="1"/>
            <a:r>
              <a:rPr lang="en-US"/>
              <a:t>6. Decide</a:t>
            </a:r>
          </a:p>
        </p:txBody>
      </p:sp>
    </p:spTree>
    <p:extLst>
      <p:ext uri="{BB962C8B-B14F-4D97-AF65-F5344CB8AC3E}">
        <p14:creationId xmlns:p14="http://schemas.microsoft.com/office/powerpoint/2010/main" val="28283973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B Helvetica Bold"/>
        <a:ea typeface="Geneva"/>
        <a:cs typeface="Geneva"/>
      </a:majorFont>
      <a:minorFont>
        <a:latin typeface="Helvetica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pitchFamily="-80" charset="0"/>
            <a:ea typeface="Geneva" pitchFamily="-80" charset="-128"/>
            <a:cs typeface="Geneva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pitchFamily="-80" charset="0"/>
            <a:ea typeface="Geneva" pitchFamily="-80" charset="-128"/>
            <a:cs typeface="Geneva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Microsoft Macintosh PowerPoint</Application>
  <PresentationFormat>On-screen Show (4:3)</PresentationFormat>
  <Paragraphs>147</Paragraphs>
  <Slides>29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 Helvetica Bold</vt:lpstr>
      <vt:lpstr>Calibri</vt:lpstr>
      <vt:lpstr>Helvetica</vt:lpstr>
      <vt:lpstr>Lucida Grande</vt:lpstr>
      <vt:lpstr>Blank Presentation</vt:lpstr>
      <vt:lpstr>Equation</vt:lpstr>
      <vt:lpstr>The Single-Sample  t Test</vt:lpstr>
      <vt:lpstr>t distributions</vt:lpstr>
      <vt:lpstr>t distributions</vt:lpstr>
      <vt:lpstr>The t Statistic</vt:lpstr>
      <vt:lpstr>PowerPoint Presentation</vt:lpstr>
      <vt:lpstr>Check Your Learning</vt:lpstr>
      <vt:lpstr>Types of t</vt:lpstr>
      <vt:lpstr>Hypothesis Tests: The Single Sample t Test</vt:lpstr>
      <vt:lpstr>PowerPoint Presentation</vt:lpstr>
      <vt:lpstr>Hypothesis Testing: Step 1</vt:lpstr>
      <vt:lpstr>Hypothesis Testing: Step 2</vt:lpstr>
      <vt:lpstr>Hypothesis Testing: Step 3</vt:lpstr>
      <vt:lpstr>Hypothesis Testing: Step 3</vt:lpstr>
      <vt:lpstr>t distributions</vt:lpstr>
      <vt:lpstr>Calculating in R</vt:lpstr>
      <vt:lpstr>Calculating Standard Error for the t Statistic</vt:lpstr>
      <vt:lpstr>Calculating in R</vt:lpstr>
      <vt:lpstr>Hypothesis Testing: Step 4</vt:lpstr>
      <vt:lpstr>PowerPoint Presentation</vt:lpstr>
      <vt:lpstr>Hypothesis Testing: Step 5</vt:lpstr>
      <vt:lpstr>Calculating in R</vt:lpstr>
      <vt:lpstr>Calculating in R</vt:lpstr>
      <vt:lpstr>Hypothesis Testing: Step 6</vt:lpstr>
      <vt:lpstr>Calculating Effect size</vt:lpstr>
      <vt:lpstr>Confidence Interval</vt:lpstr>
      <vt:lpstr>Confidence Interval</vt:lpstr>
      <vt:lpstr>Interpretation of Confidence Interval</vt:lpstr>
      <vt:lpstr>t, Effect Size, and Confidence Interval Cheat!</vt:lpstr>
      <vt:lpstr>t, Effect Size, and Confidence Interval Cheat!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Single-Sample  t Test</dc:title>
  <dc:creator>Fatih Uenal</dc:creator>
  <cp:lastModifiedBy>Fatih Uenal</cp:lastModifiedBy>
  <cp:revision>1</cp:revision>
  <dcterms:created xsi:type="dcterms:W3CDTF">2020-06-20T22:57:33Z</dcterms:created>
  <dcterms:modified xsi:type="dcterms:W3CDTF">2020-06-20T22:57:36Z</dcterms:modified>
</cp:coreProperties>
</file>