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15" r:id="rId3"/>
    <p:sldId id="299" r:id="rId4"/>
    <p:sldId id="317" r:id="rId5"/>
    <p:sldId id="316" r:id="rId6"/>
    <p:sldId id="286" r:id="rId7"/>
    <p:sldId id="303" r:id="rId8"/>
    <p:sldId id="318" r:id="rId9"/>
    <p:sldId id="319" r:id="rId10"/>
    <p:sldId id="322" r:id="rId11"/>
    <p:sldId id="320" r:id="rId12"/>
    <p:sldId id="309" r:id="rId13"/>
    <p:sldId id="330" r:id="rId14"/>
    <p:sldId id="305" r:id="rId15"/>
    <p:sldId id="332" r:id="rId16"/>
    <p:sldId id="323" r:id="rId17"/>
    <p:sldId id="33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2" r:id="rId27"/>
    <p:sldId id="344" r:id="rId28"/>
    <p:sldId id="345" r:id="rId29"/>
    <p:sldId id="301" r:id="rId30"/>
    <p:sldId id="346" r:id="rId31"/>
    <p:sldId id="292" r:id="rId32"/>
    <p:sldId id="34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7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A83A99-367A-4ECB-A111-896BF983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2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40551-B103-4BF2-80EB-D0E72E507B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95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BDBF4-D7B3-4DEA-A3A5-F1AC0CB336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A061F-1C42-4D10-807F-36968A6D92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E1663-DF73-4BBC-B77C-6CB825E945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6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487C1-C045-48C8-A227-D1DE1855B5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CB277-D334-40BB-873C-4821F491E3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EA473-0F13-4B50-9981-756B49486E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-48" charset="0"/>
                <a:cs typeface="Helvetica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483E2E9-50F9-4FE0-AAD9-649A9FCC2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D8C8-B82C-42DA-BB16-572D471AA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876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6241E-354F-4DE8-9017-9BFEBC975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D9E96-676A-4512-9149-EA76AFC6C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3AF5D-6B5A-4F33-B154-F7D94D4C8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3EBD86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A333C-98DF-4B46-96C3-80894FFF4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CB5C2-F514-4858-AA39-94C354FD7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54D08-D5E5-49E5-98BF-8C0C0240E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52039-481D-4499-A7AF-091483DD9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AF873-00AA-4719-9EF9-09D97644A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DB540-B4C7-4B8A-8A38-9C12316A8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11503-4790-4112-940D-359F89A4F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7C5F-F79D-4013-850C-A9ED80F30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Helvetica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itchFamily="-48" charset="0"/>
              </a:defRPr>
            </a:lvl1pPr>
          </a:lstStyle>
          <a:p>
            <a:pPr>
              <a:defRPr/>
            </a:pPr>
            <a:fld id="{2F61BC2B-9ADE-460F-96D3-1FDE17000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  <p:sldLayoutId id="2147483762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&gt;"/>
        <a:defRPr sz="3200">
          <a:solidFill>
            <a:srgbClr val="1862B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Lucida Grande" pitchFamily="-48" charset="0"/>
        <a:buChar char="•"/>
        <a:defRPr sz="2800">
          <a:solidFill>
            <a:srgbClr val="3EBD86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017501F-2FA6-B04F-88F0-123FF328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3300">
                <a:latin typeface="Helvetica" pitchFamily="-48" charset="0"/>
                <a:cs typeface="Helvetica" pitchFamily="-48" charset="0"/>
              </a:rPr>
              <a:t>The Independent-Samples </a:t>
            </a:r>
            <a:r>
              <a:rPr lang="en-US" sz="3300" i="1">
                <a:latin typeface="Helvetica" pitchFamily="-48" charset="0"/>
                <a:cs typeface="Helvetica" pitchFamily="-48" charset="0"/>
              </a:rPr>
              <a:t>t </a:t>
            </a:r>
            <a:r>
              <a:rPr lang="en-US" sz="3300">
                <a:latin typeface="Helvetica" pitchFamily="-48" charset="0"/>
                <a:cs typeface="Helvetica" pitchFamily="-48" charset="0"/>
              </a:rPr>
              <a:t>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1700"/>
              <a:t>Chapter 11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50778"/>
              </p:ext>
            </p:extLst>
          </p:nvPr>
        </p:nvGraphicFramePr>
        <p:xfrm>
          <a:off x="801688" y="2024063"/>
          <a:ext cx="27924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3" imgW="1066800" imgH="457200" progId="Equation.3">
                  <p:embed/>
                </p:oleObj>
              </mc:Choice>
              <mc:Fallback>
                <p:oleObj name="Equation" r:id="rId3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024063"/>
                        <a:ext cx="2792412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90712"/>
              </p:ext>
            </p:extLst>
          </p:nvPr>
        </p:nvGraphicFramePr>
        <p:xfrm>
          <a:off x="762000" y="3505200"/>
          <a:ext cx="5021262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0" name="Equation" r:id="rId5" imgW="1917360" imgH="482400" progId="Equation.3">
                  <p:embed/>
                </p:oleObj>
              </mc:Choice>
              <mc:Fallback>
                <p:oleObj name="Equation" r:id="rId5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5021262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10170"/>
              </p:ext>
            </p:extLst>
          </p:nvPr>
        </p:nvGraphicFramePr>
        <p:xfrm>
          <a:off x="762000" y="5105400"/>
          <a:ext cx="3159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Equation" r:id="rId7" imgW="1206360" imgH="253800" progId="Equation.3">
                  <p:embed/>
                </p:oleObj>
              </mc:Choice>
              <mc:Fallback>
                <p:oleObj name="Equation" r:id="rId7" imgW="1206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31591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600" y="2133600"/>
            <a:ext cx="45618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= same for all tests, but paired t is on difference scores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5410200"/>
            <a:ext cx="3534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is for independent t only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6324600"/>
            <a:ext cx="800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square root for standard deviation of these</a:t>
            </a:r>
          </a:p>
        </p:txBody>
      </p:sp>
    </p:spTree>
    <p:extLst>
      <p:ext uri="{BB962C8B-B14F-4D97-AF65-F5344CB8AC3E}">
        <p14:creationId xmlns:p14="http://schemas.microsoft.com/office/powerpoint/2010/main" val="332950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test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048040"/>
              </p:ext>
            </p:extLst>
          </p:nvPr>
        </p:nvGraphicFramePr>
        <p:xfrm>
          <a:off x="685800" y="1981200"/>
          <a:ext cx="7772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Test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b="0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dirty="0" err="1">
                          <a:latin typeface="Lucida Grande"/>
                          <a:ea typeface="Lucida Grande"/>
                          <a:cs typeface="Lucida Grande"/>
                        </a:rPr>
                        <a:t>μ</a:t>
                      </a:r>
                      <a:r>
                        <a:rPr lang="en-US" b="0" i="0" u="sng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Single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dirty="0" err="1">
                          <a:latin typeface="Lucida Grande"/>
                          <a:ea typeface="Lucida Grande"/>
                          <a:cs typeface="Lucida Grande"/>
                        </a:rPr>
                        <a:t>μ</a:t>
                      </a:r>
                      <a:r>
                        <a:rPr lang="en-US" b="0" i="0" u="sng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Paired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baseline="0" dirty="0">
                          <a:solidFill>
                            <a:schemeClr val="dk1"/>
                          </a:solidFill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difference</a:t>
                      </a:r>
                      <a:r>
                        <a:rPr lang="en-US" b="0" i="0" baseline="-25000" dirty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2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533400"/>
          </a:xfrm>
        </p:spPr>
        <p:txBody>
          <a:bodyPr/>
          <a:lstStyle/>
          <a:p>
            <a:r>
              <a:rPr lang="en-US">
                <a:latin typeface="Helvetica" pitchFamily="-48" charset="0"/>
                <a:cs typeface="Helvetica" pitchFamily="-48" charset="0"/>
              </a:rPr>
              <a:t>Additional Formulae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905000" y="2286000"/>
          <a:ext cx="47291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Equation" r:id="rId4" imgW="1701720" imgH="444240" progId="Equation.3">
                  <p:embed/>
                </p:oleObj>
              </mc:Choice>
              <mc:Fallback>
                <p:oleObj name="Equation" r:id="rId4" imgW="17017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47291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3124200" y="4114800"/>
          <a:ext cx="2400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Equation" r:id="rId6" imgW="863280" imgH="444240" progId="Equation.3">
                  <p:embed/>
                </p:oleObj>
              </mc:Choice>
              <mc:Fallback>
                <p:oleObj name="Equation" r:id="rId6" imgW="8632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24003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 err="1"/>
              <a:t>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22181"/>
              </p:ext>
            </p:extLst>
          </p:nvPr>
        </p:nvGraphicFramePr>
        <p:xfrm>
          <a:off x="685800" y="19812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df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Single sample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Paired samples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+ N – 1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7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371600" y="762000"/>
            <a:ext cx="7772400" cy="533400"/>
          </a:xfrm>
        </p:spPr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Steps for Calculating Independent Sample </a:t>
            </a:r>
            <a:r>
              <a:rPr lang="en-US" i="1" dirty="0">
                <a:latin typeface="Helvetica" pitchFamily="-48" charset="0"/>
                <a:cs typeface="Helvetica" pitchFamily="-48" charset="0"/>
              </a:rPr>
              <a:t>t</a:t>
            </a:r>
            <a:r>
              <a:rPr lang="en-US" dirty="0">
                <a:latin typeface="Helvetica" pitchFamily="-48" charset="0"/>
                <a:cs typeface="Helvetica" pitchFamily="-48" charset="0"/>
              </a:rPr>
              <a:t> Tests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4294967295"/>
          </p:nvPr>
        </p:nvSpPr>
        <p:spPr>
          <a:xfrm>
            <a:off x="914400" y="19050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/>
              <a:t>Step 1: Identify the populations, distribution, and assumptions.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2: State the null and research hypotheses.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3: Determine the characteristics of the comparison distribution.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4: Determine critical values, or cutoffs.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5: Calculate the test statistic.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Step 6: Make a decision.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some examples!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work some examples: chapter 11 </a:t>
            </a:r>
            <a:r>
              <a:rPr lang="en-US" dirty="0" err="1"/>
              <a:t>docx</a:t>
            </a:r>
            <a:r>
              <a:rPr lang="en-US" dirty="0"/>
              <a:t> on blackboard.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0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175514"/>
              </p:ext>
            </p:extLst>
          </p:nvPr>
        </p:nvGraphicFramePr>
        <p:xfrm>
          <a:off x="685800" y="2057400"/>
          <a:ext cx="7772400" cy="1478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&gt;=30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  <a:r>
                        <a:rPr lang="en-US" baseline="0" dirty="0"/>
                        <a:t> is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– do </a:t>
                      </a:r>
                      <a:r>
                        <a:rPr lang="en-US" dirty="0" err="1"/>
                        <a:t>nonparametrics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selection (sampling)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assignment to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70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sample, population, and hypotheses</a:t>
            </a:r>
          </a:p>
          <a:p>
            <a:pPr lvl="1"/>
            <a:r>
              <a:rPr lang="en-US" dirty="0"/>
              <a:t>Sample: group 1 versus group 2</a:t>
            </a:r>
          </a:p>
          <a:p>
            <a:pPr lvl="1"/>
            <a:r>
              <a:rPr lang="en-US" dirty="0"/>
              <a:t>Population: those groups mean difference will be 0 (u – u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can list those as group 1 versus group 2 in our R and N</a:t>
            </a:r>
          </a:p>
          <a:p>
            <a:pPr lvl="1"/>
            <a:r>
              <a:rPr lang="en-US" dirty="0"/>
              <a:t>Should also help us distinguish between independent t and dependent t</a:t>
            </a:r>
          </a:p>
          <a:p>
            <a:r>
              <a:rPr lang="en-US" dirty="0"/>
              <a:t>R: group 1 =/ OR &gt; OR &lt; group 2</a:t>
            </a:r>
          </a:p>
          <a:p>
            <a:r>
              <a:rPr lang="en-US" dirty="0"/>
              <a:t>N: group 1 = OR &lt;= OR &gt;= group 2</a:t>
            </a:r>
          </a:p>
          <a:p>
            <a:pPr lvl="1"/>
            <a:r>
              <a:rPr lang="en-US" dirty="0"/>
              <a:t>Watch the order!</a:t>
            </a:r>
          </a:p>
        </p:txBody>
      </p:sp>
    </p:spTree>
    <p:extLst>
      <p:ext uri="{BB962C8B-B14F-4D97-AF65-F5344CB8AC3E}">
        <p14:creationId xmlns:p14="http://schemas.microsoft.com/office/powerpoint/2010/main" val="120736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descriptive statistics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5693"/>
              </p:ext>
            </p:extLst>
          </p:nvPr>
        </p:nvGraphicFramePr>
        <p:xfrm>
          <a:off x="1066800" y="2743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Spooled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Sdifference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Test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= Z score</a:t>
            </a:r>
          </a:p>
          <a:p>
            <a:r>
              <a:rPr lang="en-US" dirty="0"/>
              <a:t>One sample with population standard deviation = Z test</a:t>
            </a:r>
          </a:p>
          <a:p>
            <a:r>
              <a:rPr lang="en-US" dirty="0"/>
              <a:t>One sample no population standard deviation = single t-test</a:t>
            </a:r>
          </a:p>
          <a:p>
            <a:r>
              <a:rPr lang="en-US" dirty="0"/>
              <a:t>One sample test twice = paired samples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mean</a:t>
            </a:r>
          </a:p>
          <a:p>
            <a:pPr lvl="1"/>
            <a:r>
              <a:rPr lang="en-US" dirty="0"/>
              <a:t>summary(</a:t>
            </a:r>
            <a:r>
              <a:rPr lang="en-US" i="1" dirty="0"/>
              <a:t>dataset</a:t>
            </a:r>
            <a:r>
              <a:rPr lang="en-US" dirty="0"/>
              <a:t>)</a:t>
            </a:r>
          </a:p>
          <a:p>
            <a:r>
              <a:rPr lang="en-US" dirty="0"/>
              <a:t>Get the </a:t>
            </a:r>
            <a:r>
              <a:rPr lang="en-US" dirty="0" err="1"/>
              <a:t>sd</a:t>
            </a:r>
            <a:endParaRPr lang="en-US" dirty="0"/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 err="1"/>
              <a:t>dataset$column</a:t>
            </a:r>
            <a:r>
              <a:rPr lang="en-US" i="1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  <a:p>
            <a:r>
              <a:rPr lang="en-US" dirty="0"/>
              <a:t>Get N</a:t>
            </a:r>
          </a:p>
          <a:p>
            <a:pPr lvl="1"/>
            <a:r>
              <a:rPr lang="en-US" dirty="0"/>
              <a:t>length(</a:t>
            </a:r>
            <a:r>
              <a:rPr lang="en-US" i="1" dirty="0" err="1"/>
              <a:t>dataset$column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48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00"/>
            <a:ext cx="4677989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600"/>
            <a:ext cx="4699322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200"/>
            <a:ext cx="4343400" cy="17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Spooled (evil!)</a:t>
            </a:r>
          </a:p>
          <a:p>
            <a:r>
              <a:rPr lang="en-US" dirty="0"/>
              <a:t>spooled = </a:t>
            </a:r>
            <a:r>
              <a:rPr lang="en-US" dirty="0" err="1"/>
              <a:t>sqrt</a:t>
            </a:r>
            <a:r>
              <a:rPr lang="en-US" dirty="0"/>
              <a:t>( ((n1-1)*sd1^2 + (n2-1)*sd2^2) / (n1+n2 - 2))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886200"/>
            <a:ext cx="5803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5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Sdifference</a:t>
            </a:r>
            <a:r>
              <a:rPr lang="en-US" dirty="0"/>
              <a:t> (less evil)</a:t>
            </a:r>
          </a:p>
          <a:p>
            <a:r>
              <a:rPr lang="en-US" dirty="0" err="1"/>
              <a:t>sdifference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((spooled^2/n1 + spooled^2/n2))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683000"/>
            <a:ext cx="4635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3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dealing with two groups, we have two </a:t>
            </a:r>
            <a:r>
              <a:rPr lang="en-US" i="1" dirty="0" err="1"/>
              <a:t>df</a:t>
            </a:r>
            <a:r>
              <a:rPr lang="en-US" dirty="0"/>
              <a:t> </a:t>
            </a:r>
            <a:r>
              <a:rPr lang="is-IS" dirty="0"/>
              <a:t>… but the </a:t>
            </a:r>
            <a:r>
              <a:rPr lang="is-IS" i="1" dirty="0"/>
              <a:t>t</a:t>
            </a:r>
            <a:r>
              <a:rPr lang="is-IS" dirty="0"/>
              <a:t> distribution only has one df?</a:t>
            </a:r>
          </a:p>
          <a:p>
            <a:pPr lvl="1"/>
            <a:r>
              <a:rPr lang="is-IS" dirty="0"/>
              <a:t>So add them together!</a:t>
            </a:r>
          </a:p>
          <a:p>
            <a:pPr lvl="1"/>
            <a:r>
              <a:rPr lang="is-IS" i="1" dirty="0"/>
              <a:t>df</a:t>
            </a:r>
            <a:r>
              <a:rPr lang="is-IS" dirty="0"/>
              <a:t> total = (n-1) + (n-1)</a:t>
            </a:r>
          </a:p>
        </p:txBody>
      </p:sp>
    </p:spTree>
    <p:extLst>
      <p:ext uri="{BB962C8B-B14F-4D97-AF65-F5344CB8AC3E}">
        <p14:creationId xmlns:p14="http://schemas.microsoft.com/office/powerpoint/2010/main" val="117943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cut off score,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endParaRPr lang="en-US" baseline="-25000" dirty="0"/>
          </a:p>
          <a:p>
            <a:r>
              <a:rPr lang="en-US" dirty="0"/>
              <a:t>Less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r>
              <a:rPr lang="en-US" dirty="0"/>
              <a:t>Greater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F)</a:t>
            </a:r>
          </a:p>
          <a:p>
            <a:r>
              <a:rPr lang="en-US" dirty="0"/>
              <a:t>Difference test: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(.05/2,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324600"/>
            <a:ext cx="769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also be .01 – </a:t>
            </a:r>
            <a:r>
              <a:rPr lang="en-US"/>
              <a:t>remember to read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82112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</a:t>
            </a:r>
            <a:r>
              <a:rPr lang="en-US" baseline="-25000" dirty="0"/>
              <a:t>actual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chemeClr val="accent6"/>
                </a:solidFill>
              </a:rPr>
              <a:t>t.test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i="1" dirty="0" err="1">
                <a:solidFill>
                  <a:schemeClr val="accent6"/>
                </a:solidFill>
              </a:rPr>
              <a:t>data</a:t>
            </a:r>
            <a:r>
              <a:rPr lang="en-US" sz="2400" dirty="0" err="1">
                <a:solidFill>
                  <a:schemeClr val="accent6"/>
                </a:solidFill>
              </a:rPr>
              <a:t>$</a:t>
            </a:r>
            <a:r>
              <a:rPr lang="en-US" sz="2400" i="1" dirty="0" err="1">
                <a:solidFill>
                  <a:schemeClr val="accent6"/>
                </a:solidFill>
              </a:rPr>
              <a:t>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/>
                </a:solidFill>
              </a:rPr>
              <a:t>		</a:t>
            </a:r>
            <a:r>
              <a:rPr lang="en-US" sz="2400" i="1" dirty="0" err="1">
                <a:solidFill>
                  <a:schemeClr val="accent6"/>
                </a:solidFill>
              </a:rPr>
              <a:t>data$column</a:t>
            </a:r>
            <a:r>
              <a:rPr lang="en-US" sz="2400" i="1" dirty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paired = F,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</a:t>
            </a:r>
            <a:r>
              <a:rPr lang="en-US" sz="2400" dirty="0" err="1">
                <a:solidFill>
                  <a:schemeClr val="accent6"/>
                </a:solidFill>
              </a:rPr>
              <a:t>var.equal</a:t>
            </a:r>
            <a:r>
              <a:rPr lang="en-US" sz="2400" dirty="0">
                <a:solidFill>
                  <a:schemeClr val="accent6"/>
                </a:solidFill>
              </a:rPr>
              <a:t> = T,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alternative = “less” OR “greater” OR 				“</a:t>
            </a:r>
            <a:r>
              <a:rPr lang="en-US" sz="2400" dirty="0" err="1">
                <a:solidFill>
                  <a:schemeClr val="accent6"/>
                </a:solidFill>
              </a:rPr>
              <a:t>two.sided</a:t>
            </a:r>
            <a:r>
              <a:rPr lang="en-US" sz="2400" dirty="0">
                <a:solidFill>
                  <a:schemeClr val="accent6"/>
                </a:solidFill>
              </a:rPr>
              <a:t>”,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		</a:t>
            </a:r>
            <a:r>
              <a:rPr lang="en-US" sz="2400" dirty="0" err="1">
                <a:solidFill>
                  <a:schemeClr val="accent6"/>
                </a:solidFill>
              </a:rPr>
              <a:t>conf.level</a:t>
            </a:r>
            <a:r>
              <a:rPr lang="en-US" sz="2400" dirty="0">
                <a:solidFill>
                  <a:schemeClr val="accent6"/>
                </a:solidFill>
              </a:rPr>
              <a:t> = .95 OR .99)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Stop! Make sure your mean difference score, </a:t>
            </a:r>
            <a:r>
              <a:rPr lang="en-US" dirty="0" err="1"/>
              <a:t>df</a:t>
            </a:r>
            <a:r>
              <a:rPr lang="en-US" dirty="0"/>
              <a:t>, and hypothesis all match.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6477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step 4 and 5 – is your score more extreme? </a:t>
            </a:r>
          </a:p>
          <a:p>
            <a:pPr lvl="1"/>
            <a:r>
              <a:rPr lang="en-US" dirty="0"/>
              <a:t>Reject the null</a:t>
            </a:r>
          </a:p>
          <a:p>
            <a:r>
              <a:rPr lang="en-US" dirty="0"/>
              <a:t>Compare step 4 and 5 – is your score closer to the middle?</a:t>
            </a:r>
          </a:p>
          <a:p>
            <a:pPr lvl="1"/>
            <a:r>
              <a:rPr lang="en-US" dirty="0"/>
              <a:t>Fail to reject the null </a:t>
            </a:r>
          </a:p>
        </p:txBody>
      </p:sp>
    </p:spTree>
    <p:extLst>
      <p:ext uri="{BB962C8B-B14F-4D97-AF65-F5344CB8AC3E}">
        <p14:creationId xmlns:p14="http://schemas.microsoft.com/office/powerpoint/2010/main" val="2093802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772400" cy="533400"/>
          </a:xfrm>
        </p:spPr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Steps for Calculating 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suggestion for CI for independent </a:t>
            </a:r>
            <a:r>
              <a:rPr lang="en-US" i="1" dirty="0"/>
              <a:t>t</a:t>
            </a:r>
            <a:r>
              <a:rPr lang="en-US" dirty="0"/>
              <a:t> is to calculate the CI around the mean difference (M – M).</a:t>
            </a:r>
          </a:p>
          <a:p>
            <a:pPr lvl="1">
              <a:defRPr/>
            </a:pPr>
            <a:r>
              <a:rPr lang="en-US" dirty="0"/>
              <a:t>This calculation will tell you if you should reject the null – remember you do NOT want it to include 0.</a:t>
            </a:r>
          </a:p>
          <a:p>
            <a:pPr lvl="1">
              <a:defRPr/>
            </a:pPr>
            <a:r>
              <a:rPr lang="en-US" dirty="0"/>
              <a:t>Does not match what people normally do in research papers (which is calculate each M CI separately).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772400" cy="533400"/>
          </a:xfrm>
        </p:spPr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Independent Samples t-Test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compare two means in a between-groups design (i.e., each participant is in only one condition)</a:t>
            </a:r>
          </a:p>
          <a:p>
            <a:pPr lvl="1"/>
            <a:r>
              <a:rPr lang="en-US" dirty="0"/>
              <a:t>Remember that dependent t (paired samples) is a repeated measures or within-groups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= </a:t>
            </a:r>
            <a:r>
              <a:rPr lang="en-US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r>
              <a:rPr lang="en-US" dirty="0"/>
              <a:t>Upper = </a:t>
            </a:r>
            <a:r>
              <a:rPr lang="en-US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endParaRPr lang="en-US" dirty="0"/>
          </a:p>
          <a:p>
            <a:r>
              <a:rPr lang="en-US" dirty="0"/>
              <a:t>A quicker way!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t.test</a:t>
            </a:r>
            <a:r>
              <a:rPr lang="en-US" dirty="0"/>
              <a:t>() with a TWO tailed test to get the two tailed confidence interval. </a:t>
            </a:r>
          </a:p>
          <a:p>
            <a:pPr lvl="1"/>
            <a:r>
              <a:rPr lang="en-US" dirty="0"/>
              <a:t>The r script </a:t>
            </a:r>
            <a:r>
              <a:rPr lang="en-US" dirty="0" err="1"/>
              <a:t>effsize</a:t>
            </a:r>
            <a:r>
              <a:rPr lang="en-US" dirty="0"/>
              <a:t> will give you each mean CI separately (how to interpret?).</a:t>
            </a:r>
          </a:p>
        </p:txBody>
      </p:sp>
    </p:spTree>
    <p:extLst>
      <p:ext uri="{BB962C8B-B14F-4D97-AF65-F5344CB8AC3E}">
        <p14:creationId xmlns:p14="http://schemas.microsoft.com/office/powerpoint/2010/main" val="133698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33400"/>
          </a:xfrm>
        </p:spPr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Effect Size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supplement hypothesis testing</a:t>
            </a:r>
          </a:p>
          <a:p>
            <a:r>
              <a:rPr lang="en-US" dirty="0"/>
              <a:t>Cohen’s d: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6550" y="3336925"/>
          <a:ext cx="48704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336925"/>
                        <a:ext cx="48704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921000"/>
            <a:ext cx="81661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950" y="4274403"/>
            <a:ext cx="8481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Remember, t(</a:t>
            </a:r>
            <a:r>
              <a:rPr lang="en-US" dirty="0" err="1"/>
              <a:t>df</a:t>
            </a:r>
            <a:r>
              <a:rPr lang="en-US" dirty="0"/>
              <a:t>) = t, p = p-value, d = 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 = standard error for each group, NOT </a:t>
            </a:r>
            <a:r>
              <a:rPr lang="en-US" dirty="0" err="1"/>
              <a:t>Sdifference</a:t>
            </a:r>
            <a:r>
              <a:rPr lang="en-US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Each CI here is calculated with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pPr lvl="1"/>
            <a:r>
              <a:rPr lang="en-US"/>
              <a:t>    of </a:t>
            </a:r>
            <a:r>
              <a:rPr lang="en-US" dirty="0"/>
              <a:t>the individual groups, not the total.</a:t>
            </a:r>
          </a:p>
        </p:txBody>
      </p:sp>
    </p:spTree>
    <p:extLst>
      <p:ext uri="{BB962C8B-B14F-4D97-AF65-F5344CB8AC3E}">
        <p14:creationId xmlns:p14="http://schemas.microsoft.com/office/powerpoint/2010/main" val="197844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groups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between groups, your sets of participant’s scores (i.e. group 1 versus group 2) have to be </a:t>
            </a:r>
            <a:r>
              <a:rPr lang="en-US" i="1" dirty="0"/>
              <a:t>independent</a:t>
            </a:r>
            <a:endParaRPr lang="en-US" dirty="0"/>
          </a:p>
          <a:p>
            <a:pPr lvl="1"/>
            <a:r>
              <a:rPr lang="en-US" dirty="0"/>
              <a:t>Remember independence is the assumption that my scores are completely unrelated to your scores</a:t>
            </a:r>
          </a:p>
        </p:txBody>
      </p:sp>
    </p:spTree>
    <p:extLst>
      <p:ext uri="{BB962C8B-B14F-4D97-AF65-F5344CB8AC3E}">
        <p14:creationId xmlns:p14="http://schemas.microsoft.com/office/powerpoint/2010/main" val="3965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Distributions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Z = Distribution of scores</a:t>
            </a:r>
          </a:p>
          <a:p>
            <a:pPr lvl="1"/>
            <a:r>
              <a:rPr lang="en-US" dirty="0"/>
              <a:t>Z = distribution of means (for samples)</a:t>
            </a:r>
          </a:p>
          <a:p>
            <a:pPr lvl="1"/>
            <a:r>
              <a:rPr lang="en-US" dirty="0"/>
              <a:t>t = distribution of means (for samples with estimated standard deviation)</a:t>
            </a:r>
          </a:p>
          <a:p>
            <a:pPr lvl="1"/>
            <a:r>
              <a:rPr lang="en-US" dirty="0"/>
              <a:t>t = distribution of mean differences between paired scores (for paired samples with estimated standard deviation)</a:t>
            </a:r>
          </a:p>
          <a:p>
            <a:pPr lvl="1"/>
            <a:r>
              <a:rPr lang="en-US" dirty="0"/>
              <a:t>t = distribution of differences between means (for two groups independent t)</a:t>
            </a:r>
          </a:p>
        </p:txBody>
      </p:sp>
    </p:spTree>
    <p:extLst>
      <p:ext uri="{BB962C8B-B14F-4D97-AF65-F5344CB8AC3E}">
        <p14:creationId xmlns:p14="http://schemas.microsoft.com/office/powerpoint/2010/main" val="6723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dillerj\Desktop\Stats_Consult\JPGS - low res\CH10\low\Noless_fig_10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2514600"/>
            <a:ext cx="8128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800000"/>
                </a:solidFill>
                <a:latin typeface="Arial" charset="0"/>
              </a:rPr>
              <a:t>Distribution of Differences Between Means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Hypothesis Tests &amp; Distributions</a:t>
            </a:r>
          </a:p>
        </p:txBody>
      </p:sp>
      <p:pic>
        <p:nvPicPr>
          <p:cNvPr id="62465" name="Picture 1" descr="E:\CH11\NolH2e_tb_11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8229600" cy="282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68619"/>
              </p:ext>
            </p:extLst>
          </p:nvPr>
        </p:nvGraphicFramePr>
        <p:xfrm>
          <a:off x="685800" y="2275841"/>
          <a:ext cx="77724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deviation of distribution of …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(standard error)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dirty="0">
                          <a:latin typeface="Lucida Grande"/>
                          <a:ea typeface="Lucida Grande"/>
                          <a:cs typeface="Lucida Grande"/>
                        </a:rPr>
                        <a:t> (population)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 (sample)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Paired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 (sample on difference scores)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 group 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 group 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pooled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difference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9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837194"/>
              </p:ext>
            </p:extLst>
          </p:nvPr>
        </p:nvGraphicFramePr>
        <p:xfrm>
          <a:off x="801688" y="2024063"/>
          <a:ext cx="27924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1066800" imgH="457200" progId="Equation.3">
                  <p:embed/>
                </p:oleObj>
              </mc:Choice>
              <mc:Fallback>
                <p:oleObj name="Equation" r:id="rId3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024063"/>
                        <a:ext cx="2792412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600" y="2133600"/>
            <a:ext cx="45618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= same for all tests, but paired t is on difference scores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29447"/>
              </p:ext>
            </p:extLst>
          </p:nvPr>
        </p:nvGraphicFramePr>
        <p:xfrm>
          <a:off x="838200" y="3962400"/>
          <a:ext cx="13303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5" imgW="508000" imgH="406400" progId="Equation.3">
                  <p:embed/>
                </p:oleObj>
              </mc:Choice>
              <mc:Fallback>
                <p:oleObj name="Equation" r:id="rId5" imgW="508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133032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962400"/>
            <a:ext cx="456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error = same for paired and single 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5867400"/>
            <a:ext cx="800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Take the square root for standard deviation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927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B Helvetica Bold"/>
        <a:ea typeface="Geneva"/>
        <a:cs typeface="Geneva"/>
      </a:majorFont>
      <a:minorFont>
        <a:latin typeface="Helvetic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Macintosh PowerPoint</Application>
  <PresentationFormat>On-screen Show (4:3)</PresentationFormat>
  <Paragraphs>178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 Helvetica Bold</vt:lpstr>
      <vt:lpstr>Calibri</vt:lpstr>
      <vt:lpstr>Helvetica</vt:lpstr>
      <vt:lpstr>Lucida Grande</vt:lpstr>
      <vt:lpstr>Blank Presentation</vt:lpstr>
      <vt:lpstr>Equation</vt:lpstr>
      <vt:lpstr>The Independent-Samples t Test</vt:lpstr>
      <vt:lpstr>Quick Test Reminder</vt:lpstr>
      <vt:lpstr>Independent Samples t-Test</vt:lpstr>
      <vt:lpstr>Between groups design</vt:lpstr>
      <vt:lpstr>Quick Distributions Reminder</vt:lpstr>
      <vt:lpstr>PowerPoint Presentation</vt:lpstr>
      <vt:lpstr>Hypothesis Tests &amp; Distributions</vt:lpstr>
      <vt:lpstr>Let’s talk about Standard Deviation</vt:lpstr>
      <vt:lpstr>Let’s talk about Standard Deviation</vt:lpstr>
      <vt:lpstr>Let’s talk about Standard Deviation</vt:lpstr>
      <vt:lpstr>Let’s talk about test statistics</vt:lpstr>
      <vt:lpstr>Additional Formulae</vt:lpstr>
      <vt:lpstr>Let’s talk about df</vt:lpstr>
      <vt:lpstr>Steps for Calculating Independent Sample t Tests</vt:lpstr>
      <vt:lpstr>Let’s work some examples!</vt:lpstr>
      <vt:lpstr>Assumptions</vt:lpstr>
      <vt:lpstr>Step 2</vt:lpstr>
      <vt:lpstr>Step 2</vt:lpstr>
      <vt:lpstr>Step 3</vt:lpstr>
      <vt:lpstr>Step 3</vt:lpstr>
      <vt:lpstr>PowerPoint Presentation</vt:lpstr>
      <vt:lpstr>Step 3</vt:lpstr>
      <vt:lpstr>Step 3</vt:lpstr>
      <vt:lpstr>Step 4</vt:lpstr>
      <vt:lpstr>Step 4</vt:lpstr>
      <vt:lpstr>Step 5</vt:lpstr>
      <vt:lpstr>Step 5</vt:lpstr>
      <vt:lpstr>Step 6</vt:lpstr>
      <vt:lpstr>Steps for Calculating CIs</vt:lpstr>
      <vt:lpstr>Confidence Interval</vt:lpstr>
      <vt:lpstr>Effect Size</vt:lpstr>
      <vt:lpstr>Effect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Independent-Samples t Test</dc:title>
  <dc:creator>Fatih Uenal</dc:creator>
  <cp:lastModifiedBy>Fatih Uenal</cp:lastModifiedBy>
  <cp:revision>1</cp:revision>
  <dcterms:created xsi:type="dcterms:W3CDTF">2020-06-20T22:58:52Z</dcterms:created>
  <dcterms:modified xsi:type="dcterms:W3CDTF">2020-06-20T22:58:55Z</dcterms:modified>
</cp:coreProperties>
</file>