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86" r:id="rId4"/>
    <p:sldId id="263" r:id="rId5"/>
    <p:sldId id="264" r:id="rId6"/>
    <p:sldId id="326" r:id="rId7"/>
    <p:sldId id="310" r:id="rId8"/>
    <p:sldId id="319" r:id="rId9"/>
    <p:sldId id="320" r:id="rId10"/>
    <p:sldId id="321" r:id="rId11"/>
    <p:sldId id="330" r:id="rId12"/>
    <p:sldId id="331" r:id="rId13"/>
    <p:sldId id="322" r:id="rId14"/>
    <p:sldId id="323" r:id="rId15"/>
    <p:sldId id="324" r:id="rId16"/>
    <p:sldId id="325" r:id="rId17"/>
    <p:sldId id="327" r:id="rId18"/>
    <p:sldId id="328" r:id="rId19"/>
    <p:sldId id="329" r:id="rId20"/>
    <p:sldId id="295" r:id="rId21"/>
    <p:sldId id="268" r:id="rId22"/>
    <p:sldId id="269" r:id="rId23"/>
    <p:sldId id="270" r:id="rId24"/>
    <p:sldId id="271" r:id="rId25"/>
    <p:sldId id="272" r:id="rId26"/>
    <p:sldId id="296" r:id="rId27"/>
    <p:sldId id="278" r:id="rId28"/>
    <p:sldId id="294" r:id="rId29"/>
    <p:sldId id="292" r:id="rId30"/>
    <p:sldId id="29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866"/>
    <a:srgbClr val="3EBD86"/>
    <a:srgbClr val="113480"/>
    <a:srgbClr val="B0E5CF"/>
    <a:srgbClr val="B3DAB0"/>
    <a:srgbClr val="181818"/>
    <a:srgbClr val="F2E7D4"/>
    <a:srgbClr val="F2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9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4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E06CD11A-B195-494F-89A3-6FACCE718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9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F7F27-9953-462D-B9A0-AD4AEFED5E40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662698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BA8C1-3FBF-4213-A95A-C9BAAFD17E9D}" type="slidenum">
              <a:rPr lang="en-US" smtClean="0">
                <a:latin typeface="Lucida Grande"/>
                <a:ea typeface="Geneva"/>
                <a:cs typeface="Geneva"/>
              </a:rPr>
              <a:pPr/>
              <a:t>22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147048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52F5C-88BE-4689-8CA7-598205C6D80D}" type="slidenum">
              <a:rPr lang="en-US" smtClean="0">
                <a:latin typeface="Lucida Grande"/>
                <a:ea typeface="Geneva"/>
                <a:cs typeface="Geneva"/>
              </a:rPr>
              <a:pPr/>
              <a:t>23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77658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07667-F3E5-45A3-B15F-A7C26F6CE681}" type="slidenum">
              <a:rPr lang="en-US" smtClean="0">
                <a:latin typeface="Lucida Grande"/>
                <a:ea typeface="Geneva"/>
                <a:cs typeface="Geneva"/>
              </a:rPr>
              <a:pPr/>
              <a:t>24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717125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09737-3561-42C2-9F36-6A2265E6DA31}" type="slidenum">
              <a:rPr lang="en-US" smtClean="0">
                <a:latin typeface="Lucida Grande"/>
                <a:ea typeface="Geneva"/>
                <a:cs typeface="Geneva"/>
              </a:rPr>
              <a:pPr/>
              <a:t>25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047110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5665C-C595-401B-A1B7-4961A30EDCCF}" type="slidenum">
              <a:rPr lang="en-US" smtClean="0">
                <a:latin typeface="Lucida Grande"/>
                <a:ea typeface="Geneva"/>
                <a:cs typeface="Geneva"/>
              </a:rPr>
              <a:pPr/>
              <a:t>27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5450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BA1A6-79CC-4D05-8467-F273B2B6EC30}" type="slidenum">
              <a:rPr lang="en-US" smtClean="0">
                <a:latin typeface="Lucida Grande"/>
                <a:ea typeface="Geneva"/>
                <a:cs typeface="Geneva"/>
              </a:rPr>
              <a:pPr/>
              <a:t>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12529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33512-8C93-4F5A-9C67-D975E57C878B}" type="slidenum">
              <a:rPr lang="en-US" smtClean="0">
                <a:latin typeface="Lucida Grande"/>
                <a:ea typeface="Geneva"/>
                <a:cs typeface="Geneva"/>
              </a:rPr>
              <a:pPr/>
              <a:t>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08378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A16FB-011C-4E55-81FC-3A983DFF9A4C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98877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BA168-4CDE-4820-A3DE-AB2AF571358C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12965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D6B889-FB4F-44CC-8FD0-31927D168E5B}" type="slidenum">
              <a:rPr lang="en-US" smtClean="0">
                <a:latin typeface="Lucida Grande"/>
                <a:ea typeface="Geneva"/>
                <a:cs typeface="Geneva"/>
              </a:rPr>
              <a:pPr/>
              <a:t>17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65244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E1019-2539-4423-80E4-FC2942337F7B}" type="slidenum">
              <a:rPr lang="en-US" smtClean="0">
                <a:latin typeface="Lucida Grande"/>
                <a:ea typeface="Geneva"/>
                <a:cs typeface="Geneva"/>
              </a:rPr>
              <a:pPr/>
              <a:t>18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35761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CE1B2-A610-42F8-B6A3-738B5A768168}" type="slidenum">
              <a:rPr lang="en-US" smtClean="0">
                <a:latin typeface="Lucida Grande"/>
                <a:ea typeface="Geneva"/>
                <a:cs typeface="Geneva"/>
              </a:rPr>
              <a:pPr/>
              <a:t>19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5115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8A840-2CC0-4C4D-9952-32B49729FEBE}" type="slidenum">
              <a:rPr lang="en-US" smtClean="0">
                <a:latin typeface="Lucida Grande"/>
                <a:ea typeface="Geneva"/>
                <a:cs typeface="Geneva"/>
              </a:rPr>
              <a:pPr/>
              <a:t>21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4219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dirty="0">
                <a:solidFill>
                  <a:schemeClr val="bg1"/>
                </a:solidFill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Helvetica" pitchFamily="-48" charset="0"/>
                <a:ea typeface="Geneva" pitchFamily="-48" charset="-128"/>
                <a:cs typeface="Helvetica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73EC849A-DC4F-4240-B814-C46C378F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63ECA87C-787F-4CC4-966D-398971580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876800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EF64B0E6-79FD-465C-9BA9-9A54725CD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71A0CF68-F7DE-443B-AD80-FEBBF8E8A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47736E34-6F04-49B6-B250-96E09BBBF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3EBD86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1E117BE1-EE0A-42B4-A34F-5BADB0A75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71820085-36A3-4CF3-86CE-6F859A98C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D803C2D9-D7ED-4DEA-8A53-D1A2E0282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60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4040188" cy="34591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4591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3DD8618F-851B-4309-B863-FA921901C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E0F2A06E-20EB-4BB3-9E56-FB5C8C9D1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103ECC85-6135-4BA0-A69A-6CFA0EEFE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620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111750" cy="4906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C014750A-5482-40AC-B0C4-FABF61057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AF632957-CDDA-4B57-BD78-A1AEE5DA6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&gt;"/>
        <a:defRPr sz="3200">
          <a:solidFill>
            <a:srgbClr val="1862B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Lucida Grande"/>
        <a:buChar char="•"/>
        <a:defRPr sz="2800">
          <a:solidFill>
            <a:srgbClr val="3EBD86"/>
          </a:solidFill>
          <a:latin typeface="+mn-lt"/>
          <a:ea typeface="+mn-ea"/>
          <a:cs typeface="Genev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400">
          <a:solidFill>
            <a:schemeClr val="tx1"/>
          </a:solidFill>
          <a:latin typeface="+mn-lt"/>
          <a:ea typeface="+mn-ea"/>
          <a:cs typeface="Genev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Genev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Genev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CA136A6-E942-0647-A832-474F901F4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r="23178" b="8620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58485" y="1122363"/>
            <a:ext cx="3017520" cy="3204134"/>
          </a:xfrm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sz="3900"/>
              <a:t>Regression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8485" y="4872922"/>
            <a:ext cx="3017519" cy="1208141"/>
          </a:xfrm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sz="1700"/>
              <a:t>Chapter 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  <a:p>
            <a:r>
              <a:rPr lang="en-US" dirty="0"/>
              <a:t>List regression equation </a:t>
            </a:r>
          </a:p>
          <a:p>
            <a:pPr lvl="1"/>
            <a:r>
              <a:rPr lang="en-US" dirty="0"/>
              <a:t>Notice relationship between </a:t>
            </a:r>
            <a:r>
              <a:rPr lang="en-US" i="1" dirty="0"/>
              <a:t>beta</a:t>
            </a:r>
            <a:r>
              <a:rPr lang="en-US" dirty="0"/>
              <a:t> and </a:t>
            </a:r>
            <a:r>
              <a:rPr lang="en-US" i="1" dirty="0"/>
              <a:t>r</a:t>
            </a:r>
          </a:p>
          <a:p>
            <a:r>
              <a:rPr lang="en-US" dirty="0"/>
              <a:t>List the </a:t>
            </a:r>
            <a:r>
              <a:rPr lang="en-US" i="1" dirty="0" err="1"/>
              <a:t>df</a:t>
            </a:r>
            <a:r>
              <a:rPr lang="en-US" dirty="0"/>
              <a:t> = N – 2</a:t>
            </a:r>
          </a:p>
        </p:txBody>
      </p:sp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equation:</a:t>
            </a:r>
          </a:p>
          <a:p>
            <a:pPr lvl="1"/>
            <a:r>
              <a:rPr lang="en-US" dirty="0"/>
              <a:t>output = lm(</a:t>
            </a:r>
            <a:r>
              <a:rPr lang="en-US" i="1" dirty="0"/>
              <a:t>DV</a:t>
            </a:r>
            <a:r>
              <a:rPr lang="en-US" dirty="0"/>
              <a:t> ~ </a:t>
            </a:r>
            <a:r>
              <a:rPr lang="en-US" i="1" dirty="0"/>
              <a:t>IV</a:t>
            </a:r>
            <a:r>
              <a:rPr lang="en-US" dirty="0"/>
              <a:t>, data = data)</a:t>
            </a:r>
          </a:p>
          <a:p>
            <a:pPr lvl="1"/>
            <a:r>
              <a:rPr lang="en-US" dirty="0"/>
              <a:t>summary(output)</a:t>
            </a:r>
          </a:p>
        </p:txBody>
      </p:sp>
    </p:spTree>
    <p:extLst>
      <p:ext uri="{BB962C8B-B14F-4D97-AF65-F5344CB8AC3E}">
        <p14:creationId xmlns:p14="http://schemas.microsoft.com/office/powerpoint/2010/main" val="82046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beta!</a:t>
            </a:r>
          </a:p>
          <a:p>
            <a:r>
              <a:rPr lang="en-US" dirty="0"/>
              <a:t>Install the </a:t>
            </a:r>
            <a:r>
              <a:rPr lang="en-US" dirty="0" err="1"/>
              <a:t>QuantPsyc</a:t>
            </a:r>
            <a:r>
              <a:rPr lang="en-US" dirty="0"/>
              <a:t> library.</a:t>
            </a:r>
          </a:p>
          <a:p>
            <a:r>
              <a:rPr lang="en-US" dirty="0"/>
              <a:t>library(</a:t>
            </a:r>
            <a:r>
              <a:rPr lang="en-US" dirty="0" err="1"/>
              <a:t>QuantPsyc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lm.beta</a:t>
            </a:r>
            <a:r>
              <a:rPr lang="en-US" dirty="0"/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34925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  <a:p>
            <a:pPr lvl="1"/>
            <a:r>
              <a:rPr lang="en-US" dirty="0"/>
              <a:t>List the cut off score </a:t>
            </a:r>
            <a:r>
              <a:rPr lang="en-US" i="1" dirty="0"/>
              <a:t>p</a:t>
            </a:r>
            <a:r>
              <a:rPr lang="en-US" dirty="0"/>
              <a:t> &lt; .05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(.05/2,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F)</a:t>
            </a:r>
          </a:p>
        </p:txBody>
      </p:sp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</a:t>
            </a:r>
          </a:p>
          <a:p>
            <a:pPr lvl="1"/>
            <a:r>
              <a:rPr lang="en-US" dirty="0"/>
              <a:t>List the </a:t>
            </a:r>
            <a:r>
              <a:rPr lang="en-US" i="1" dirty="0"/>
              <a:t>t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(don’t use the constant)</a:t>
            </a:r>
          </a:p>
        </p:txBody>
      </p:sp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  <a:p>
            <a:pPr lvl="1"/>
            <a:r>
              <a:rPr lang="en-US" dirty="0"/>
              <a:t>Reject or fail to reject!</a:t>
            </a:r>
          </a:p>
        </p:txBody>
      </p:sp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proportionate reduction in error</a:t>
            </a:r>
          </a:p>
          <a:p>
            <a:pPr lvl="1"/>
            <a:r>
              <a:rPr lang="en-US" dirty="0"/>
              <a:t>Same rules as ANOVA applies</a:t>
            </a:r>
          </a:p>
          <a:p>
            <a:pPr lvl="2"/>
            <a:r>
              <a:rPr lang="en-US" dirty="0"/>
              <a:t>S = .01</a:t>
            </a:r>
          </a:p>
          <a:p>
            <a:pPr lvl="2"/>
            <a:r>
              <a:rPr lang="en-US" dirty="0"/>
              <a:t>M = .06</a:t>
            </a:r>
          </a:p>
          <a:p>
            <a:pPr lvl="2"/>
            <a:r>
              <a:rPr lang="en-US" dirty="0"/>
              <a:t>L = .14</a:t>
            </a:r>
          </a:p>
          <a:p>
            <a:r>
              <a:rPr lang="en-US" dirty="0"/>
              <a:t>It’s at the bottom of the output. </a:t>
            </a:r>
          </a:p>
          <a:p>
            <a:pPr lvl="1"/>
            <a:r>
              <a:rPr lang="en-US" dirty="0"/>
              <a:t>This effect is for ALL predictors. </a:t>
            </a:r>
          </a:p>
        </p:txBody>
      </p:sp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Also called the coefficient of determination</a:t>
            </a:r>
          </a:p>
          <a:p>
            <a:pPr lvl="1" eaLnBrk="1" hangingPunct="1"/>
            <a:r>
              <a:rPr lang="en-US" dirty="0"/>
              <a:t>Quantifies how much more accurate our predictions are when we use the regression line instead of the mean as a prediction tool</a:t>
            </a:r>
          </a:p>
          <a:p>
            <a:pPr eaLnBrk="1" hangingPunct="1"/>
            <a:r>
              <a:rPr lang="en-US" dirty="0"/>
              <a:t>Explaining what R</a:t>
            </a:r>
            <a:r>
              <a:rPr lang="en-US" baseline="30000" dirty="0"/>
              <a:t>2 </a:t>
            </a:r>
            <a:r>
              <a:rPr lang="en-US" dirty="0"/>
              <a:t>actually means</a:t>
            </a:r>
            <a:endParaRPr lang="en-US" baseline="30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1862B2"/>
                </a:solidFill>
              </a:rPr>
              <a:t>Proportionate Reduction in Error</a:t>
            </a:r>
          </a:p>
        </p:txBody>
      </p:sp>
    </p:spTree>
    <p:extLst>
      <p:ext uri="{BB962C8B-B14F-4D97-AF65-F5344CB8AC3E}">
        <p14:creationId xmlns:p14="http://schemas.microsoft.com/office/powerpoint/2010/main" val="93949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5"/>
          <p:cNvSpPr txBox="1">
            <a:spLocks noChangeArrowheads="1"/>
          </p:cNvSpPr>
          <p:nvPr/>
        </p:nvSpPr>
        <p:spPr bwMode="auto">
          <a:xfrm>
            <a:off x="838200" y="24384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Visualizing Error</a:t>
            </a:r>
          </a:p>
        </p:txBody>
      </p:sp>
      <p:pic>
        <p:nvPicPr>
          <p:cNvPr id="61442" name="Picture 5" descr="Noless_fig_14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295400"/>
            <a:ext cx="53721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115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5"/>
          <p:cNvSpPr txBox="1">
            <a:spLocks noChangeArrowheads="1"/>
          </p:cNvSpPr>
          <p:nvPr/>
        </p:nvSpPr>
        <p:spPr bwMode="auto">
          <a:xfrm>
            <a:off x="838200" y="2743200"/>
            <a:ext cx="2286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Visualizing Error</a:t>
            </a:r>
          </a:p>
        </p:txBody>
      </p:sp>
      <p:pic>
        <p:nvPicPr>
          <p:cNvPr id="65538" name="Picture 5" descr="Noless_fig_14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219200"/>
            <a:ext cx="5867400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34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Regression</a:t>
            </a:r>
            <a:br>
              <a:rPr lang="en-US" sz="3200"/>
            </a:br>
            <a:endParaRPr lang="en-US" sz="320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ea typeface="Helvetica"/>
                <a:cs typeface="Helvetica"/>
              </a:rPr>
              <a:t>Builds on Correlation</a:t>
            </a:r>
            <a:endParaRPr lang="en-US">
              <a:solidFill>
                <a:schemeClr val="tx1"/>
              </a:solidFill>
            </a:endParaRPr>
          </a:p>
          <a:p>
            <a:pPr eaLnBrk="1" hangingPunct="1"/>
            <a:r>
              <a:rPr lang="en-US"/>
              <a:t>The difference is a question of prediction versus relation</a:t>
            </a:r>
          </a:p>
          <a:p>
            <a:pPr lvl="1" eaLnBrk="1" hangingPunct="1"/>
            <a:r>
              <a:rPr lang="en-US"/>
              <a:t>Regression predicts, correlation describes relations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error of the estimate</a:t>
            </a:r>
          </a:p>
          <a:p>
            <a:r>
              <a:rPr lang="en-US" dirty="0"/>
              <a:t>Regression to the mean</a:t>
            </a:r>
          </a:p>
        </p:txBody>
      </p:sp>
    </p:spTree>
    <p:extLst>
      <p:ext uri="{BB962C8B-B14F-4D97-AF65-F5344CB8AC3E}">
        <p14:creationId xmlns:p14="http://schemas.microsoft.com/office/powerpoint/2010/main" val="160831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8580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Interpretation and Prediction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9800"/>
            <a:ext cx="7772400" cy="3352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113480"/>
                </a:solidFill>
              </a:rPr>
              <a:t>Standard error of the estimate </a:t>
            </a:r>
          </a:p>
          <a:p>
            <a:pPr lvl="1"/>
            <a:r>
              <a:rPr lang="en-US" dirty="0"/>
              <a:t>Indicates the typical distance between the regression line and the actual data points</a:t>
            </a:r>
          </a:p>
          <a:p>
            <a:pPr lvl="1"/>
            <a:r>
              <a:rPr lang="en-US" dirty="0"/>
              <a:t>Often called least squared error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4" descr="Nolan_fig06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685800"/>
            <a:ext cx="3975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32766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Arial" charset="0"/>
              </a:rPr>
              <a:t>The Standard Error of the Estimate</a:t>
            </a:r>
          </a:p>
          <a:p>
            <a:pPr eaLnBrk="0" hangingPunct="0">
              <a:spcBef>
                <a:spcPct val="50000"/>
              </a:spcBef>
            </a:pPr>
            <a:r>
              <a:rPr lang="en-US" i="1">
                <a:latin typeface="Arial" charset="0"/>
              </a:rPr>
              <a:t>Which figure makes the stronger prediction? Why?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Regression to the mean </a:t>
            </a:r>
          </a:p>
          <a:p>
            <a:pPr lvl="1" eaLnBrk="1" hangingPunct="1"/>
            <a:r>
              <a:rPr lang="en-US"/>
              <a:t>The patterns of extreme scores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4" descr="Nolan_fig06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4888" y="2362200"/>
            <a:ext cx="7758112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Text Box 5"/>
          <p:cNvSpPr txBox="1">
            <a:spLocks noChangeArrowheads="1"/>
          </p:cNvSpPr>
          <p:nvPr/>
        </p:nvSpPr>
        <p:spPr bwMode="auto">
          <a:xfrm>
            <a:off x="990600" y="7620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Regression to the Mean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E:\CH16\NolH2e_tb_16_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5738" y="1600200"/>
            <a:ext cx="7231062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Regression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  <a:p>
            <a:r>
              <a:rPr lang="en-US" dirty="0"/>
              <a:t>Stepwise Regression</a:t>
            </a:r>
          </a:p>
          <a:p>
            <a:r>
              <a:rPr lang="en-US" dirty="0"/>
              <a:t>SEM</a:t>
            </a:r>
          </a:p>
        </p:txBody>
      </p:sp>
    </p:spTree>
    <p:extLst>
      <p:ext uri="{BB962C8B-B14F-4D97-AF65-F5344CB8AC3E}">
        <p14:creationId xmlns:p14="http://schemas.microsoft.com/office/powerpoint/2010/main" val="1565963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Multiple Regression</a:t>
            </a:r>
            <a:endParaRPr lang="en-US" sz="320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A statistical technique that includes two or more predictor variables in a prediction equation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 bwMode="auto">
          <a:xfrm>
            <a:off x="838200" y="68580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Stepwise Regression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1752600"/>
            <a:ext cx="8153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 type of multiple regression in which computer software determines the order in which IVs are included in the equation. </a:t>
            </a:r>
          </a:p>
          <a:p>
            <a:r>
              <a:rPr lang="en-US"/>
              <a:t>It is the default in many computer software programs.</a:t>
            </a:r>
          </a:p>
          <a:p>
            <a:r>
              <a:rPr lang="en-US"/>
              <a:t>The strength of using stepwise regression is its reliance on data, rather than theory— especially when a researcher is not certain of what to expect in a study.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 bwMode="auto">
          <a:xfrm>
            <a:off x="1066800" y="60960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Structural Equation Modeling (SEM)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1981200"/>
            <a:ext cx="8153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 statistical technique that quantifies how well sample data “fit” a theoretical model that hypothesizes a set of relations among multiple variables. </a:t>
            </a:r>
          </a:p>
          <a:p>
            <a:r>
              <a:rPr lang="en-US"/>
              <a:t>SEM encourages researchers to think of variables as a series of connections.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 bwMode="auto">
          <a:xfrm>
            <a:off x="914400" y="76200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 bwMode="auto">
          <a:xfrm>
            <a:off x="7620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 statistical tool that lets us predict an individual’s score on the DV based on the score on </a:t>
            </a:r>
            <a:r>
              <a:rPr lang="en-US" b="1" dirty="0"/>
              <a:t>one</a:t>
            </a:r>
            <a:r>
              <a:rPr lang="en-US" dirty="0"/>
              <a:t> IV</a:t>
            </a:r>
          </a:p>
          <a:p>
            <a:pPr lvl="1"/>
            <a:r>
              <a:rPr lang="en-US" dirty="0"/>
              <a:t>Multiple linear regression uses </a:t>
            </a:r>
            <a:r>
              <a:rPr lang="en-US" b="1" dirty="0"/>
              <a:t>more than one IV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2" descr="E:\CH16\NolH2e_fig_16_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038" y="1524000"/>
            <a:ext cx="7243762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a = Intercept:  predicted value of </a:t>
            </a:r>
            <a:r>
              <a:rPr lang="en-US" i="1" dirty="0"/>
              <a:t>Y</a:t>
            </a:r>
            <a:r>
              <a:rPr lang="en-US" dirty="0"/>
              <a:t> when </a:t>
            </a:r>
            <a:r>
              <a:rPr lang="en-US" i="1" dirty="0"/>
              <a:t>X</a:t>
            </a:r>
            <a:r>
              <a:rPr lang="en-US" dirty="0"/>
              <a:t> is equal to 0</a:t>
            </a:r>
          </a:p>
          <a:p>
            <a:pPr lvl="1" eaLnBrk="1" hangingPunct="1"/>
            <a:r>
              <a:rPr lang="en-US" dirty="0"/>
              <a:t>Mean of Y</a:t>
            </a:r>
          </a:p>
          <a:p>
            <a:pPr eaLnBrk="1" hangingPunct="1"/>
            <a:r>
              <a:rPr lang="en-US" dirty="0"/>
              <a:t>b = Slope: the amount that </a:t>
            </a:r>
            <a:r>
              <a:rPr lang="en-US" i="1" dirty="0"/>
              <a:t>Y</a:t>
            </a:r>
            <a:r>
              <a:rPr lang="en-US" dirty="0"/>
              <a:t> is predicted to increase for an increase of 1 in </a:t>
            </a:r>
            <a:r>
              <a:rPr lang="en-US" i="1" dirty="0"/>
              <a:t>X</a:t>
            </a:r>
          </a:p>
        </p:txBody>
      </p:sp>
      <p:sp>
        <p:nvSpPr>
          <p:cNvPr id="1028" name="Title 2"/>
          <p:cNvSpPr>
            <a:spLocks noGrp="1"/>
          </p:cNvSpPr>
          <p:nvPr>
            <p:ph type="title"/>
          </p:nvPr>
        </p:nvSpPr>
        <p:spPr bwMode="auto">
          <a:xfrm>
            <a:off x="762000" y="838200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Linear Regression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548052"/>
              </p:ext>
            </p:extLst>
          </p:nvPr>
        </p:nvGraphicFramePr>
        <p:xfrm>
          <a:off x="2895600" y="5453062"/>
          <a:ext cx="28194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698400" imgH="215640" progId="Equation.3">
                  <p:embed/>
                </p:oleObj>
              </mc:Choice>
              <mc:Fallback>
                <p:oleObj name="Equation" r:id="rId4" imgW="6984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53062"/>
                        <a:ext cx="28194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" descr="Nolan_fig06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0463" y="1600200"/>
            <a:ext cx="48339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609600" y="2667000"/>
            <a:ext cx="3276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The Equation for a 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regression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r>
              <a:rPr lang="en-US" dirty="0"/>
              <a:t>Statisticians love to standardize things.</a:t>
            </a:r>
          </a:p>
          <a:p>
            <a:r>
              <a:rPr lang="en-US" i="1" dirty="0"/>
              <a:t>Beta</a:t>
            </a:r>
            <a:r>
              <a:rPr lang="en-US" dirty="0"/>
              <a:t> = standardized coefficient</a:t>
            </a:r>
          </a:p>
          <a:p>
            <a:pPr lvl="1"/>
            <a:r>
              <a:rPr lang="en-US" dirty="0"/>
              <a:t>It’s a z score of the slope value</a:t>
            </a:r>
          </a:p>
          <a:p>
            <a:pPr lvl="1"/>
            <a:r>
              <a:rPr lang="en-US" dirty="0"/>
              <a:t>WHY?  Comparisons.</a:t>
            </a:r>
          </a:p>
          <a:p>
            <a:pPr lvl="1"/>
            <a:r>
              <a:rPr lang="en-US" dirty="0"/>
              <a:t>Beta = r with ONE predictor!</a:t>
            </a:r>
          </a:p>
        </p:txBody>
      </p:sp>
    </p:spTree>
    <p:extLst>
      <p:ext uri="{BB962C8B-B14F-4D97-AF65-F5344CB8AC3E}">
        <p14:creationId xmlns:p14="http://schemas.microsoft.com/office/powerpoint/2010/main" val="335416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selection</a:t>
            </a:r>
          </a:p>
          <a:p>
            <a:r>
              <a:rPr lang="en-US" dirty="0"/>
              <a:t>X and Y are at least scale variables</a:t>
            </a:r>
          </a:p>
          <a:p>
            <a:r>
              <a:rPr lang="en-US" dirty="0"/>
              <a:t>X and Y are both normal</a:t>
            </a:r>
          </a:p>
          <a:p>
            <a:r>
              <a:rPr lang="en-US" dirty="0"/>
              <a:t>Homoscedasticity (for real this time!)</a:t>
            </a:r>
          </a:p>
          <a:p>
            <a:pPr lvl="1"/>
            <a:r>
              <a:rPr lang="en-US" dirty="0"/>
              <a:t>Each variable must vary approximately the same at each point of the other variable.</a:t>
            </a:r>
          </a:p>
          <a:p>
            <a:pPr lvl="1"/>
            <a:r>
              <a:rPr lang="en-US" dirty="0"/>
              <a:t>See scatterplot for UFOs, megaphones, snakes eating dinner.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3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Population: people where IV </a:t>
            </a:r>
            <a:r>
              <a:rPr lang="en-US" i="1" dirty="0"/>
              <a:t>does not predict </a:t>
            </a:r>
            <a:r>
              <a:rPr lang="en-US" dirty="0"/>
              <a:t>DV (i.e. b = 0)</a:t>
            </a:r>
          </a:p>
          <a:p>
            <a:pPr lvl="1"/>
            <a:r>
              <a:rPr lang="en-US" dirty="0"/>
              <a:t>Sample: people where IV </a:t>
            </a:r>
            <a:r>
              <a:rPr lang="en-US" i="1" dirty="0"/>
              <a:t>does predict</a:t>
            </a:r>
            <a:r>
              <a:rPr lang="en-US" dirty="0"/>
              <a:t> DV</a:t>
            </a:r>
          </a:p>
        </p:txBody>
      </p:sp>
    </p:spTree>
    <p:extLst>
      <p:ext uri="{BB962C8B-B14F-4D97-AF65-F5344CB8AC3E}">
        <p14:creationId xmlns:p14="http://schemas.microsoft.com/office/powerpoint/2010/main" val="130306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  <a:p>
            <a:r>
              <a:rPr lang="en-US" dirty="0"/>
              <a:t>Null: No relationship between pronouns and social words (b = 0)</a:t>
            </a:r>
          </a:p>
          <a:p>
            <a:r>
              <a:rPr lang="en-US" dirty="0"/>
              <a:t>Research: Relationship between pronouns and social words (b/=0)</a:t>
            </a:r>
          </a:p>
          <a:p>
            <a:endParaRPr lang="en-US" dirty="0"/>
          </a:p>
          <a:p>
            <a:r>
              <a:rPr lang="en-US" dirty="0"/>
              <a:t>(just an example, using data from RP3 in class)</a:t>
            </a:r>
          </a:p>
        </p:txBody>
      </p:sp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B Helvetica Bold"/>
        <a:ea typeface="Geneva"/>
        <a:cs typeface="Geneva"/>
      </a:majorFont>
      <a:minorFont>
        <a:latin typeface="Helvetica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pitchFamily="-80" charset="0"/>
            <a:ea typeface="Geneva" pitchFamily="-80" charset="-128"/>
            <a:cs typeface="Geneva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pitchFamily="-80" charset="0"/>
            <a:ea typeface="Geneva" pitchFamily="-80" charset="-128"/>
            <a:cs typeface="Geneva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Macintosh PowerPoint</Application>
  <PresentationFormat>On-screen Show (4:3)</PresentationFormat>
  <Paragraphs>116</Paragraphs>
  <Slides>30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 Helvetica Bold</vt:lpstr>
      <vt:lpstr>Calibri</vt:lpstr>
      <vt:lpstr>Helvetica</vt:lpstr>
      <vt:lpstr>Lucida Grande</vt:lpstr>
      <vt:lpstr>Blank Presentation</vt:lpstr>
      <vt:lpstr>Equation</vt:lpstr>
      <vt:lpstr>Regression</vt:lpstr>
      <vt:lpstr>Regression </vt:lpstr>
      <vt:lpstr>Simple Linear Regression</vt:lpstr>
      <vt:lpstr>Linear Regression</vt:lpstr>
      <vt:lpstr>PowerPoint Presentation</vt:lpstr>
      <vt:lpstr>Standardized regression coefficient</vt:lpstr>
      <vt:lpstr>Assumptions</vt:lpstr>
      <vt:lpstr>Hypothesis Steps</vt:lpstr>
      <vt:lpstr>Hypothesis Steps</vt:lpstr>
      <vt:lpstr>Hypothesis Steps</vt:lpstr>
      <vt:lpstr>Hypothesis Steps</vt:lpstr>
      <vt:lpstr>Hypothesis Steps</vt:lpstr>
      <vt:lpstr>Hypothesis Steps</vt:lpstr>
      <vt:lpstr>Hypothesis Steps</vt:lpstr>
      <vt:lpstr>Hypothesis Steps</vt:lpstr>
      <vt:lpstr>Hypothesis Steps</vt:lpstr>
      <vt:lpstr>Proportionate Reduction in Error</vt:lpstr>
      <vt:lpstr>PowerPoint Presentation</vt:lpstr>
      <vt:lpstr>PowerPoint Presentation</vt:lpstr>
      <vt:lpstr>Regression Issues</vt:lpstr>
      <vt:lpstr>Interpretation and Prediction</vt:lpstr>
      <vt:lpstr>PowerPoint Presentation</vt:lpstr>
      <vt:lpstr>PowerPoint Presentation</vt:lpstr>
      <vt:lpstr>PowerPoint Presentation</vt:lpstr>
      <vt:lpstr>PowerPoint Presentation</vt:lpstr>
      <vt:lpstr>Other Regression Techniques</vt:lpstr>
      <vt:lpstr>Multiple Regression</vt:lpstr>
      <vt:lpstr>Stepwise Regression</vt:lpstr>
      <vt:lpstr>Structural Equation Modeling (SEM)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Fatih Uenal</dc:creator>
  <cp:lastModifiedBy>Fatih Uenal</cp:lastModifiedBy>
  <cp:revision>1</cp:revision>
  <dcterms:created xsi:type="dcterms:W3CDTF">2020-06-20T23:00:16Z</dcterms:created>
  <dcterms:modified xsi:type="dcterms:W3CDTF">2020-06-20T23:00:18Z</dcterms:modified>
</cp:coreProperties>
</file>